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2" r:id="rId13"/>
    <p:sldId id="298" r:id="rId14"/>
    <p:sldId id="299" r:id="rId15"/>
    <p:sldId id="300" r:id="rId16"/>
    <p:sldId id="313" r:id="rId17"/>
    <p:sldId id="311" r:id="rId18"/>
    <p:sldId id="301" r:id="rId19"/>
    <p:sldId id="304" r:id="rId20"/>
    <p:sldId id="308" r:id="rId21"/>
    <p:sldId id="317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515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0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211" y="2505300"/>
            <a:ext cx="6297714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A half means ___ equal pieces.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A quarter means ___ equal pieces.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Half of 20 is ___   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These shapes are all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522" y="2487686"/>
            <a:ext cx="2055336" cy="9041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76" y="4878786"/>
            <a:ext cx="1545467" cy="1128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541" y="4652532"/>
            <a:ext cx="1442827" cy="13433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70545" y="4785569"/>
            <a:ext cx="1087762" cy="13151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522" y="3256633"/>
            <a:ext cx="2055336" cy="90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4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A half means ___ equal pieces.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A quarter means ___ equal pieces.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Half of 20 is ___   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These shapes are all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3421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60789" y="417502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cylinders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35443" y="28692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76" y="4878786"/>
            <a:ext cx="1545467" cy="1128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541" y="4652532"/>
            <a:ext cx="1442827" cy="13433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70545" y="4785569"/>
            <a:ext cx="1087762" cy="131514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096486" y="16148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4522" y="2487686"/>
            <a:ext cx="2055336" cy="9041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4522" y="3256633"/>
            <a:ext cx="2055336" cy="9041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02356" y="41505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 a</a:t>
            </a:r>
            <a:r>
              <a:rPr lang="en-GB" sz="3200" dirty="0" smtClean="0">
                <a:latin typeface="Comic Sans MS" panose="030F0702030302020204" pitchFamily="66" charset="0"/>
              </a:rPr>
              <a:t> quarter.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144" y="1872709"/>
            <a:ext cx="1077850" cy="107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144" y="3132070"/>
            <a:ext cx="1077850" cy="107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549" y="3132070"/>
            <a:ext cx="1077850" cy="1077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954" y="3132070"/>
            <a:ext cx="1077850" cy="1077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60" y="3132070"/>
            <a:ext cx="1077850" cy="107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549" y="1872709"/>
            <a:ext cx="1077850" cy="107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954" y="1872709"/>
            <a:ext cx="1077850" cy="10778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60" y="1872709"/>
            <a:ext cx="1077850" cy="1077850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1103265" y="3047544"/>
            <a:ext cx="7024254" cy="0"/>
          </a:xfrm>
          <a:prstGeom prst="line">
            <a:avLst/>
          </a:prstGeom>
          <a:ln w="38100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386793" y="1664891"/>
            <a:ext cx="0" cy="2545029"/>
          </a:xfrm>
          <a:prstGeom prst="line">
            <a:avLst/>
          </a:prstGeom>
          <a:ln w="38100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205346" y="1664891"/>
            <a:ext cx="3283528" cy="13287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015810" y="5263220"/>
            <a:ext cx="617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quarter of 8 is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94966" y="5223073"/>
            <a:ext cx="415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358397" y="4429927"/>
            <a:ext cx="3660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</a:t>
            </a:r>
            <a:r>
              <a:rPr lang="en-GB" sz="2800" dirty="0">
                <a:latin typeface="Comic Sans MS" panose="030F0702030302020204" pitchFamily="66" charset="0"/>
              </a:rPr>
              <a:t>of 8 is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20465" y="4453564"/>
            <a:ext cx="415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453295" y="4443300"/>
            <a:ext cx="56597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718796" y="5233495"/>
            <a:ext cx="56597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37211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4799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20" grpId="0"/>
      <p:bldP spid="21" grpId="0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8221" y="452333"/>
            <a:ext cx="7764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find 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quarter of the Easter eggs?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42" y="1155921"/>
            <a:ext cx="1240337" cy="90586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1560" y="5168594"/>
            <a:ext cx="3297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</a:t>
            </a:r>
            <a:r>
              <a:rPr lang="en-GB" sz="2800" dirty="0">
                <a:latin typeface="Comic Sans MS" panose="030F0702030302020204" pitchFamily="66" charset="0"/>
              </a:rPr>
              <a:t>of 24 is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967" y="1155921"/>
            <a:ext cx="1240337" cy="90586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792" y="1155921"/>
            <a:ext cx="1240337" cy="90586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617" y="1155921"/>
            <a:ext cx="1240337" cy="9058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42" y="1155921"/>
            <a:ext cx="1240337" cy="9058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269" y="1155921"/>
            <a:ext cx="1240337" cy="9058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30" y="2118162"/>
            <a:ext cx="1240337" cy="90586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455" y="2118162"/>
            <a:ext cx="1240337" cy="9058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280" y="2118162"/>
            <a:ext cx="1240337" cy="90586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105" y="2118162"/>
            <a:ext cx="1240337" cy="90586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30" y="2118162"/>
            <a:ext cx="1240337" cy="9058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757" y="2118162"/>
            <a:ext cx="1240337" cy="90586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30" y="3155689"/>
            <a:ext cx="1240337" cy="90586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455" y="3155689"/>
            <a:ext cx="1240337" cy="90586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280" y="3155689"/>
            <a:ext cx="1240337" cy="90586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105" y="3155689"/>
            <a:ext cx="1240337" cy="90586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30" y="3155689"/>
            <a:ext cx="1240337" cy="90586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757" y="3155689"/>
            <a:ext cx="1240337" cy="90586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42" y="4152273"/>
            <a:ext cx="1240337" cy="90586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967" y="4152273"/>
            <a:ext cx="1240337" cy="90586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792" y="4152273"/>
            <a:ext cx="1240337" cy="90586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617" y="4152273"/>
            <a:ext cx="1240337" cy="90586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42" y="4152273"/>
            <a:ext cx="1240337" cy="90586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269" y="4152273"/>
            <a:ext cx="1240337" cy="905864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V="1">
            <a:off x="4334617" y="1195934"/>
            <a:ext cx="13643" cy="3959969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745261" y="3105914"/>
            <a:ext cx="7162792" cy="0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9" name="Rounded Rectangle 58"/>
          <p:cNvSpPr/>
          <p:nvPr/>
        </p:nvSpPr>
        <p:spPr>
          <a:xfrm>
            <a:off x="905580" y="1091322"/>
            <a:ext cx="3467292" cy="1958324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Box 63"/>
          <p:cNvSpPr txBox="1"/>
          <p:nvPr/>
        </p:nvSpPr>
        <p:spPr>
          <a:xfrm>
            <a:off x="3666500" y="5189800"/>
            <a:ext cx="4050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quarter of 24 is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449914" y="5185654"/>
            <a:ext cx="415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233483" y="5157538"/>
            <a:ext cx="675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3210301" y="5160904"/>
            <a:ext cx="56597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7345168" y="5181788"/>
            <a:ext cx="56597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9330" y="5359600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521849" y="550228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105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2 -1.85185E-6 C 0.28976 -1.85185E-6 0.40018 0.08195 0.40018 0.14861 L 0.40018 0.29722 " pathEditMode="relative" rAng="0" ptsTypes="AAAA">
                                      <p:cBhvr>
                                        <p:cTn id="4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0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59" grpId="0" animBg="1"/>
      <p:bldP spid="59" grpId="1" animBg="1"/>
      <p:bldP spid="64" grpId="0"/>
      <p:bldP spid="41" grpId="0"/>
      <p:bldP spid="55" grpId="0"/>
      <p:bldP spid="57" grpId="0" animBg="1"/>
      <p:bldP spid="58" grpId="0" animBg="1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75060" y="37043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Find a quarter.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923" y="4944098"/>
            <a:ext cx="1760027" cy="12320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7524" y="2283926"/>
            <a:ext cx="2993395" cy="131685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058530" y="299702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617785" y="299702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186031" y="299702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26091" y="299702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294337" y="299702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234491" y="142575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Start with finding a half.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34599" y="2574611"/>
            <a:ext cx="1322147" cy="2993744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3055515" y="35800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614770" y="35800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183016" y="35800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723076" y="35800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291322" y="35800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069163" y="41422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628418" y="41422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196664" y="41422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736724" y="41422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304970" y="414222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1010289" y="4919078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</a:t>
            </a:r>
            <a:r>
              <a:rPr lang="en-GB" sz="2800" dirty="0">
                <a:latin typeface="Comic Sans MS" panose="030F0702030302020204" pitchFamily="66" charset="0"/>
              </a:rPr>
              <a:t>of </a:t>
            </a:r>
            <a:r>
              <a:rPr lang="en-GB" sz="2800" dirty="0" smtClean="0">
                <a:latin typeface="Comic Sans MS" panose="030F0702030302020204" pitchFamily="66" charset="0"/>
              </a:rPr>
              <a:t>20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0653" y="5558604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 quarter </a:t>
            </a:r>
            <a:r>
              <a:rPr lang="en-GB" sz="2800" dirty="0">
                <a:latin typeface="Comic Sans MS" panose="030F0702030302020204" pitchFamily="66" charset="0"/>
              </a:rPr>
              <a:t>of </a:t>
            </a:r>
            <a:r>
              <a:rPr lang="en-GB" sz="2800" dirty="0" smtClean="0">
                <a:latin typeface="Comic Sans MS" panose="030F0702030302020204" pitchFamily="66" charset="0"/>
              </a:rPr>
              <a:t>20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413235" y="5529797"/>
            <a:ext cx="490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266192" y="4939632"/>
            <a:ext cx="74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4385668" y="4944098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380900" y="5539418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42" name="Rounded Rectangular Callout 41"/>
          <p:cNvSpPr/>
          <p:nvPr/>
        </p:nvSpPr>
        <p:spPr>
          <a:xfrm>
            <a:off x="5995675" y="3754974"/>
            <a:ext cx="2165487" cy="799927"/>
          </a:xfrm>
          <a:prstGeom prst="wedgeRoundRectCallout">
            <a:avLst>
              <a:gd name="adj1" fmla="val -12284"/>
              <a:gd name="adj2" fmla="val 100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944656" y="3822254"/>
            <a:ext cx="2184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quarter is half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of a half!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9330" y="350855"/>
            <a:ext cx="747045" cy="74704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521849" y="49354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 animBg="1"/>
      <p:bldP spid="41" grpId="0" animBg="1"/>
      <p:bldP spid="42" grpId="0" animBg="1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363" y="2832221"/>
            <a:ext cx="1760027" cy="1232018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5845115" y="1643097"/>
            <a:ext cx="2165487" cy="799927"/>
          </a:xfrm>
          <a:prstGeom prst="wedgeRoundRectCallout">
            <a:avLst>
              <a:gd name="adj1" fmla="val -12284"/>
              <a:gd name="adj2" fmla="val 10032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794096" y="1710377"/>
            <a:ext cx="2184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quarter is half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of a half!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7347" y="1659836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</a:t>
            </a:r>
            <a:r>
              <a:rPr lang="en-GB" sz="2800" dirty="0">
                <a:latin typeface="Comic Sans MS" panose="030F0702030302020204" pitchFamily="66" charset="0"/>
              </a:rPr>
              <a:t>of </a:t>
            </a:r>
            <a:r>
              <a:rPr lang="en-GB" sz="2800" dirty="0" smtClean="0">
                <a:latin typeface="Comic Sans MS" panose="030F0702030302020204" pitchFamily="66" charset="0"/>
              </a:rPr>
              <a:t>20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3305" y="2214954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quarter of </a:t>
            </a:r>
            <a:r>
              <a:rPr lang="en-GB" sz="2800" dirty="0" smtClean="0">
                <a:latin typeface="Comic Sans MS" panose="030F0702030302020204" pitchFamily="66" charset="0"/>
              </a:rPr>
              <a:t>20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31031" y="2253816"/>
            <a:ext cx="490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02305" y="1663651"/>
            <a:ext cx="74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37963" y="1668117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537963" y="2263437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85628" y="3183468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</a:t>
            </a:r>
            <a:r>
              <a:rPr lang="en-GB" sz="2800" dirty="0">
                <a:latin typeface="Comic Sans MS" panose="030F0702030302020204" pitchFamily="66" charset="0"/>
              </a:rPr>
              <a:t>of </a:t>
            </a:r>
            <a:r>
              <a:rPr lang="en-GB" sz="2800" dirty="0" smtClean="0">
                <a:latin typeface="Comic Sans MS" panose="030F0702030302020204" pitchFamily="66" charset="0"/>
              </a:rPr>
              <a:t>4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586" y="3738586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quarter of </a:t>
            </a:r>
            <a:r>
              <a:rPr lang="en-GB" sz="2800" dirty="0" smtClean="0">
                <a:latin typeface="Comic Sans MS" panose="030F0702030302020204" pitchFamily="66" charset="0"/>
              </a:rPr>
              <a:t>4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31031" y="3777448"/>
            <a:ext cx="490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02305" y="3187283"/>
            <a:ext cx="74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537963" y="3191749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537963" y="3787069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38028" y="4869247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</a:t>
            </a:r>
            <a:r>
              <a:rPr lang="en-GB" sz="2800" dirty="0">
                <a:latin typeface="Comic Sans MS" panose="030F0702030302020204" pitchFamily="66" charset="0"/>
              </a:rPr>
              <a:t>of 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3986" y="5424365"/>
            <a:ext cx="4297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quarter of 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is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1975" y="5463227"/>
            <a:ext cx="490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02305" y="4873062"/>
            <a:ext cx="74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537963" y="4877528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537963" y="5472848"/>
            <a:ext cx="476694" cy="4683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2" grpId="0"/>
      <p:bldP spid="13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/>
      <p:bldP spid="23" grpId="0"/>
      <p:bldP spid="24" grpId="0"/>
      <p:bldP spid="25" grpId="0"/>
      <p:bldP spid="26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2034" y="359949"/>
            <a:ext cx="6959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this is a quarter, what is the whole?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059827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120251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60" y="1791935"/>
            <a:ext cx="1513635" cy="11444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B2FABAA-4B11-C447-899E-5E039CD80A4A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60" y="1795809"/>
            <a:ext cx="1513635" cy="1144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267F3D3-16DF-024F-B661-EB0E6AEDB8F3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763" y="1921983"/>
            <a:ext cx="1353658" cy="15690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1E43586-2801-4E4D-AAAE-36FC21CCCB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665" y="1909500"/>
            <a:ext cx="1353658" cy="15690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854" y="1854996"/>
            <a:ext cx="1445953" cy="25104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9CAC4B0-66B6-0E46-8EEE-ED543FA92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60" y="1799683"/>
            <a:ext cx="1513635" cy="114445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279590" y="3622548"/>
            <a:ext cx="4920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 quarter </a:t>
            </a:r>
            <a:r>
              <a:rPr lang="en-GB" sz="2800" dirty="0" smtClean="0">
                <a:latin typeface="Comic Sans MS" panose="030F0702030302020204" pitchFamily="66" charset="0"/>
              </a:rPr>
              <a:t>of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is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97765" y="4377963"/>
            <a:ext cx="3664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half of		</a:t>
            </a:r>
            <a:r>
              <a:rPr lang="en-GB" sz="2800" dirty="0" smtClean="0">
                <a:latin typeface="Comic Sans MS" panose="030F0702030302020204" pitchFamily="66" charset="0"/>
              </a:rPr>
              <a:t>is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61724" y="5239674"/>
            <a:ext cx="2408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whole is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FD3717-6821-8F48-A169-DF6C487D3F8F}"/>
              </a:ext>
            </a:extLst>
          </p:cNvPr>
          <p:cNvSpPr/>
          <p:nvPr/>
        </p:nvSpPr>
        <p:spPr>
          <a:xfrm>
            <a:off x="4764665" y="3635194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F815491-8DE6-5A47-B474-A4C9E8124578}"/>
              </a:ext>
            </a:extLst>
          </p:cNvPr>
          <p:cNvSpPr/>
          <p:nvPr/>
        </p:nvSpPr>
        <p:spPr>
          <a:xfrm>
            <a:off x="4071453" y="4406104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6313734-96CE-1A46-A0A7-0FD928943763}"/>
              </a:ext>
            </a:extLst>
          </p:cNvPr>
          <p:cNvSpPr/>
          <p:nvPr/>
        </p:nvSpPr>
        <p:spPr>
          <a:xfrm>
            <a:off x="3526959" y="5283516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6842B3E-C079-5D46-BF34-6087D01FA5B1}"/>
              </a:ext>
            </a:extLst>
          </p:cNvPr>
          <p:cNvSpPr/>
          <p:nvPr/>
        </p:nvSpPr>
        <p:spPr>
          <a:xfrm>
            <a:off x="3003372" y="4391698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EE9D41D-5257-F348-A5EF-68017301D2AD}"/>
              </a:ext>
            </a:extLst>
          </p:cNvPr>
          <p:cNvSpPr/>
          <p:nvPr/>
        </p:nvSpPr>
        <p:spPr>
          <a:xfrm>
            <a:off x="3706578" y="3654768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4683775" y="3627928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625730" y="3654768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2946980" y="4419125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060175" y="4419125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3470513" y="5294529"/>
            <a:ext cx="565974" cy="468365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86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0.00416 L 0.25295 0.009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65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0.00047 L 0.25573 0.0858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208 L 0.25868 -0.0217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5602 L 0.2566 0.1356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12" y="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80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8.1|10.6|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2.9|3.7|8.5|2.8|3.2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1.1|7|9.8|3.1|13.4|6.4|5.6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8.3|4.4|9.5|3|10.4|9.7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2|11.2|1.7|20.8|19.8|6.5|6.4|13.6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|1|1.8|2.2|6|6.3|1|3.1|13.2|2|4.6|5|1.9|6.9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5965</TotalTime>
  <Words>243</Words>
  <Application>Microsoft Office PowerPoint</Application>
  <PresentationFormat>On-screen Show (4:3)</PresentationFormat>
  <Paragraphs>73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Have a go at question 2 on the worksheet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232</cp:revision>
  <dcterms:created xsi:type="dcterms:W3CDTF">2019-07-05T11:02:13Z</dcterms:created>
  <dcterms:modified xsi:type="dcterms:W3CDTF">2021-06-11T11:48:25Z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