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06" r:id="rId13"/>
    <p:sldId id="315" r:id="rId14"/>
    <p:sldId id="299" r:id="rId15"/>
    <p:sldId id="308" r:id="rId16"/>
    <p:sldId id="309" r:id="rId17"/>
    <p:sldId id="316" r:id="rId18"/>
    <p:sldId id="310" r:id="rId19"/>
    <p:sldId id="311" r:id="rId20"/>
    <p:sldId id="301" r:id="rId21"/>
    <p:sldId id="312" r:id="rId22"/>
    <p:sldId id="31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98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5" autoAdjust="0"/>
    <p:restoredTop sz="81701"/>
  </p:normalViewPr>
  <p:slideViewPr>
    <p:cSldViewPr snapToGrid="0" snapToObjects="1">
      <p:cViewPr>
        <p:scale>
          <a:sx n="65" d="100"/>
          <a:sy n="65" d="100"/>
        </p:scale>
        <p:origin x="-156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62703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2162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837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3730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99343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944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Comic Sans MS" panose="030F09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="0" i="0" baseline="0">
                <a:latin typeface="Comic Sans MS" panose="030F09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839" y="2231032"/>
            <a:ext cx="6011177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1)		Which is longer?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2)		What number comes next?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		17, 18, 19, __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3)		What is 1 less than 15?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		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A07B7631-999F-FF4C-A2BA-7FE65659F7B4}"/>
              </a:ext>
            </a:extLst>
          </p:cNvPr>
          <p:cNvCxnSpPr>
            <a:cxnSpLocks/>
          </p:cNvCxnSpPr>
          <p:nvPr/>
        </p:nvCxnSpPr>
        <p:spPr>
          <a:xfrm flipV="1">
            <a:off x="2534101" y="975628"/>
            <a:ext cx="995165" cy="1098106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5C8E714E-EA27-BD49-B786-67186BE34BF5}"/>
              </a:ext>
            </a:extLst>
          </p:cNvPr>
          <p:cNvCxnSpPr>
            <a:cxnSpLocks/>
          </p:cNvCxnSpPr>
          <p:nvPr/>
        </p:nvCxnSpPr>
        <p:spPr>
          <a:xfrm flipH="1">
            <a:off x="4867576" y="1248342"/>
            <a:ext cx="725031" cy="86405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711654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1)		Which is longer?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2)		What number comes next?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		17, 18, 19, __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3)		What is 1 less than 15?</a:t>
            </a:r>
          </a:p>
          <a:p>
            <a:endParaRPr lang="en-GB" sz="2800" dirty="0">
              <a:latin typeface="Comic Sans MS" panose="030F09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902030302020204" pitchFamily="66" charset="0"/>
                <a:cs typeface="Calibri" panose="020F0502020204030204" pitchFamily="34" charset="0"/>
              </a:rPr>
              <a:t>		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A07B7631-999F-FF4C-A2BA-7FE65659F7B4}"/>
              </a:ext>
            </a:extLst>
          </p:cNvPr>
          <p:cNvCxnSpPr>
            <a:cxnSpLocks/>
          </p:cNvCxnSpPr>
          <p:nvPr/>
        </p:nvCxnSpPr>
        <p:spPr>
          <a:xfrm flipV="1">
            <a:off x="2534101" y="975628"/>
            <a:ext cx="995165" cy="1098106"/>
          </a:xfrm>
          <a:prstGeom prst="straightConnector1">
            <a:avLst/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5C8E714E-EA27-BD49-B786-67186BE34BF5}"/>
              </a:ext>
            </a:extLst>
          </p:cNvPr>
          <p:cNvCxnSpPr>
            <a:cxnSpLocks/>
          </p:cNvCxnSpPr>
          <p:nvPr/>
        </p:nvCxnSpPr>
        <p:spPr>
          <a:xfrm flipH="1">
            <a:off x="4867576" y="1248342"/>
            <a:ext cx="725031" cy="86405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8FEB27E-7E2E-8843-872D-37074D44ECE4}"/>
              </a:ext>
            </a:extLst>
          </p:cNvPr>
          <p:cNvSpPr/>
          <p:nvPr/>
        </p:nvSpPr>
        <p:spPr>
          <a:xfrm>
            <a:off x="4560737" y="398470"/>
            <a:ext cx="37273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6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</a:t>
            </a:r>
            <a:r>
              <a:rPr lang="en-GB" sz="2400" dirty="0">
                <a:solidFill>
                  <a:schemeClr val="accent5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 </a:t>
            </a:r>
            <a:r>
              <a:rPr lang="en-GB" sz="2400" dirty="0">
                <a:solidFill>
                  <a:srgbClr val="0070C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blue</a:t>
            </a:r>
            <a:r>
              <a:rPr lang="en-GB" sz="2400" dirty="0">
                <a:solidFill>
                  <a:schemeClr val="accent5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 </a:t>
            </a:r>
            <a:r>
              <a:rPr lang="en-GB" sz="2400" dirty="0">
                <a:solidFill>
                  <a:schemeClr val="accent6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arrow is longer.</a:t>
            </a:r>
            <a:endParaRPr lang="en-GB" sz="2400" dirty="0">
              <a:solidFill>
                <a:schemeClr val="accent6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8DB83D5F-19D7-5543-95E2-60846A5C3AFE}"/>
              </a:ext>
            </a:extLst>
          </p:cNvPr>
          <p:cNvSpPr/>
          <p:nvPr/>
        </p:nvSpPr>
        <p:spPr>
          <a:xfrm>
            <a:off x="3425357" y="3731794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5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20</a:t>
            </a:r>
            <a:endParaRPr lang="en-GB" sz="2400" dirty="0">
              <a:solidFill>
                <a:schemeClr val="accent5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BD817DE2-4488-0948-BB0D-E3BDA8B0A18A}"/>
              </a:ext>
            </a:extLst>
          </p:cNvPr>
          <p:cNvSpPr/>
          <p:nvPr/>
        </p:nvSpPr>
        <p:spPr>
          <a:xfrm>
            <a:off x="5746949" y="5057414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5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14</a:t>
            </a:r>
            <a:endParaRPr lang="en-GB" sz="2400" dirty="0">
              <a:solidFill>
                <a:schemeClr val="accent5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0724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58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84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0.06476 0.0328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9" y="1644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44444E-6 L -0.09636 0.0039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527608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573655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2571901" y="548489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3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DF196D-B874-2642-87AB-50D1D8DFC6AE}"/>
              </a:ext>
            </a:extLst>
          </p:cNvPr>
          <p:cNvSpPr txBox="1"/>
          <p:nvPr/>
        </p:nvSpPr>
        <p:spPr>
          <a:xfrm>
            <a:off x="667512" y="4523127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shorter hand is the hour hand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B88A0-EA11-F54F-8636-FB95ADC666CC}"/>
              </a:ext>
            </a:extLst>
          </p:cNvPr>
          <p:cNvSpPr txBox="1"/>
          <p:nvPr/>
        </p:nvSpPr>
        <p:spPr>
          <a:xfrm>
            <a:off x="654769" y="5144287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longer hand is the minute hand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0469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1029056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1075103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2571901" y="1049937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3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DF196D-B874-2642-87AB-50D1D8DFC6AE}"/>
              </a:ext>
            </a:extLst>
          </p:cNvPr>
          <p:cNvSpPr txBox="1"/>
          <p:nvPr/>
        </p:nvSpPr>
        <p:spPr>
          <a:xfrm>
            <a:off x="667512" y="502457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______ hand is pointing to 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B88A0-EA11-F54F-8636-FB95ADC666CC}"/>
              </a:ext>
            </a:extLst>
          </p:cNvPr>
          <p:cNvSpPr txBox="1"/>
          <p:nvPr/>
        </p:nvSpPr>
        <p:spPr>
          <a:xfrm>
            <a:off x="733427" y="564573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______ hand is pointing to 12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E07F9B7-B9C3-2F4F-BE30-D204556AAE79}"/>
              </a:ext>
            </a:extLst>
          </p:cNvPr>
          <p:cNvSpPr txBox="1"/>
          <p:nvPr/>
        </p:nvSpPr>
        <p:spPr>
          <a:xfrm>
            <a:off x="662594" y="456800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What does 7 o’clock look like?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E75B4F9-B9BA-4745-819F-2D122F0D2FF9}"/>
              </a:ext>
            </a:extLst>
          </p:cNvPr>
          <p:cNvSpPr txBox="1"/>
          <p:nvPr/>
        </p:nvSpPr>
        <p:spPr>
          <a:xfrm>
            <a:off x="2733367" y="4974090"/>
            <a:ext cx="1089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hour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1B43AE-C1A3-8446-9788-FF593BFDE568}"/>
              </a:ext>
            </a:extLst>
          </p:cNvPr>
          <p:cNvSpPr txBox="1"/>
          <p:nvPr/>
        </p:nvSpPr>
        <p:spPr>
          <a:xfrm>
            <a:off x="2400526" y="5608264"/>
            <a:ext cx="175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minute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020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600000">
                                      <p:cBhvr>
                                        <p:cTn id="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512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1029056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1075103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 rot="12681805">
            <a:off x="2571901" y="1049937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3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DF196D-B874-2642-87AB-50D1D8DFC6AE}"/>
              </a:ext>
            </a:extLst>
          </p:cNvPr>
          <p:cNvSpPr txBox="1"/>
          <p:nvPr/>
        </p:nvSpPr>
        <p:spPr>
          <a:xfrm>
            <a:off x="667512" y="502457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______ hand is past the 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B88A0-EA11-F54F-8636-FB95ADC666CC}"/>
              </a:ext>
            </a:extLst>
          </p:cNvPr>
          <p:cNvSpPr txBox="1"/>
          <p:nvPr/>
        </p:nvSpPr>
        <p:spPr>
          <a:xfrm>
            <a:off x="733427" y="564573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______ hand is pointing to 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E07F9B7-B9C3-2F4F-BE30-D204556AAE79}"/>
              </a:ext>
            </a:extLst>
          </p:cNvPr>
          <p:cNvSpPr txBox="1"/>
          <p:nvPr/>
        </p:nvSpPr>
        <p:spPr>
          <a:xfrm>
            <a:off x="662594" y="456800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What does half past 7 look like?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E75B4F9-B9BA-4745-819F-2D122F0D2FF9}"/>
              </a:ext>
            </a:extLst>
          </p:cNvPr>
          <p:cNvSpPr txBox="1"/>
          <p:nvPr/>
        </p:nvSpPr>
        <p:spPr>
          <a:xfrm>
            <a:off x="2893787" y="4974090"/>
            <a:ext cx="1089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hour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1B43AE-C1A3-8446-9788-FF593BFDE568}"/>
              </a:ext>
            </a:extLst>
          </p:cNvPr>
          <p:cNvSpPr txBox="1"/>
          <p:nvPr/>
        </p:nvSpPr>
        <p:spPr>
          <a:xfrm>
            <a:off x="2432610" y="5608264"/>
            <a:ext cx="175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minute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3278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1029056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1075103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2571901" y="1049937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3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DF196D-B874-2642-87AB-50D1D8DFC6AE}"/>
              </a:ext>
            </a:extLst>
          </p:cNvPr>
          <p:cNvSpPr txBox="1"/>
          <p:nvPr/>
        </p:nvSpPr>
        <p:spPr>
          <a:xfrm>
            <a:off x="667512" y="502457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______ hand is pointing past the 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B88A0-EA11-F54F-8636-FB95ADC666CC}"/>
              </a:ext>
            </a:extLst>
          </p:cNvPr>
          <p:cNvSpPr txBox="1"/>
          <p:nvPr/>
        </p:nvSpPr>
        <p:spPr>
          <a:xfrm>
            <a:off x="733427" y="564573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______ hand is pointing to 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E07F9B7-B9C3-2F4F-BE30-D204556AAE79}"/>
              </a:ext>
            </a:extLst>
          </p:cNvPr>
          <p:cNvSpPr txBox="1"/>
          <p:nvPr/>
        </p:nvSpPr>
        <p:spPr>
          <a:xfrm>
            <a:off x="662594" y="456800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What does half past 5 look like?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E75B4F9-B9BA-4745-819F-2D122F0D2FF9}"/>
              </a:ext>
            </a:extLst>
          </p:cNvPr>
          <p:cNvSpPr txBox="1"/>
          <p:nvPr/>
        </p:nvSpPr>
        <p:spPr>
          <a:xfrm>
            <a:off x="2300233" y="4974090"/>
            <a:ext cx="1089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hour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1B43AE-C1A3-8446-9788-FF593BFDE568}"/>
              </a:ext>
            </a:extLst>
          </p:cNvPr>
          <p:cNvSpPr txBox="1"/>
          <p:nvPr/>
        </p:nvSpPr>
        <p:spPr>
          <a:xfrm>
            <a:off x="2448652" y="5608264"/>
            <a:ext cx="175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minute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2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0">
                                      <p:cBhvr>
                                        <p:cTn id="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1029056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1075103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>
            <a:off x="2571901" y="1049937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4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DF196D-B874-2642-87AB-50D1D8DFC6AE}"/>
              </a:ext>
            </a:extLst>
          </p:cNvPr>
          <p:cNvSpPr txBox="1"/>
          <p:nvPr/>
        </p:nvSpPr>
        <p:spPr>
          <a:xfrm>
            <a:off x="667512" y="502457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hour hand is pointing past the __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B88A0-EA11-F54F-8636-FB95ADC666CC}"/>
              </a:ext>
            </a:extLst>
          </p:cNvPr>
          <p:cNvSpPr txBox="1"/>
          <p:nvPr/>
        </p:nvSpPr>
        <p:spPr>
          <a:xfrm>
            <a:off x="831747" y="5645735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The minute hand is pointing to __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E07F9B7-B9C3-2F4F-BE30-D204556AAE79}"/>
              </a:ext>
            </a:extLst>
          </p:cNvPr>
          <p:cNvSpPr txBox="1"/>
          <p:nvPr/>
        </p:nvSpPr>
        <p:spPr>
          <a:xfrm>
            <a:off x="662594" y="456800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What time is it?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E75B4F9-B9BA-4745-819F-2D122F0D2FF9}"/>
              </a:ext>
            </a:extLst>
          </p:cNvPr>
          <p:cNvSpPr txBox="1"/>
          <p:nvPr/>
        </p:nvSpPr>
        <p:spPr>
          <a:xfrm>
            <a:off x="6354740" y="4966503"/>
            <a:ext cx="1089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01B43AE-C1A3-8446-9788-FF593BFDE568}"/>
              </a:ext>
            </a:extLst>
          </p:cNvPr>
          <p:cNvSpPr txBox="1"/>
          <p:nvPr/>
        </p:nvSpPr>
        <p:spPr>
          <a:xfrm>
            <a:off x="5905351" y="5621505"/>
            <a:ext cx="175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Comic Sans MS" panose="030F0902030302020204" pitchFamily="66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C9EBF800-E946-0C4D-986C-3815FBF9D404}"/>
              </a:ext>
            </a:extLst>
          </p:cNvPr>
          <p:cNvSpPr txBox="1"/>
          <p:nvPr/>
        </p:nvSpPr>
        <p:spPr>
          <a:xfrm>
            <a:off x="3215984" y="444756"/>
            <a:ext cx="752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902030302020204" pitchFamily="66" charset="0"/>
                <a:cs typeface="Calibri" panose="020F0502020204030204" pitchFamily="34" charset="0"/>
              </a:rPr>
              <a:t>It’s half past 3!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480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300000">
                                      <p:cBhvr>
                                        <p:cTn id="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75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5" grpId="0"/>
      <p:bldP spid="17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902030302020204" pitchFamily="66" charset="0"/>
                <a:cs typeface="Calibri" panose="020F0502020204030204" pitchFamily="34" charset="0"/>
              </a:rPr>
              <a:t>Have a go at questions 1 to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B29E38D-8BED-664F-BE6D-D5C639DA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3644" y="1029056"/>
            <a:ext cx="3770951" cy="3770951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FC95D17-A64E-5B40-8F1F-AACA91CDB5FD}"/>
              </a:ext>
            </a:extLst>
          </p:cNvPr>
          <p:cNvGrpSpPr/>
          <p:nvPr/>
        </p:nvGrpSpPr>
        <p:grpSpPr>
          <a:xfrm>
            <a:off x="2579654" y="1075103"/>
            <a:ext cx="3691248" cy="3662258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30731E61-38D5-564C-9DC5-510E1A735359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B5440948-50F5-CB4A-99EC-C66A9886EC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36A9335-831D-294F-A581-5452C4B8792B}"/>
              </a:ext>
            </a:extLst>
          </p:cNvPr>
          <p:cNvGrpSpPr/>
          <p:nvPr/>
        </p:nvGrpSpPr>
        <p:grpSpPr>
          <a:xfrm rot="1803121">
            <a:off x="2571901" y="1049937"/>
            <a:ext cx="3691248" cy="3662258"/>
            <a:chOff x="712001" y="390707"/>
            <a:chExt cx="1368000" cy="136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C6DE1605-7BE5-EA45-A238-5C951A8AE28E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2262726-9D30-E741-9D6E-ABB0C01AA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6998" y="748822"/>
              <a:ext cx="0" cy="324764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414930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902030302020204" pitchFamily="66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908727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7.4|4.8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5|4.8|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8.7|1.8|1.1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|34.5|1.1|6.4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9|1.3|6.2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2.1|2.1|1.2|4.2|6.1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5.5|4.1|3.3|3|4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8770</TotalTime>
  <Words>151</Words>
  <Application>Microsoft Office PowerPoint</Application>
  <PresentationFormat>On-screen Show (4:3)</PresentationFormat>
  <Paragraphs>62</Paragraphs>
  <Slides>13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to 3 on the worksheet</vt:lpstr>
      <vt:lpstr>PowerPoint Presentation</vt:lpstr>
      <vt:lpstr>Have a go at the rest of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215</cp:revision>
  <dcterms:created xsi:type="dcterms:W3CDTF">2019-07-05T11:02:13Z</dcterms:created>
  <dcterms:modified xsi:type="dcterms:W3CDTF">2021-05-30T20:42:27Z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