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72" r:id="rId3"/>
    <p:sldId id="256" r:id="rId4"/>
    <p:sldId id="265" r:id="rId5"/>
    <p:sldId id="266" r:id="rId6"/>
    <p:sldId id="257" r:id="rId7"/>
    <p:sldId id="267" r:id="rId8"/>
    <p:sldId id="270" r:id="rId9"/>
    <p:sldId id="259" r:id="rId10"/>
    <p:sldId id="26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1337" y="0"/>
            <a:ext cx="4489198" cy="1646302"/>
          </a:xfrm>
        </p:spPr>
        <p:txBody>
          <a:bodyPr/>
          <a:lstStyle/>
          <a:p>
            <a:r>
              <a:rPr lang="en-GB" dirty="0" smtClean="0"/>
              <a:t>Tricky Words </a:t>
            </a:r>
            <a:endParaRPr lang="en-GB" dirty="0"/>
          </a:p>
        </p:txBody>
      </p:sp>
      <p:pic>
        <p:nvPicPr>
          <p:cNvPr id="4" name="Picture 3"/>
          <p:cNvPicPr>
            <a:picLocks noChangeAspect="1"/>
          </p:cNvPicPr>
          <p:nvPr/>
        </p:nvPicPr>
        <p:blipFill>
          <a:blip r:embed="rId2"/>
          <a:stretch>
            <a:fillRect/>
          </a:stretch>
        </p:blipFill>
        <p:spPr>
          <a:xfrm>
            <a:off x="1095375" y="1646301"/>
            <a:ext cx="3600450" cy="2409825"/>
          </a:xfrm>
          <a:prstGeom prst="rect">
            <a:avLst/>
          </a:prstGeom>
        </p:spPr>
      </p:pic>
      <p:pic>
        <p:nvPicPr>
          <p:cNvPr id="5" name="Picture 4"/>
          <p:cNvPicPr>
            <a:picLocks noChangeAspect="1"/>
          </p:cNvPicPr>
          <p:nvPr/>
        </p:nvPicPr>
        <p:blipFill>
          <a:blip r:embed="rId3"/>
          <a:stretch>
            <a:fillRect/>
          </a:stretch>
        </p:blipFill>
        <p:spPr>
          <a:xfrm>
            <a:off x="5725477" y="422339"/>
            <a:ext cx="3667125" cy="2447925"/>
          </a:xfrm>
          <a:prstGeom prst="rect">
            <a:avLst/>
          </a:prstGeom>
        </p:spPr>
      </p:pic>
      <p:pic>
        <p:nvPicPr>
          <p:cNvPr id="6" name="Picture 5"/>
          <p:cNvPicPr>
            <a:picLocks noChangeAspect="1"/>
          </p:cNvPicPr>
          <p:nvPr/>
        </p:nvPicPr>
        <p:blipFill>
          <a:blip r:embed="rId4"/>
          <a:stretch>
            <a:fillRect/>
          </a:stretch>
        </p:blipFill>
        <p:spPr>
          <a:xfrm>
            <a:off x="8193438" y="3630792"/>
            <a:ext cx="3638550" cy="2381250"/>
          </a:xfrm>
          <a:prstGeom prst="rect">
            <a:avLst/>
          </a:prstGeom>
        </p:spPr>
      </p:pic>
      <p:pic>
        <p:nvPicPr>
          <p:cNvPr id="7" name="Picture 6"/>
          <p:cNvPicPr>
            <a:picLocks noChangeAspect="1"/>
          </p:cNvPicPr>
          <p:nvPr/>
        </p:nvPicPr>
        <p:blipFill>
          <a:blip r:embed="rId5"/>
          <a:stretch>
            <a:fillRect/>
          </a:stretch>
        </p:blipFill>
        <p:spPr>
          <a:xfrm>
            <a:off x="2649855" y="4056126"/>
            <a:ext cx="3619500" cy="2447925"/>
          </a:xfrm>
          <a:prstGeom prst="rect">
            <a:avLst/>
          </a:prstGeom>
        </p:spPr>
      </p:pic>
      <p:pic>
        <p:nvPicPr>
          <p:cNvPr id="8" name="Picture 7"/>
          <p:cNvPicPr>
            <a:picLocks noChangeAspect="1"/>
          </p:cNvPicPr>
          <p:nvPr/>
        </p:nvPicPr>
        <p:blipFill>
          <a:blip r:embed="rId6"/>
          <a:stretch>
            <a:fillRect/>
          </a:stretch>
        </p:blipFill>
        <p:spPr>
          <a:xfrm>
            <a:off x="4977474" y="2059903"/>
            <a:ext cx="3629025" cy="2381250"/>
          </a:xfrm>
          <a:prstGeom prst="rect">
            <a:avLst/>
          </a:prstGeom>
        </p:spPr>
      </p:pic>
      <p:pic>
        <p:nvPicPr>
          <p:cNvPr id="9" name="Picture 8"/>
          <p:cNvPicPr>
            <a:picLocks noChangeAspect="1"/>
          </p:cNvPicPr>
          <p:nvPr/>
        </p:nvPicPr>
        <p:blipFill>
          <a:blip r:embed="rId7"/>
          <a:stretch>
            <a:fillRect/>
          </a:stretch>
        </p:blipFill>
        <p:spPr>
          <a:xfrm>
            <a:off x="409439" y="4102988"/>
            <a:ext cx="3667125" cy="2333625"/>
          </a:xfrm>
          <a:prstGeom prst="rect">
            <a:avLst/>
          </a:prstGeom>
        </p:spPr>
      </p:pic>
      <p:pic>
        <p:nvPicPr>
          <p:cNvPr id="10" name="Picture 9"/>
          <p:cNvPicPr>
            <a:picLocks noChangeAspect="1"/>
          </p:cNvPicPr>
          <p:nvPr/>
        </p:nvPicPr>
        <p:blipFill>
          <a:blip r:embed="rId8"/>
          <a:stretch>
            <a:fillRect/>
          </a:stretch>
        </p:blipFill>
        <p:spPr>
          <a:xfrm>
            <a:off x="5855901" y="4278787"/>
            <a:ext cx="3505200" cy="2438400"/>
          </a:xfrm>
          <a:prstGeom prst="rect">
            <a:avLst/>
          </a:prstGeom>
        </p:spPr>
      </p:pic>
      <p:pic>
        <p:nvPicPr>
          <p:cNvPr id="11" name="Picture 10"/>
          <p:cNvPicPr>
            <a:picLocks noChangeAspect="1"/>
          </p:cNvPicPr>
          <p:nvPr/>
        </p:nvPicPr>
        <p:blipFill>
          <a:blip r:embed="rId9"/>
          <a:stretch>
            <a:fillRect/>
          </a:stretch>
        </p:blipFill>
        <p:spPr>
          <a:xfrm>
            <a:off x="8193438" y="336598"/>
            <a:ext cx="3533775" cy="2438400"/>
          </a:xfrm>
          <a:prstGeom prst="rect">
            <a:avLst/>
          </a:prstGeom>
        </p:spPr>
      </p:pic>
    </p:spTree>
    <p:extLst>
      <p:ext uri="{BB962C8B-B14F-4D97-AF65-F5344CB8AC3E}">
        <p14:creationId xmlns:p14="http://schemas.microsoft.com/office/powerpoint/2010/main" val="178000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11"/>
                                        </p:tgtEl>
                                        <p:attrNameLst>
                                          <p:attrName>ppt_x</p:attrName>
                                        </p:attrNameLst>
                                      </p:cBhvr>
                                      <p:tavLst>
                                        <p:tav tm="0">
                                          <p:val>
                                            <p:strVal val="ppt_x"/>
                                          </p:val>
                                        </p:tav>
                                        <p:tav tm="100000">
                                          <p:val>
                                            <p:strVal val="ppt_x"/>
                                          </p:val>
                                        </p:tav>
                                      </p:tavLst>
                                    </p:anim>
                                    <p:anim calcmode="lin" valueType="num">
                                      <p:cBhvr additive="base">
                                        <p:cTn id="37" dur="500"/>
                                        <p:tgtEl>
                                          <p:spTgt spid="11"/>
                                        </p:tgtEl>
                                        <p:attrNameLst>
                                          <p:attrName>ppt_y</p:attrName>
                                        </p:attrNameLst>
                                      </p:cBhvr>
                                      <p:tavLst>
                                        <p:tav tm="0">
                                          <p:val>
                                            <p:strVal val="ppt_y"/>
                                          </p:val>
                                        </p:tav>
                                        <p:tav tm="100000">
                                          <p:val>
                                            <p:strVal val="1+ppt_h/2"/>
                                          </p:val>
                                        </p:tav>
                                      </p:tavLst>
                                    </p:anim>
                                    <p:set>
                                      <p:cBhvr>
                                        <p:cTn id="38" dur="1" fill="hold">
                                          <p:stCondLst>
                                            <p:cond delay="499"/>
                                          </p:stCondLst>
                                        </p:cTn>
                                        <p:tgtEl>
                                          <p:spTgt spid="11"/>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0" fill="hold"/>
                                        <p:tgtEl>
                                          <p:spTgt spid="9"/>
                                        </p:tgtEl>
                                        <p:attrNameLst>
                                          <p:attrName>ppt_x</p:attrName>
                                        </p:attrNameLst>
                                      </p:cBhvr>
                                      <p:tavLst>
                                        <p:tav tm="0">
                                          <p:val>
                                            <p:strVal val="#ppt_x"/>
                                          </p:val>
                                        </p:tav>
                                        <p:tav tm="100000">
                                          <p:val>
                                            <p:strVal val="#ppt_x"/>
                                          </p:val>
                                        </p:tav>
                                      </p:tavLst>
                                    </p:anim>
                                    <p:anim calcmode="lin" valueType="num">
                                      <p:cBhvr additive="base">
                                        <p:cTn id="44"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9"/>
                                        </p:tgtEl>
                                        <p:attrNameLst>
                                          <p:attrName>ppt_x</p:attrName>
                                        </p:attrNameLst>
                                      </p:cBhvr>
                                      <p:tavLst>
                                        <p:tav tm="0">
                                          <p:val>
                                            <p:strVal val="ppt_x"/>
                                          </p:val>
                                        </p:tav>
                                        <p:tav tm="100000">
                                          <p:val>
                                            <p:strVal val="ppt_x"/>
                                          </p:val>
                                        </p:tav>
                                      </p:tavLst>
                                    </p:anim>
                                    <p:anim calcmode="lin" valueType="num">
                                      <p:cBhvr additive="base">
                                        <p:cTn id="49" dur="500"/>
                                        <p:tgtEl>
                                          <p:spTgt spid="9"/>
                                        </p:tgtEl>
                                        <p:attrNameLst>
                                          <p:attrName>ppt_y</p:attrName>
                                        </p:attrNameLst>
                                      </p:cBhvr>
                                      <p:tavLst>
                                        <p:tav tm="0">
                                          <p:val>
                                            <p:strVal val="ppt_y"/>
                                          </p:val>
                                        </p:tav>
                                        <p:tav tm="100000">
                                          <p:val>
                                            <p:strVal val="1+ppt_h/2"/>
                                          </p:val>
                                        </p:tav>
                                      </p:tavLst>
                                    </p:anim>
                                    <p:set>
                                      <p:cBhvr>
                                        <p:cTn id="50" dur="1" fill="hold">
                                          <p:stCondLst>
                                            <p:cond delay="499"/>
                                          </p:stCondLst>
                                        </p:cTn>
                                        <p:tgtEl>
                                          <p:spTgt spid="9"/>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0" fill="hold"/>
                                        <p:tgtEl>
                                          <p:spTgt spid="7"/>
                                        </p:tgtEl>
                                        <p:attrNameLst>
                                          <p:attrName>ppt_x</p:attrName>
                                        </p:attrNameLst>
                                      </p:cBhvr>
                                      <p:tavLst>
                                        <p:tav tm="0">
                                          <p:val>
                                            <p:strVal val="#ppt_x"/>
                                          </p:val>
                                        </p:tav>
                                        <p:tav tm="100000">
                                          <p:val>
                                            <p:strVal val="#ppt_x"/>
                                          </p:val>
                                        </p:tav>
                                      </p:tavLst>
                                    </p:anim>
                                    <p:anim calcmode="lin" valueType="num">
                                      <p:cBhvr additive="base">
                                        <p:cTn id="56"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7"/>
                                        </p:tgtEl>
                                        <p:attrNameLst>
                                          <p:attrName>ppt_x</p:attrName>
                                        </p:attrNameLst>
                                      </p:cBhvr>
                                      <p:tavLst>
                                        <p:tav tm="0">
                                          <p:val>
                                            <p:strVal val="ppt_x"/>
                                          </p:val>
                                        </p:tav>
                                        <p:tav tm="100000">
                                          <p:val>
                                            <p:strVal val="ppt_x"/>
                                          </p:val>
                                        </p:tav>
                                      </p:tavLst>
                                    </p:anim>
                                    <p:anim calcmode="lin" valueType="num">
                                      <p:cBhvr additive="base">
                                        <p:cTn id="61" dur="500"/>
                                        <p:tgtEl>
                                          <p:spTgt spid="7"/>
                                        </p:tgtEl>
                                        <p:attrNameLst>
                                          <p:attrName>ppt_y</p:attrName>
                                        </p:attrNameLst>
                                      </p:cBhvr>
                                      <p:tavLst>
                                        <p:tav tm="0">
                                          <p:val>
                                            <p:strVal val="ppt_y"/>
                                          </p:val>
                                        </p:tav>
                                        <p:tav tm="100000">
                                          <p:val>
                                            <p:strVal val="1+ppt_h/2"/>
                                          </p:val>
                                        </p:tav>
                                      </p:tavLst>
                                    </p:anim>
                                    <p:set>
                                      <p:cBhvr>
                                        <p:cTn id="62" dur="1" fill="hold">
                                          <p:stCondLst>
                                            <p:cond delay="499"/>
                                          </p:stCondLst>
                                        </p:cTn>
                                        <p:tgtEl>
                                          <p:spTgt spid="7"/>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0" fill="hold"/>
                                        <p:tgtEl>
                                          <p:spTgt spid="8"/>
                                        </p:tgtEl>
                                        <p:attrNameLst>
                                          <p:attrName>ppt_x</p:attrName>
                                        </p:attrNameLst>
                                      </p:cBhvr>
                                      <p:tavLst>
                                        <p:tav tm="0">
                                          <p:val>
                                            <p:strVal val="#ppt_x"/>
                                          </p:val>
                                        </p:tav>
                                        <p:tav tm="100000">
                                          <p:val>
                                            <p:strVal val="#ppt_x"/>
                                          </p:val>
                                        </p:tav>
                                      </p:tavLst>
                                    </p:anim>
                                    <p:anim calcmode="lin" valueType="num">
                                      <p:cBhvr additive="base">
                                        <p:cTn id="6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8"/>
                                        </p:tgtEl>
                                        <p:attrNameLst>
                                          <p:attrName>ppt_x</p:attrName>
                                        </p:attrNameLst>
                                      </p:cBhvr>
                                      <p:tavLst>
                                        <p:tav tm="0">
                                          <p:val>
                                            <p:strVal val="ppt_x"/>
                                          </p:val>
                                        </p:tav>
                                        <p:tav tm="100000">
                                          <p:val>
                                            <p:strVal val="ppt_x"/>
                                          </p:val>
                                        </p:tav>
                                      </p:tavLst>
                                    </p:anim>
                                    <p:anim calcmode="lin" valueType="num">
                                      <p:cBhvr additive="base">
                                        <p:cTn id="73" dur="500"/>
                                        <p:tgtEl>
                                          <p:spTgt spid="8"/>
                                        </p:tgtEl>
                                        <p:attrNameLst>
                                          <p:attrName>ppt_y</p:attrName>
                                        </p:attrNameLst>
                                      </p:cBhvr>
                                      <p:tavLst>
                                        <p:tav tm="0">
                                          <p:val>
                                            <p:strVal val="ppt_y"/>
                                          </p:val>
                                        </p:tav>
                                        <p:tav tm="100000">
                                          <p:val>
                                            <p:strVal val="1+ppt_h/2"/>
                                          </p:val>
                                        </p:tav>
                                      </p:tavLst>
                                    </p:anim>
                                    <p:set>
                                      <p:cBhvr>
                                        <p:cTn id="74" dur="1" fill="hold">
                                          <p:stCondLst>
                                            <p:cond delay="499"/>
                                          </p:stCondLst>
                                        </p:cTn>
                                        <p:tgtEl>
                                          <p:spTgt spid="8"/>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0" fill="hold"/>
                                        <p:tgtEl>
                                          <p:spTgt spid="10"/>
                                        </p:tgtEl>
                                        <p:attrNameLst>
                                          <p:attrName>ppt_x</p:attrName>
                                        </p:attrNameLst>
                                      </p:cBhvr>
                                      <p:tavLst>
                                        <p:tav tm="0">
                                          <p:val>
                                            <p:strVal val="#ppt_x"/>
                                          </p:val>
                                        </p:tav>
                                        <p:tav tm="100000">
                                          <p:val>
                                            <p:strVal val="#ppt_x"/>
                                          </p:val>
                                        </p:tav>
                                      </p:tavLst>
                                    </p:anim>
                                    <p:anim calcmode="lin" valueType="num">
                                      <p:cBhvr additive="base">
                                        <p:cTn id="80"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xit" presetSubtype="4" fill="hold" nodeType="clickEffect">
                                  <p:stCondLst>
                                    <p:cond delay="0"/>
                                  </p:stCondLst>
                                  <p:childTnLst>
                                    <p:anim calcmode="lin" valueType="num">
                                      <p:cBhvr additive="base">
                                        <p:cTn id="84" dur="500"/>
                                        <p:tgtEl>
                                          <p:spTgt spid="10"/>
                                        </p:tgtEl>
                                        <p:attrNameLst>
                                          <p:attrName>ppt_x</p:attrName>
                                        </p:attrNameLst>
                                      </p:cBhvr>
                                      <p:tavLst>
                                        <p:tav tm="0">
                                          <p:val>
                                            <p:strVal val="ppt_x"/>
                                          </p:val>
                                        </p:tav>
                                        <p:tav tm="100000">
                                          <p:val>
                                            <p:strVal val="ppt_x"/>
                                          </p:val>
                                        </p:tav>
                                      </p:tavLst>
                                    </p:anim>
                                    <p:anim calcmode="lin" valueType="num">
                                      <p:cBhvr additive="base">
                                        <p:cTn id="85" dur="500"/>
                                        <p:tgtEl>
                                          <p:spTgt spid="10"/>
                                        </p:tgtEl>
                                        <p:attrNameLst>
                                          <p:attrName>ppt_y</p:attrName>
                                        </p:attrNameLst>
                                      </p:cBhvr>
                                      <p:tavLst>
                                        <p:tav tm="0">
                                          <p:val>
                                            <p:strVal val="ppt_y"/>
                                          </p:val>
                                        </p:tav>
                                        <p:tav tm="100000">
                                          <p:val>
                                            <p:strVal val="1+ppt_h/2"/>
                                          </p:val>
                                        </p:tav>
                                      </p:tavLst>
                                    </p:anim>
                                    <p:set>
                                      <p:cBhvr>
                                        <p:cTn id="86" dur="1" fill="hold">
                                          <p:stCondLst>
                                            <p:cond delay="499"/>
                                          </p:stCondLst>
                                        </p:cTn>
                                        <p:tgtEl>
                                          <p:spTgt spid="10"/>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5000" fill="hold"/>
                                        <p:tgtEl>
                                          <p:spTgt spid="6"/>
                                        </p:tgtEl>
                                        <p:attrNameLst>
                                          <p:attrName>ppt_x</p:attrName>
                                        </p:attrNameLst>
                                      </p:cBhvr>
                                      <p:tavLst>
                                        <p:tav tm="0">
                                          <p:val>
                                            <p:strVal val="#ppt_x"/>
                                          </p:val>
                                        </p:tav>
                                        <p:tav tm="100000">
                                          <p:val>
                                            <p:strVal val="#ppt_x"/>
                                          </p:val>
                                        </p:tav>
                                      </p:tavLst>
                                    </p:anim>
                                    <p:anim calcmode="lin" valueType="num">
                                      <p:cBhvr additive="base">
                                        <p:cTn id="92"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nodeType="clickEffect">
                                  <p:stCondLst>
                                    <p:cond delay="0"/>
                                  </p:stCondLst>
                                  <p:childTnLst>
                                    <p:anim calcmode="lin" valueType="num">
                                      <p:cBhvr additive="base">
                                        <p:cTn id="96" dur="1000"/>
                                        <p:tgtEl>
                                          <p:spTgt spid="6"/>
                                        </p:tgtEl>
                                        <p:attrNameLst>
                                          <p:attrName>ppt_x</p:attrName>
                                        </p:attrNameLst>
                                      </p:cBhvr>
                                      <p:tavLst>
                                        <p:tav tm="0">
                                          <p:val>
                                            <p:strVal val="ppt_x"/>
                                          </p:val>
                                        </p:tav>
                                        <p:tav tm="100000">
                                          <p:val>
                                            <p:strVal val="ppt_x"/>
                                          </p:val>
                                        </p:tav>
                                      </p:tavLst>
                                    </p:anim>
                                    <p:anim calcmode="lin" valueType="num">
                                      <p:cBhvr additive="base">
                                        <p:cTn id="97" dur="1000"/>
                                        <p:tgtEl>
                                          <p:spTgt spid="6"/>
                                        </p:tgtEl>
                                        <p:attrNameLst>
                                          <p:attrName>ppt_y</p:attrName>
                                        </p:attrNameLst>
                                      </p:cBhvr>
                                      <p:tavLst>
                                        <p:tav tm="0">
                                          <p:val>
                                            <p:strVal val="ppt_y"/>
                                          </p:val>
                                        </p:tav>
                                        <p:tav tm="100000">
                                          <p:val>
                                            <p:strVal val="1+ppt_h/2"/>
                                          </p:val>
                                        </p:tav>
                                      </p:tavLst>
                                    </p:anim>
                                    <p:set>
                                      <p:cBhvr>
                                        <p:cTn id="98"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697" y="35118"/>
            <a:ext cx="10515600" cy="1325563"/>
          </a:xfrm>
        </p:spPr>
        <p:txBody>
          <a:bodyPr>
            <a:normAutofit fontScale="90000"/>
          </a:bodyPr>
          <a:lstStyle/>
          <a:p>
            <a:r>
              <a:rPr lang="en-GB" dirty="0" smtClean="0"/>
              <a:t>Our Set 3 phoneme for today is</a:t>
            </a:r>
            <a:r>
              <a:rPr lang="en-GB" dirty="0" smtClean="0"/>
              <a:t>….</a:t>
            </a:r>
            <a:r>
              <a:rPr lang="en-GB" sz="6000" dirty="0" err="1" smtClean="0">
                <a:latin typeface="Comic Sans MS" panose="030F0702030302020204" pitchFamily="66" charset="0"/>
              </a:rPr>
              <a:t>ou</a:t>
            </a:r>
            <a:r>
              <a:rPr lang="en-GB" sz="6000" dirty="0" smtClean="0">
                <a:latin typeface="Comic Sans MS" panose="030F0702030302020204" pitchFamily="66" charset="0"/>
              </a:rPr>
              <a:t> says </a:t>
            </a:r>
            <a:r>
              <a:rPr lang="en-GB" sz="6000" dirty="0" err="1" smtClean="0">
                <a:latin typeface="Comic Sans MS" panose="030F0702030302020204" pitchFamily="66" charset="0"/>
              </a:rPr>
              <a:t>oo</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
        <p:nvSpPr>
          <p:cNvPr id="5" name="TextBox 4"/>
          <p:cNvSpPr txBox="1"/>
          <p:nvPr/>
        </p:nvSpPr>
        <p:spPr>
          <a:xfrm>
            <a:off x="4425244" y="2145788"/>
            <a:ext cx="4244622" cy="707886"/>
          </a:xfrm>
          <a:prstGeom prst="rect">
            <a:avLst/>
          </a:prstGeom>
          <a:noFill/>
        </p:spPr>
        <p:txBody>
          <a:bodyPr wrap="square" rtlCol="0">
            <a:spAutoFit/>
          </a:bodyPr>
          <a:lstStyle/>
          <a:p>
            <a:r>
              <a:rPr lang="en-GB" sz="4000" dirty="0" smtClean="0">
                <a:latin typeface="Comic Sans MS" panose="030F0702030302020204" pitchFamily="66" charset="0"/>
              </a:rPr>
              <a:t>sh</a:t>
            </a:r>
            <a:r>
              <a:rPr lang="en-GB" sz="4000" dirty="0" smtClean="0">
                <a:solidFill>
                  <a:srgbClr val="FF0000"/>
                </a:solidFill>
                <a:latin typeface="Comic Sans MS" panose="030F0702030302020204" pitchFamily="66" charset="0"/>
              </a:rPr>
              <a:t>ou</a:t>
            </a:r>
            <a:r>
              <a:rPr lang="en-GB" sz="4000" dirty="0" smtClean="0">
                <a:latin typeface="Comic Sans MS" panose="030F0702030302020204" pitchFamily="66" charset="0"/>
              </a:rPr>
              <a:t>ld</a:t>
            </a:r>
            <a:r>
              <a:rPr lang="en-GB" sz="4000" dirty="0" smtClean="0"/>
              <a:t> </a:t>
            </a:r>
            <a:endParaRPr lang="en-GB" sz="4000" dirty="0"/>
          </a:p>
        </p:txBody>
      </p:sp>
      <p:sp>
        <p:nvSpPr>
          <p:cNvPr id="6" name="TextBox 5"/>
          <p:cNvSpPr txBox="1"/>
          <p:nvPr/>
        </p:nvSpPr>
        <p:spPr>
          <a:xfrm>
            <a:off x="4425244" y="2798410"/>
            <a:ext cx="4244622" cy="707886"/>
          </a:xfrm>
          <a:prstGeom prst="rect">
            <a:avLst/>
          </a:prstGeom>
          <a:noFill/>
        </p:spPr>
        <p:txBody>
          <a:bodyPr wrap="square" rtlCol="0">
            <a:spAutoFit/>
          </a:bodyPr>
          <a:lstStyle/>
          <a:p>
            <a:r>
              <a:rPr lang="en-GB" sz="4000" dirty="0" smtClean="0">
                <a:latin typeface="Comic Sans MS" panose="030F0702030302020204" pitchFamily="66" charset="0"/>
              </a:rPr>
              <a:t>c</a:t>
            </a:r>
            <a:r>
              <a:rPr lang="en-GB" sz="4000" dirty="0" smtClean="0">
                <a:solidFill>
                  <a:srgbClr val="FF0000"/>
                </a:solidFill>
                <a:latin typeface="Comic Sans MS" panose="030F0702030302020204" pitchFamily="66" charset="0"/>
              </a:rPr>
              <a:t>ou</a:t>
            </a:r>
            <a:r>
              <a:rPr lang="en-GB" sz="4000" dirty="0" smtClean="0">
                <a:latin typeface="Comic Sans MS" panose="030F0702030302020204" pitchFamily="66" charset="0"/>
              </a:rPr>
              <a:t>ld</a:t>
            </a:r>
            <a:endParaRPr lang="en-GB" sz="4000" dirty="0"/>
          </a:p>
        </p:txBody>
      </p:sp>
      <p:sp>
        <p:nvSpPr>
          <p:cNvPr id="7" name="TextBox 6"/>
          <p:cNvSpPr txBox="1"/>
          <p:nvPr/>
        </p:nvSpPr>
        <p:spPr>
          <a:xfrm>
            <a:off x="4425244" y="3490164"/>
            <a:ext cx="4244622" cy="707886"/>
          </a:xfrm>
          <a:prstGeom prst="rect">
            <a:avLst/>
          </a:prstGeom>
          <a:noFill/>
        </p:spPr>
        <p:txBody>
          <a:bodyPr wrap="square" rtlCol="0">
            <a:spAutoFit/>
          </a:bodyPr>
          <a:lstStyle/>
          <a:p>
            <a:r>
              <a:rPr lang="en-GB" sz="4000" dirty="0" smtClean="0">
                <a:latin typeface="Comic Sans MS" panose="030F0702030302020204" pitchFamily="66" charset="0"/>
              </a:rPr>
              <a:t>w</a:t>
            </a:r>
            <a:r>
              <a:rPr lang="en-GB" sz="4000" dirty="0" smtClean="0">
                <a:solidFill>
                  <a:srgbClr val="FF0000"/>
                </a:solidFill>
                <a:latin typeface="Comic Sans MS" panose="030F0702030302020204" pitchFamily="66" charset="0"/>
              </a:rPr>
              <a:t>ou</a:t>
            </a:r>
            <a:r>
              <a:rPr lang="en-GB" sz="4000" dirty="0" smtClean="0">
                <a:latin typeface="Comic Sans MS" panose="030F0702030302020204" pitchFamily="66" charset="0"/>
              </a:rPr>
              <a:t>ld</a:t>
            </a:r>
            <a:r>
              <a:rPr lang="en-GB" sz="4000" dirty="0" smtClean="0"/>
              <a:t> </a:t>
            </a:r>
            <a:endParaRPr lang="en-GB" sz="4000" dirty="0"/>
          </a:p>
        </p:txBody>
      </p:sp>
      <p:sp>
        <p:nvSpPr>
          <p:cNvPr id="4" name="AutoShape 2" descr="Phonics Ho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2" descr="Read Write Inc Phonics Parents' Meeting 20.10.15"/>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 name="TextBox 34"/>
          <p:cNvSpPr txBox="1"/>
          <p:nvPr/>
        </p:nvSpPr>
        <p:spPr>
          <a:xfrm>
            <a:off x="273226" y="4193185"/>
            <a:ext cx="5718271" cy="553998"/>
          </a:xfrm>
          <a:prstGeom prst="rect">
            <a:avLst/>
          </a:prstGeom>
          <a:noFill/>
        </p:spPr>
        <p:txBody>
          <a:bodyPr wrap="square" rtlCol="0">
            <a:spAutoFit/>
          </a:bodyPr>
          <a:lstStyle/>
          <a:p>
            <a:r>
              <a:rPr lang="en-GB" sz="3000" dirty="0" smtClean="0">
                <a:latin typeface="Twinkl Precursive" panose="02000000000000000000" pitchFamily="2" charset="0"/>
              </a:rPr>
              <a:t>Oh You Lucky Duck</a:t>
            </a:r>
            <a:endParaRPr lang="en-GB" sz="3000" dirty="0">
              <a:latin typeface="Twinkl Precursive" panose="02000000000000000000" pitchFamily="2" charset="0"/>
            </a:endParaRPr>
          </a:p>
        </p:txBody>
      </p:sp>
      <p:sp>
        <p:nvSpPr>
          <p:cNvPr id="37" name="TextBox 36"/>
          <p:cNvSpPr txBox="1"/>
          <p:nvPr/>
        </p:nvSpPr>
        <p:spPr>
          <a:xfrm>
            <a:off x="6473728" y="3610956"/>
            <a:ext cx="5718271" cy="553998"/>
          </a:xfrm>
          <a:prstGeom prst="rect">
            <a:avLst/>
          </a:prstGeom>
          <a:noFill/>
        </p:spPr>
        <p:txBody>
          <a:bodyPr wrap="square" rtlCol="0">
            <a:spAutoFit/>
          </a:bodyPr>
          <a:lstStyle/>
          <a:p>
            <a:r>
              <a:rPr lang="en-GB" sz="3000" dirty="0" smtClean="0">
                <a:latin typeface="Twinkl Precursive" panose="02000000000000000000" pitchFamily="2" charset="0"/>
              </a:rPr>
              <a:t>He </a:t>
            </a:r>
            <a:r>
              <a:rPr lang="en-GB" sz="3000" dirty="0" smtClean="0">
                <a:solidFill>
                  <a:srgbClr val="FF0000"/>
                </a:solidFill>
                <a:latin typeface="Twinkl Precursive" panose="02000000000000000000" pitchFamily="2" charset="0"/>
              </a:rPr>
              <a:t>could</a:t>
            </a:r>
            <a:r>
              <a:rPr lang="en-GB" sz="3000" dirty="0" smtClean="0">
                <a:latin typeface="Twinkl Precursive" panose="02000000000000000000" pitchFamily="2" charset="0"/>
              </a:rPr>
              <a:t> eat the cake.</a:t>
            </a:r>
            <a:endParaRPr lang="en-GB" sz="3000" dirty="0">
              <a:latin typeface="Twinkl Precursive" panose="02000000000000000000" pitchFamily="2" charset="0"/>
            </a:endParaRPr>
          </a:p>
        </p:txBody>
      </p:sp>
      <p:sp>
        <p:nvSpPr>
          <p:cNvPr id="38" name="TextBox 37"/>
          <p:cNvSpPr txBox="1"/>
          <p:nvPr/>
        </p:nvSpPr>
        <p:spPr>
          <a:xfrm>
            <a:off x="5883965" y="4100661"/>
            <a:ext cx="6308035" cy="553998"/>
          </a:xfrm>
          <a:prstGeom prst="rect">
            <a:avLst/>
          </a:prstGeom>
          <a:noFill/>
        </p:spPr>
        <p:txBody>
          <a:bodyPr wrap="square" rtlCol="0">
            <a:spAutoFit/>
          </a:bodyPr>
          <a:lstStyle/>
          <a:p>
            <a:r>
              <a:rPr lang="en-GB" sz="3000" dirty="0" smtClean="0">
                <a:latin typeface="Twinkl Precursive" panose="02000000000000000000" pitchFamily="2" charset="0"/>
              </a:rPr>
              <a:t>She </a:t>
            </a:r>
            <a:r>
              <a:rPr lang="en-GB" sz="3000" dirty="0" smtClean="0">
                <a:solidFill>
                  <a:srgbClr val="FF0000"/>
                </a:solidFill>
                <a:latin typeface="Twinkl Precursive" panose="02000000000000000000" pitchFamily="2" charset="0"/>
              </a:rPr>
              <a:t>would</a:t>
            </a:r>
            <a:r>
              <a:rPr lang="en-GB" sz="3000" dirty="0" smtClean="0">
                <a:latin typeface="Twinkl Precursive" panose="02000000000000000000" pitchFamily="2" charset="0"/>
              </a:rPr>
              <a:t> love the gift.</a:t>
            </a:r>
            <a:endParaRPr lang="en-GB" sz="3000" dirty="0">
              <a:latin typeface="Twinkl Precursive" panose="02000000000000000000" pitchFamily="2" charset="0"/>
            </a:endParaRPr>
          </a:p>
        </p:txBody>
      </p:sp>
      <p:sp>
        <p:nvSpPr>
          <p:cNvPr id="10" name="AutoShape 2" descr="What are the differences amongst should, could and would? - Quora"/>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a:blip r:embed="rId2"/>
          <a:stretch>
            <a:fillRect/>
          </a:stretch>
        </p:blipFill>
        <p:spPr>
          <a:xfrm>
            <a:off x="155575" y="1320601"/>
            <a:ext cx="4174953" cy="2087477"/>
          </a:xfrm>
          <a:prstGeom prst="rect">
            <a:avLst/>
          </a:prstGeom>
        </p:spPr>
      </p:pic>
      <p:pic>
        <p:nvPicPr>
          <p:cNvPr id="12" name="Picture 11" descr="Humbliceous: January 200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1852" y="1430903"/>
            <a:ext cx="2272989" cy="2189646"/>
          </a:xfrm>
          <a:prstGeom prst="rect">
            <a:avLst/>
          </a:prstGeom>
        </p:spPr>
      </p:pic>
      <p:pic>
        <p:nvPicPr>
          <p:cNvPr id="13" name="Picture 12" descr="Download Present Free Download HQ PNG Image | FreePNGIm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21429" y="1572356"/>
            <a:ext cx="2163488" cy="2118415"/>
          </a:xfrm>
          <a:prstGeom prst="rect">
            <a:avLst/>
          </a:prstGeom>
        </p:spPr>
      </p:pic>
      <p:pic>
        <p:nvPicPr>
          <p:cNvPr id="16" name="Picture 15" descr="May 2018 ~ Parenting Time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21429" y="1732937"/>
            <a:ext cx="1834157" cy="1717438"/>
          </a:xfrm>
          <a:prstGeom prst="rect">
            <a:avLst/>
          </a:prstGeom>
        </p:spPr>
      </p:pic>
      <p:sp>
        <p:nvSpPr>
          <p:cNvPr id="21" name="TextBox 20"/>
          <p:cNvSpPr txBox="1"/>
          <p:nvPr/>
        </p:nvSpPr>
        <p:spPr>
          <a:xfrm>
            <a:off x="6178845" y="4220665"/>
            <a:ext cx="6308035" cy="553998"/>
          </a:xfrm>
          <a:prstGeom prst="rect">
            <a:avLst/>
          </a:prstGeom>
          <a:noFill/>
        </p:spPr>
        <p:txBody>
          <a:bodyPr wrap="square" rtlCol="0">
            <a:spAutoFit/>
          </a:bodyPr>
          <a:lstStyle/>
          <a:p>
            <a:r>
              <a:rPr lang="en-GB" sz="3000" dirty="0" smtClean="0">
                <a:latin typeface="Twinkl Precursive" panose="02000000000000000000" pitchFamily="2" charset="0"/>
              </a:rPr>
              <a:t>He </a:t>
            </a:r>
            <a:r>
              <a:rPr lang="en-GB" sz="3000" dirty="0" smtClean="0">
                <a:solidFill>
                  <a:srgbClr val="FF0000"/>
                </a:solidFill>
                <a:latin typeface="Twinkl Precursive" panose="02000000000000000000" pitchFamily="2" charset="0"/>
              </a:rPr>
              <a:t>sh</a:t>
            </a:r>
            <a:r>
              <a:rPr lang="en-GB" sz="3000" dirty="0" smtClean="0">
                <a:solidFill>
                  <a:srgbClr val="FF0000"/>
                </a:solidFill>
                <a:latin typeface="Twinkl Precursive" panose="02000000000000000000" pitchFamily="2" charset="0"/>
              </a:rPr>
              <a:t>ould</a:t>
            </a:r>
            <a:r>
              <a:rPr lang="en-GB" sz="3000" dirty="0" smtClean="0">
                <a:latin typeface="Twinkl Precursive" panose="02000000000000000000" pitchFamily="2" charset="0"/>
              </a:rPr>
              <a:t> go home.</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78778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xit" presetSubtype="4" fill="hold" grpId="1" nodeType="clickEffect">
                                  <p:stCondLst>
                                    <p:cond delay="0"/>
                                  </p:stCondLst>
                                  <p:childTnLst>
                                    <p:animEffect transition="out" filter="wipe(down)">
                                      <p:cBhvr>
                                        <p:cTn id="36" dur="500"/>
                                        <p:tgtEl>
                                          <p:spTgt spid="37"/>
                                        </p:tgtEl>
                                      </p:cBhvr>
                                    </p:animEffect>
                                    <p:set>
                                      <p:cBhvr>
                                        <p:cTn id="37" dur="1" fill="hold">
                                          <p:stCondLst>
                                            <p:cond delay="499"/>
                                          </p:stCondLst>
                                        </p:cTn>
                                        <p:tgtEl>
                                          <p:spTgt spid="3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fill="hold"/>
                                        <p:tgtEl>
                                          <p:spTgt spid="38"/>
                                        </p:tgtEl>
                                        <p:attrNameLst>
                                          <p:attrName>ppt_x</p:attrName>
                                        </p:attrNameLst>
                                      </p:cBhvr>
                                      <p:tavLst>
                                        <p:tav tm="0">
                                          <p:val>
                                            <p:strVal val="#ppt_x"/>
                                          </p:val>
                                        </p:tav>
                                        <p:tav tm="100000">
                                          <p:val>
                                            <p:strVal val="#ppt_x"/>
                                          </p:val>
                                        </p:tav>
                                      </p:tavLst>
                                    </p:anim>
                                    <p:anim calcmode="lin" valueType="num">
                                      <p:cBhvr additive="base">
                                        <p:cTn id="4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1" presetClass="exit" presetSubtype="1" fill="hold" grpId="1" nodeType="clickEffect">
                                  <p:stCondLst>
                                    <p:cond delay="0"/>
                                  </p:stCondLst>
                                  <p:childTnLst>
                                    <p:animEffect transition="out" filter="wheel(1)">
                                      <p:cBhvr>
                                        <p:cTn id="53" dur="2000"/>
                                        <p:tgtEl>
                                          <p:spTgt spid="38"/>
                                        </p:tgtEl>
                                      </p:cBhvr>
                                    </p:animEffect>
                                    <p:set>
                                      <p:cBhvr>
                                        <p:cTn id="54" dur="1" fill="hold">
                                          <p:stCondLst>
                                            <p:cond delay="1999"/>
                                          </p:stCondLst>
                                        </p:cTn>
                                        <p:tgtEl>
                                          <p:spTgt spid="38"/>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ppt_x"/>
                                          </p:val>
                                        </p:tav>
                                        <p:tav tm="100000">
                                          <p:val>
                                            <p:strVal val="#ppt_x"/>
                                          </p:val>
                                        </p:tav>
                                      </p:tavLst>
                                    </p:anim>
                                    <p:anim calcmode="lin" valueType="num">
                                      <p:cBhvr additive="base">
                                        <p:cTn id="6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ppt_x"/>
                                          </p:val>
                                        </p:tav>
                                        <p:tav tm="100000">
                                          <p:val>
                                            <p:strVal val="#ppt_x"/>
                                          </p:val>
                                        </p:tav>
                                      </p:tavLst>
                                    </p:anim>
                                    <p:anim calcmode="lin" valueType="num">
                                      <p:cBhvr additive="base">
                                        <p:cTn id="6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1" presetClass="exit" presetSubtype="1" fill="hold" grpId="1" nodeType="clickEffect">
                                  <p:stCondLst>
                                    <p:cond delay="0"/>
                                  </p:stCondLst>
                                  <p:childTnLst>
                                    <p:animEffect transition="out" filter="wheel(1)">
                                      <p:cBhvr>
                                        <p:cTn id="70" dur="2000"/>
                                        <p:tgtEl>
                                          <p:spTgt spid="21"/>
                                        </p:tgtEl>
                                      </p:cBhvr>
                                    </p:animEffect>
                                    <p:set>
                                      <p:cBhvr>
                                        <p:cTn id="71" dur="1" fill="hold">
                                          <p:stCondLst>
                                            <p:cond delay="1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37" grpId="0"/>
      <p:bldP spid="37" grpId="1"/>
      <p:bldP spid="38" grpId="0"/>
      <p:bldP spid="38" grpId="1"/>
      <p:bldP spid="21" grpId="0"/>
      <p:bldP spid="2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46903" y="881181"/>
            <a:ext cx="9144000" cy="4476004"/>
          </a:xfrm>
        </p:spPr>
        <p:txBody>
          <a:bodyPr>
            <a:normAutofit/>
          </a:bodyPr>
          <a:lstStyle/>
          <a:p>
            <a:r>
              <a:rPr lang="en-GB" sz="4500" dirty="0" smtClean="0">
                <a:latin typeface="Twinkl Precursive" panose="02000000000000000000" pitchFamily="2" charset="0"/>
              </a:rPr>
              <a:t>LO: write a description of the Beast’s journey under the sea.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Wednesday 23</a:t>
            </a:r>
            <a:r>
              <a:rPr lang="en-GB" sz="4500" baseline="30000" dirty="0" smtClean="0">
                <a:latin typeface="Twinkl Precursive" panose="02000000000000000000" pitchFamily="2" charset="0"/>
              </a:rPr>
              <a:t>rd</a:t>
            </a:r>
            <a:r>
              <a:rPr lang="en-GB" sz="4500" dirty="0" smtClean="0">
                <a:latin typeface="Twinkl Precursive" panose="02000000000000000000" pitchFamily="2" charset="0"/>
              </a:rPr>
              <a:t> June 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Have you heard of the Beasts? No. not many have. That’s because they are very rare. This is the tale of one such beast. Whose determination to overcome his loneliness leads him to undertake a daring and dangerous quest to find others like him.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You have sequenced the story already and thought of time words you can use and adjectives to describe the creatures he meets.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Today you will be writing about his journey from his viewpoint. Use I (the first person)</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 will need to use ‘</a:t>
            </a:r>
            <a:r>
              <a:rPr lang="en-GB" dirty="0" err="1" smtClean="0">
                <a:latin typeface="Twinkl Precursive" panose="02000000000000000000" pitchFamily="2" charset="0"/>
              </a:rPr>
              <a:t>ing</a:t>
            </a:r>
            <a:r>
              <a:rPr lang="en-GB" dirty="0" smtClean="0">
                <a:latin typeface="Twinkl Precursive" panose="02000000000000000000" pitchFamily="2" charset="0"/>
              </a:rPr>
              <a:t>’ endings on your verbs. </a:t>
            </a:r>
            <a:endParaRPr lang="en-GB" dirty="0">
              <a:latin typeface="Twinkl Precursive" panose="02000000000000000000" pitchFamily="2" charset="0"/>
            </a:endParaRPr>
          </a:p>
        </p:txBody>
      </p:sp>
      <p:sp>
        <p:nvSpPr>
          <p:cNvPr id="3" name="TextBox 2"/>
          <p:cNvSpPr txBox="1"/>
          <p:nvPr/>
        </p:nvSpPr>
        <p:spPr>
          <a:xfrm>
            <a:off x="838200" y="2078182"/>
            <a:ext cx="9698181" cy="1785104"/>
          </a:xfrm>
          <a:prstGeom prst="rect">
            <a:avLst/>
          </a:prstGeom>
          <a:noFill/>
        </p:spPr>
        <p:txBody>
          <a:bodyPr wrap="square" rtlCol="0">
            <a:spAutoFit/>
          </a:bodyPr>
          <a:lstStyle/>
          <a:p>
            <a:endParaRPr lang="en-GB" sz="2000" dirty="0" smtClean="0">
              <a:latin typeface="Twinkl Precursive" panose="02000000000000000000" pitchFamily="2" charset="0"/>
            </a:endParaRPr>
          </a:p>
          <a:p>
            <a:r>
              <a:rPr lang="en-GB" sz="3000" dirty="0" smtClean="0">
                <a:latin typeface="Twinkl Precursive" panose="02000000000000000000" pitchFamily="2" charset="0"/>
              </a:rPr>
              <a:t>What do each of the creatures do? How do they move? How do they act? </a:t>
            </a:r>
          </a:p>
          <a:p>
            <a:endParaRPr lang="en-GB" sz="3000" dirty="0">
              <a:latin typeface="Twinkl Precursive" panose="02000000000000000000" pitchFamily="2" charset="0"/>
            </a:endParaRPr>
          </a:p>
        </p:txBody>
      </p:sp>
      <p:pic>
        <p:nvPicPr>
          <p:cNvPr id="6" name="Picture 5"/>
          <p:cNvPicPr>
            <a:picLocks noChangeAspect="1"/>
          </p:cNvPicPr>
          <p:nvPr/>
        </p:nvPicPr>
        <p:blipFill>
          <a:blip r:embed="rId2"/>
          <a:stretch>
            <a:fillRect/>
          </a:stretch>
        </p:blipFill>
        <p:spPr>
          <a:xfrm>
            <a:off x="5945133" y="3475408"/>
            <a:ext cx="1785704" cy="1550743"/>
          </a:xfrm>
          <a:prstGeom prst="rect">
            <a:avLst/>
          </a:prstGeom>
        </p:spPr>
      </p:pic>
      <p:pic>
        <p:nvPicPr>
          <p:cNvPr id="7" name="Picture 6"/>
          <p:cNvPicPr>
            <a:picLocks noChangeAspect="1"/>
          </p:cNvPicPr>
          <p:nvPr/>
        </p:nvPicPr>
        <p:blipFill>
          <a:blip r:embed="rId3"/>
          <a:stretch>
            <a:fillRect/>
          </a:stretch>
        </p:blipFill>
        <p:spPr>
          <a:xfrm>
            <a:off x="3155861" y="3547920"/>
            <a:ext cx="1826051" cy="1478231"/>
          </a:xfrm>
          <a:prstGeom prst="rect">
            <a:avLst/>
          </a:prstGeom>
        </p:spPr>
      </p:pic>
      <p:pic>
        <p:nvPicPr>
          <p:cNvPr id="8" name="Picture 7"/>
          <p:cNvPicPr>
            <a:picLocks noChangeAspect="1"/>
          </p:cNvPicPr>
          <p:nvPr/>
        </p:nvPicPr>
        <p:blipFill>
          <a:blip r:embed="rId4"/>
          <a:stretch>
            <a:fillRect/>
          </a:stretch>
        </p:blipFill>
        <p:spPr>
          <a:xfrm>
            <a:off x="884321" y="3543262"/>
            <a:ext cx="1467131" cy="1573831"/>
          </a:xfrm>
          <a:prstGeom prst="rect">
            <a:avLst/>
          </a:prstGeom>
        </p:spPr>
      </p:pic>
      <p:pic>
        <p:nvPicPr>
          <p:cNvPr id="9" name="Picture 8"/>
          <p:cNvPicPr>
            <a:picLocks noChangeAspect="1"/>
          </p:cNvPicPr>
          <p:nvPr/>
        </p:nvPicPr>
        <p:blipFill>
          <a:blip r:embed="rId5"/>
          <a:stretch>
            <a:fillRect/>
          </a:stretch>
        </p:blipFill>
        <p:spPr>
          <a:xfrm>
            <a:off x="9011777" y="3384466"/>
            <a:ext cx="2134844" cy="1732627"/>
          </a:xfrm>
          <a:prstGeom prst="rect">
            <a:avLst/>
          </a:prstGeom>
        </p:spPr>
      </p:pic>
      <p:sp>
        <p:nvSpPr>
          <p:cNvPr id="10" name="TextBox 9"/>
          <p:cNvSpPr txBox="1"/>
          <p:nvPr/>
        </p:nvSpPr>
        <p:spPr>
          <a:xfrm>
            <a:off x="337512"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f</a:t>
            </a:r>
            <a:r>
              <a:rPr lang="en-GB" sz="3000" dirty="0" smtClean="0">
                <a:solidFill>
                  <a:srgbClr val="0070C0"/>
                </a:solidFill>
                <a:latin typeface="Twinkl Precursive" panose="02000000000000000000" pitchFamily="2" charset="0"/>
              </a:rPr>
              <a:t>lapp</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glid</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1" name="TextBox 10"/>
          <p:cNvSpPr txBox="1"/>
          <p:nvPr/>
        </p:nvSpPr>
        <p:spPr>
          <a:xfrm>
            <a:off x="3122721"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h</a:t>
            </a:r>
            <a:r>
              <a:rPr lang="en-GB" sz="3000" dirty="0" smtClean="0">
                <a:solidFill>
                  <a:srgbClr val="0070C0"/>
                </a:solidFill>
                <a:latin typeface="Twinkl Precursive" panose="02000000000000000000" pitchFamily="2" charset="0"/>
              </a:rPr>
              <a:t>old</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clos</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2" name="TextBox 11"/>
          <p:cNvSpPr txBox="1"/>
          <p:nvPr/>
        </p:nvSpPr>
        <p:spPr>
          <a:xfrm>
            <a:off x="5945133" y="5482185"/>
            <a:ext cx="2560748"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s</a:t>
            </a:r>
            <a:r>
              <a:rPr lang="en-GB" sz="3000" dirty="0" smtClean="0">
                <a:solidFill>
                  <a:srgbClr val="0070C0"/>
                </a:solidFill>
                <a:latin typeface="Twinkl Precursive" panose="02000000000000000000" pitchFamily="2" charset="0"/>
              </a:rPr>
              <a:t>ting</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swirl</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
        <p:nvSpPr>
          <p:cNvPr id="13" name="TextBox 12"/>
          <p:cNvSpPr txBox="1"/>
          <p:nvPr/>
        </p:nvSpPr>
        <p:spPr>
          <a:xfrm>
            <a:off x="8895868" y="5482185"/>
            <a:ext cx="3281025" cy="1015663"/>
          </a:xfrm>
          <a:prstGeom prst="rect">
            <a:avLst/>
          </a:prstGeom>
          <a:solidFill>
            <a:schemeClr val="bg1"/>
          </a:solidFill>
          <a:ln>
            <a:solidFill>
              <a:schemeClr val="tx1"/>
            </a:solidFill>
          </a:ln>
        </p:spPr>
        <p:txBody>
          <a:bodyPr wrap="square" rtlCol="0">
            <a:spAutoFit/>
          </a:bodyPr>
          <a:lstStyle/>
          <a:p>
            <a:r>
              <a:rPr lang="en-GB" sz="3000" dirty="0">
                <a:solidFill>
                  <a:srgbClr val="0070C0"/>
                </a:solidFill>
                <a:latin typeface="Twinkl Precursive" panose="02000000000000000000" pitchFamily="2" charset="0"/>
              </a:rPr>
              <a:t>c</a:t>
            </a:r>
            <a:r>
              <a:rPr lang="en-GB" sz="3000" dirty="0" smtClean="0">
                <a:solidFill>
                  <a:srgbClr val="0070C0"/>
                </a:solidFill>
                <a:latin typeface="Twinkl Precursive" panose="02000000000000000000" pitchFamily="2" charset="0"/>
              </a:rPr>
              <a:t>oast</a:t>
            </a:r>
            <a:r>
              <a:rPr lang="en-GB" sz="3000" dirty="0" smtClean="0">
                <a:solidFill>
                  <a:srgbClr val="00B050"/>
                </a:solidFill>
                <a:latin typeface="Twinkl Precursive" panose="02000000000000000000" pitchFamily="2" charset="0"/>
              </a:rPr>
              <a:t>ing</a:t>
            </a:r>
          </a:p>
          <a:p>
            <a:r>
              <a:rPr lang="en-GB" sz="3000" dirty="0" smtClean="0">
                <a:solidFill>
                  <a:srgbClr val="0070C0"/>
                </a:solidFill>
                <a:latin typeface="Twinkl Precursive" panose="02000000000000000000" pitchFamily="2" charset="0"/>
              </a:rPr>
              <a:t>adventur</a:t>
            </a:r>
            <a:r>
              <a:rPr lang="en-GB" sz="3000" dirty="0" smtClean="0">
                <a:solidFill>
                  <a:srgbClr val="00B050"/>
                </a:solidFill>
                <a:latin typeface="Twinkl Precursive" panose="02000000000000000000" pitchFamily="2" charset="0"/>
              </a:rPr>
              <a:t>ing</a:t>
            </a:r>
            <a:endParaRPr lang="en-GB" sz="3000" dirty="0">
              <a:solidFill>
                <a:srgbClr val="00B050"/>
              </a:solidFill>
              <a:latin typeface="Twinkl Precursive" panose="02000000000000000000" pitchFamily="2" charset="0"/>
            </a:endParaRP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186" y="106528"/>
            <a:ext cx="10515600" cy="1325563"/>
          </a:xfrm>
        </p:spPr>
        <p:txBody>
          <a:bodyPr>
            <a:normAutofit/>
          </a:bodyPr>
          <a:lstStyle/>
          <a:p>
            <a:r>
              <a:rPr lang="en-GB" dirty="0" smtClean="0">
                <a:latin typeface="Twinkl Precursive" panose="02000000000000000000" pitchFamily="2" charset="0"/>
              </a:rPr>
              <a:t>Look at these examples. </a:t>
            </a:r>
            <a:endParaRPr lang="en-GB" dirty="0">
              <a:latin typeface="Twinkl Precursive" panose="02000000000000000000" pitchFamily="2" charset="0"/>
            </a:endParaRPr>
          </a:p>
        </p:txBody>
      </p:sp>
      <p:sp>
        <p:nvSpPr>
          <p:cNvPr id="8" name="TextBox 7"/>
          <p:cNvSpPr txBox="1"/>
          <p:nvPr/>
        </p:nvSpPr>
        <p:spPr>
          <a:xfrm>
            <a:off x="344099" y="3922850"/>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First</a:t>
            </a:r>
            <a:r>
              <a:rPr lang="en-GB" sz="3000" dirty="0" smtClean="0">
                <a:latin typeface="Twinkl Precursive" panose="02000000000000000000" pitchFamily="2" charset="0"/>
              </a:rPr>
              <a:t> a </a:t>
            </a:r>
            <a:r>
              <a:rPr lang="en-GB" sz="3000" dirty="0" smtClean="0">
                <a:solidFill>
                  <a:srgbClr val="FF0000"/>
                </a:solidFill>
                <a:latin typeface="Twinkl Precursive" panose="02000000000000000000" pitchFamily="2" charset="0"/>
              </a:rPr>
              <a:t>naughty</a:t>
            </a:r>
            <a:r>
              <a:rPr lang="en-GB" sz="3000" dirty="0" smtClean="0">
                <a:latin typeface="Twinkl Precursive" panose="02000000000000000000" pitchFamily="2" charset="0"/>
              </a:rPr>
              <a:t> seagull was </a:t>
            </a:r>
            <a:r>
              <a:rPr lang="en-GB" sz="3000" dirty="0" smtClean="0">
                <a:solidFill>
                  <a:schemeClr val="tx2"/>
                </a:solidFill>
                <a:latin typeface="Twinkl Precursive" panose="02000000000000000000" pitchFamily="2" charset="0"/>
              </a:rPr>
              <a:t>flapp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around my head. </a:t>
            </a:r>
            <a:endParaRPr lang="en-GB" sz="3000" dirty="0">
              <a:latin typeface="Twinkl Precursive" panose="02000000000000000000" pitchFamily="2" charset="0"/>
            </a:endParaRPr>
          </a:p>
        </p:txBody>
      </p:sp>
      <p:pic>
        <p:nvPicPr>
          <p:cNvPr id="43" name="Picture 42"/>
          <p:cNvPicPr>
            <a:picLocks noChangeAspect="1"/>
          </p:cNvPicPr>
          <p:nvPr/>
        </p:nvPicPr>
        <p:blipFill>
          <a:blip r:embed="rId2"/>
          <a:stretch>
            <a:fillRect/>
          </a:stretch>
        </p:blipFill>
        <p:spPr>
          <a:xfrm>
            <a:off x="620451" y="1518012"/>
            <a:ext cx="2053476" cy="1990615"/>
          </a:xfrm>
          <a:prstGeom prst="rect">
            <a:avLst/>
          </a:prstGeom>
        </p:spPr>
      </p:pic>
      <p:pic>
        <p:nvPicPr>
          <p:cNvPr id="44" name="Picture 43"/>
          <p:cNvPicPr>
            <a:picLocks noChangeAspect="1"/>
          </p:cNvPicPr>
          <p:nvPr/>
        </p:nvPicPr>
        <p:blipFill>
          <a:blip r:embed="rId3"/>
          <a:stretch>
            <a:fillRect/>
          </a:stretch>
        </p:blipFill>
        <p:spPr>
          <a:xfrm>
            <a:off x="7435842" y="1469652"/>
            <a:ext cx="2228663" cy="2087333"/>
          </a:xfrm>
          <a:prstGeom prst="rect">
            <a:avLst/>
          </a:prstGeom>
        </p:spPr>
      </p:pic>
      <p:sp>
        <p:nvSpPr>
          <p:cNvPr id="49" name="Cloud Callout 48"/>
          <p:cNvSpPr/>
          <p:nvPr/>
        </p:nvSpPr>
        <p:spPr>
          <a:xfrm>
            <a:off x="3086427" y="1323216"/>
            <a:ext cx="2349306" cy="1744394"/>
          </a:xfrm>
          <a:prstGeom prst="cloudCallout">
            <a:avLst>
              <a:gd name="adj1" fmla="val -64315"/>
              <a:gd name="adj2" fmla="val 44080"/>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seagull? </a:t>
            </a:r>
            <a:endParaRPr lang="en-GB" dirty="0">
              <a:solidFill>
                <a:schemeClr val="tx1"/>
              </a:solidFill>
              <a:latin typeface="Twinkl Precursive" panose="02000000000000000000" pitchFamily="2" charset="0"/>
            </a:endParaRPr>
          </a:p>
        </p:txBody>
      </p:sp>
      <p:sp>
        <p:nvSpPr>
          <p:cNvPr id="50" name="Cloud Callout 49"/>
          <p:cNvSpPr/>
          <p:nvPr/>
        </p:nvSpPr>
        <p:spPr>
          <a:xfrm>
            <a:off x="9603406" y="695351"/>
            <a:ext cx="2527495" cy="1817967"/>
          </a:xfrm>
          <a:prstGeom prst="cloudCallout">
            <a:avLst>
              <a:gd name="adj1" fmla="val -53700"/>
              <a:gd name="adj2" fmla="val 57582"/>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dolphins? </a:t>
            </a:r>
            <a:endParaRPr lang="en-GB" dirty="0">
              <a:solidFill>
                <a:schemeClr val="tx1"/>
              </a:solidFill>
              <a:latin typeface="Twinkl Precursive" panose="02000000000000000000" pitchFamily="2" charset="0"/>
            </a:endParaRPr>
          </a:p>
        </p:txBody>
      </p:sp>
      <p:sp>
        <p:nvSpPr>
          <p:cNvPr id="9" name="TextBox 8"/>
          <p:cNvSpPr txBox="1"/>
          <p:nvPr/>
        </p:nvSpPr>
        <p:spPr>
          <a:xfrm>
            <a:off x="6251874" y="3961319"/>
            <a:ext cx="5500887" cy="1938992"/>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Then</a:t>
            </a:r>
            <a:r>
              <a:rPr lang="en-GB" sz="3000" dirty="0" smtClean="0">
                <a:latin typeface="Twinkl Precursive" panose="02000000000000000000" pitchFamily="2" charset="0"/>
              </a:rPr>
              <a:t> some </a:t>
            </a:r>
            <a:r>
              <a:rPr lang="en-GB" sz="3000" dirty="0" smtClean="0">
                <a:solidFill>
                  <a:srgbClr val="FF0000"/>
                </a:solidFill>
                <a:latin typeface="Twinkl Precursive" panose="02000000000000000000" pitchFamily="2" charset="0"/>
              </a:rPr>
              <a:t>sleek</a:t>
            </a:r>
            <a:r>
              <a:rPr lang="en-GB" sz="3000" dirty="0" smtClean="0">
                <a:latin typeface="Twinkl Precursive" panose="02000000000000000000" pitchFamily="2" charset="0"/>
              </a:rPr>
              <a:t> dolphins were </a:t>
            </a:r>
            <a:r>
              <a:rPr lang="en-GB" sz="3000" dirty="0" smtClean="0">
                <a:solidFill>
                  <a:schemeClr val="tx2"/>
                </a:solidFill>
                <a:latin typeface="Twinkl Precursive" panose="02000000000000000000" pitchFamily="2" charset="0"/>
              </a:rPr>
              <a:t>jump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in the water with me.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82637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additive="base">
                                        <p:cTn id="13" dur="500" fill="hold"/>
                                        <p:tgtEl>
                                          <p:spTgt spid="49"/>
                                        </p:tgtEl>
                                        <p:attrNameLst>
                                          <p:attrName>ppt_x</p:attrName>
                                        </p:attrNameLst>
                                      </p:cBhvr>
                                      <p:tavLst>
                                        <p:tav tm="0">
                                          <p:val>
                                            <p:strVal val="#ppt_x"/>
                                          </p:val>
                                        </p:tav>
                                        <p:tav tm="100000">
                                          <p:val>
                                            <p:strVal val="#ppt_x"/>
                                          </p:val>
                                        </p:tav>
                                      </p:tavLst>
                                    </p:anim>
                                    <p:anim calcmode="lin" valueType="num">
                                      <p:cBhvr additive="base">
                                        <p:cTn id="1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ppt_x"/>
                                          </p:val>
                                        </p:tav>
                                        <p:tav tm="100000">
                                          <p:val>
                                            <p:strVal val="#ppt_x"/>
                                          </p:val>
                                        </p:tav>
                                      </p:tavLst>
                                    </p:anim>
                                    <p:anim calcmode="lin" valueType="num">
                                      <p:cBhvr additive="base">
                                        <p:cTn id="20"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9" grpId="0" animBg="1"/>
      <p:bldP spid="50"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96947" y="359081"/>
            <a:ext cx="6638925" cy="2295525"/>
          </a:xfrm>
          <a:prstGeom prst="rect">
            <a:avLst/>
          </a:prstGeom>
        </p:spPr>
      </p:pic>
      <p:sp>
        <p:nvSpPr>
          <p:cNvPr id="7" name="Cloud Callout 6"/>
          <p:cNvSpPr/>
          <p:nvPr/>
        </p:nvSpPr>
        <p:spPr>
          <a:xfrm>
            <a:off x="-9301" y="3350711"/>
            <a:ext cx="2523901" cy="1810752"/>
          </a:xfrm>
          <a:prstGeom prst="cloudCallout">
            <a:avLst>
              <a:gd name="adj1" fmla="val -14018"/>
              <a:gd name="adj2" fmla="val -98314"/>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word describes the octopus?</a:t>
            </a:r>
            <a:endParaRPr lang="en-GB" dirty="0">
              <a:solidFill>
                <a:schemeClr val="tx1"/>
              </a:solidFill>
              <a:latin typeface="Twinkl Precursive" panose="02000000000000000000" pitchFamily="2" charset="0"/>
            </a:endParaRPr>
          </a:p>
        </p:txBody>
      </p:sp>
      <p:sp>
        <p:nvSpPr>
          <p:cNvPr id="9" name="Cloud Callout 8"/>
          <p:cNvSpPr/>
          <p:nvPr/>
        </p:nvSpPr>
        <p:spPr>
          <a:xfrm>
            <a:off x="7207764" y="55852"/>
            <a:ext cx="2490418" cy="1798010"/>
          </a:xfrm>
          <a:prstGeom prst="cloudCallout">
            <a:avLst>
              <a:gd name="adj1" fmla="val -65367"/>
              <a:gd name="adj2" fmla="val 4045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How could we describe the jellyfish? </a:t>
            </a:r>
            <a:endParaRPr lang="en-GB" dirty="0">
              <a:solidFill>
                <a:schemeClr val="tx1"/>
              </a:solidFill>
              <a:latin typeface="Twinkl Precursive" panose="02000000000000000000" pitchFamily="2" charset="0"/>
            </a:endParaRPr>
          </a:p>
        </p:txBody>
      </p:sp>
      <p:sp>
        <p:nvSpPr>
          <p:cNvPr id="10" name="TextBox 9"/>
          <p:cNvSpPr txBox="1"/>
          <p:nvPr/>
        </p:nvSpPr>
        <p:spPr>
          <a:xfrm>
            <a:off x="2542309" y="2778759"/>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Next</a:t>
            </a:r>
            <a:r>
              <a:rPr lang="en-GB" sz="3000" dirty="0" smtClean="0">
                <a:latin typeface="Twinkl Precursive" panose="02000000000000000000" pitchFamily="2" charset="0"/>
              </a:rPr>
              <a:t> a </a:t>
            </a:r>
            <a:r>
              <a:rPr lang="en-GB" sz="3000" dirty="0" smtClean="0">
                <a:solidFill>
                  <a:srgbClr val="FF0000"/>
                </a:solidFill>
                <a:latin typeface="Twinkl Precursive" panose="02000000000000000000" pitchFamily="2" charset="0"/>
              </a:rPr>
              <a:t>purple</a:t>
            </a:r>
            <a:r>
              <a:rPr lang="en-GB" sz="3000" dirty="0" smtClean="0">
                <a:latin typeface="Twinkl Precursive" panose="02000000000000000000" pitchFamily="2" charset="0"/>
              </a:rPr>
              <a:t> octopus was </a:t>
            </a:r>
            <a:r>
              <a:rPr lang="en-GB" sz="3000" dirty="0" smtClean="0">
                <a:solidFill>
                  <a:schemeClr val="tx2"/>
                </a:solidFill>
                <a:latin typeface="Twinkl Precursive" panose="02000000000000000000" pitchFamily="2" charset="0"/>
              </a:rPr>
              <a:t>creep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towards me. </a:t>
            </a:r>
            <a:endParaRPr lang="en-GB" sz="3000" dirty="0">
              <a:latin typeface="Twinkl Precursive" panose="02000000000000000000" pitchFamily="2" charset="0"/>
            </a:endParaRPr>
          </a:p>
        </p:txBody>
      </p:sp>
      <p:sp>
        <p:nvSpPr>
          <p:cNvPr id="11" name="TextBox 10"/>
          <p:cNvSpPr txBox="1"/>
          <p:nvPr/>
        </p:nvSpPr>
        <p:spPr>
          <a:xfrm>
            <a:off x="2537505" y="2778759"/>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Next</a:t>
            </a:r>
            <a:r>
              <a:rPr lang="en-GB" sz="3000" dirty="0" smtClean="0">
                <a:latin typeface="Twinkl Precursive" panose="02000000000000000000" pitchFamily="2" charset="0"/>
              </a:rPr>
              <a:t> a </a:t>
            </a:r>
            <a:r>
              <a:rPr lang="en-GB" sz="3000" dirty="0" smtClean="0">
                <a:solidFill>
                  <a:srgbClr val="FF0000"/>
                </a:solidFill>
                <a:latin typeface="Twinkl Precursive" panose="02000000000000000000" pitchFamily="2" charset="0"/>
              </a:rPr>
              <a:t>purple</a:t>
            </a:r>
            <a:r>
              <a:rPr lang="en-GB" sz="3000" dirty="0" smtClean="0">
                <a:latin typeface="Twinkl Precursive" panose="02000000000000000000" pitchFamily="2" charset="0"/>
              </a:rPr>
              <a:t> octopus was </a:t>
            </a:r>
            <a:r>
              <a:rPr lang="en-GB" sz="3000" dirty="0" smtClean="0">
                <a:solidFill>
                  <a:schemeClr val="tx2"/>
                </a:solidFill>
                <a:latin typeface="Twinkl Precursive" panose="02000000000000000000" pitchFamily="2" charset="0"/>
              </a:rPr>
              <a:t>creep</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towards me. </a:t>
            </a:r>
            <a:endParaRPr lang="en-GB" sz="3000" dirty="0">
              <a:latin typeface="Twinkl Precursive" panose="02000000000000000000" pitchFamily="2" charset="0"/>
            </a:endParaRPr>
          </a:p>
        </p:txBody>
      </p:sp>
      <p:sp>
        <p:nvSpPr>
          <p:cNvPr id="12" name="TextBox 11"/>
          <p:cNvSpPr txBox="1"/>
          <p:nvPr/>
        </p:nvSpPr>
        <p:spPr>
          <a:xfrm>
            <a:off x="6096000" y="4736773"/>
            <a:ext cx="5500887" cy="1477328"/>
          </a:xfrm>
          <a:prstGeom prst="rect">
            <a:avLst/>
          </a:prstGeom>
          <a:solidFill>
            <a:schemeClr val="bg1"/>
          </a:solidFill>
          <a:ln>
            <a:solidFill>
              <a:schemeClr val="tx1"/>
            </a:solidFill>
          </a:ln>
        </p:spPr>
        <p:txBody>
          <a:bodyPr wrap="square" rtlCol="0">
            <a:spAutoFit/>
          </a:bodyPr>
          <a:lstStyle/>
          <a:p>
            <a:r>
              <a:rPr lang="en-GB" sz="3000" dirty="0" smtClean="0">
                <a:solidFill>
                  <a:srgbClr val="FFC000"/>
                </a:solidFill>
                <a:latin typeface="Twinkl Precursive" panose="02000000000000000000" pitchFamily="2" charset="0"/>
              </a:rPr>
              <a:t>After that</a:t>
            </a:r>
            <a:r>
              <a:rPr lang="en-GB" sz="3000" dirty="0" smtClean="0">
                <a:latin typeface="Twinkl Precursive" panose="02000000000000000000" pitchFamily="2" charset="0"/>
              </a:rPr>
              <a:t> some </a:t>
            </a:r>
            <a:r>
              <a:rPr lang="en-GB" sz="3000" dirty="0" smtClean="0">
                <a:solidFill>
                  <a:srgbClr val="FF0000"/>
                </a:solidFill>
                <a:latin typeface="Twinkl Precursive" panose="02000000000000000000" pitchFamily="2" charset="0"/>
              </a:rPr>
              <a:t>slimy</a:t>
            </a:r>
            <a:r>
              <a:rPr lang="en-GB" sz="3000" dirty="0" smtClean="0">
                <a:latin typeface="Twinkl Precursive" panose="02000000000000000000" pitchFamily="2" charset="0"/>
              </a:rPr>
              <a:t> jellyfish were </a:t>
            </a:r>
            <a:r>
              <a:rPr lang="en-GB" sz="3000" dirty="0" smtClean="0">
                <a:solidFill>
                  <a:schemeClr val="tx2"/>
                </a:solidFill>
                <a:latin typeface="Twinkl Precursive" panose="02000000000000000000" pitchFamily="2" charset="0"/>
              </a:rPr>
              <a:t>sting</a:t>
            </a:r>
            <a:r>
              <a:rPr lang="en-GB" sz="3000" dirty="0" smtClean="0">
                <a:solidFill>
                  <a:srgbClr val="00B050"/>
                </a:solidFill>
                <a:latin typeface="Twinkl Precursive" panose="02000000000000000000" pitchFamily="2" charset="0"/>
              </a:rPr>
              <a:t>ing</a:t>
            </a:r>
            <a:r>
              <a:rPr lang="en-GB" sz="3000" dirty="0" smtClean="0">
                <a:latin typeface="Twinkl Precursive" panose="02000000000000000000" pitchFamily="2" charset="0"/>
              </a:rPr>
              <a:t> me!</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1833537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Twinkl Precursive" panose="02000000000000000000" pitchFamily="2" charset="0"/>
              </a:rPr>
              <a:t>How can we order the events?</a:t>
            </a:r>
            <a:endParaRPr lang="en-GB" dirty="0">
              <a:latin typeface="Twinkl Precursive" panose="02000000000000000000" pitchFamily="2" charset="0"/>
            </a:endParaRPr>
          </a:p>
        </p:txBody>
      </p:sp>
      <p:sp>
        <p:nvSpPr>
          <p:cNvPr id="6" name="Content Placeholder 5"/>
          <p:cNvSpPr>
            <a:spLocks noGrp="1"/>
          </p:cNvSpPr>
          <p:nvPr>
            <p:ph idx="1"/>
          </p:nvPr>
        </p:nvSpPr>
        <p:spPr>
          <a:xfrm>
            <a:off x="274068" y="1884870"/>
            <a:ext cx="8065260" cy="4351338"/>
          </a:xfrm>
        </p:spPr>
        <p:txBody>
          <a:bodyPr>
            <a:normAutofit/>
          </a:bodyPr>
          <a:lstStyle/>
          <a:p>
            <a:r>
              <a:rPr lang="en-GB" dirty="0" smtClean="0">
                <a:latin typeface="Twinkl Precursive" panose="02000000000000000000" pitchFamily="2" charset="0"/>
              </a:rPr>
              <a:t>Remember to use the time words … </a:t>
            </a:r>
          </a:p>
          <a:p>
            <a:pPr lvl="1"/>
            <a:r>
              <a:rPr lang="en-GB" dirty="0" smtClean="0">
                <a:latin typeface="Twinkl Precursive" panose="02000000000000000000" pitchFamily="2" charset="0"/>
              </a:rPr>
              <a:t>First</a:t>
            </a:r>
          </a:p>
          <a:p>
            <a:pPr lvl="1"/>
            <a:r>
              <a:rPr lang="en-GB" dirty="0">
                <a:latin typeface="Twinkl Precursive" panose="02000000000000000000" pitchFamily="2" charset="0"/>
              </a:rPr>
              <a:t>Then </a:t>
            </a:r>
            <a:endParaRPr lang="en-GB" dirty="0" smtClean="0">
              <a:latin typeface="Twinkl Precursive" panose="02000000000000000000" pitchFamily="2" charset="0"/>
            </a:endParaRPr>
          </a:p>
          <a:p>
            <a:pPr lvl="1"/>
            <a:r>
              <a:rPr lang="en-GB" dirty="0">
                <a:latin typeface="Twinkl Precursive" panose="02000000000000000000" pitchFamily="2" charset="0"/>
              </a:rPr>
              <a:t>After that </a:t>
            </a:r>
            <a:endParaRPr lang="en-GB" dirty="0" smtClean="0">
              <a:latin typeface="Twinkl Precursive" panose="02000000000000000000" pitchFamily="2" charset="0"/>
            </a:endParaRPr>
          </a:p>
          <a:p>
            <a:pPr lvl="1"/>
            <a:r>
              <a:rPr lang="en-GB" dirty="0">
                <a:latin typeface="Twinkl Precursive" panose="02000000000000000000" pitchFamily="2" charset="0"/>
              </a:rPr>
              <a:t>Next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then</a:t>
            </a:r>
          </a:p>
          <a:p>
            <a:pPr lvl="1"/>
            <a:r>
              <a:rPr lang="en-GB" dirty="0" smtClean="0">
                <a:latin typeface="Twinkl Precursive" panose="02000000000000000000" pitchFamily="2" charset="0"/>
              </a:rPr>
              <a:t>Suddenly</a:t>
            </a:r>
          </a:p>
          <a:p>
            <a:pPr lvl="1"/>
            <a:r>
              <a:rPr lang="en-GB" dirty="0" smtClean="0">
                <a:latin typeface="Twinkl Precursive" panose="02000000000000000000" pitchFamily="2" charset="0"/>
              </a:rPr>
              <a:t>After </a:t>
            </a:r>
            <a:r>
              <a:rPr lang="en-GB" dirty="0">
                <a:latin typeface="Twinkl Precursive" panose="02000000000000000000" pitchFamily="2" charset="0"/>
              </a:rPr>
              <a:t>that </a:t>
            </a:r>
            <a:endParaRPr lang="en-GB" dirty="0" smtClean="0">
              <a:latin typeface="Twinkl Precursive" panose="02000000000000000000" pitchFamily="2" charset="0"/>
            </a:endParaRPr>
          </a:p>
          <a:p>
            <a:pPr lvl="1"/>
            <a:r>
              <a:rPr lang="en-GB" dirty="0">
                <a:latin typeface="Twinkl Precursive" panose="02000000000000000000" pitchFamily="2" charset="0"/>
              </a:rPr>
              <a:t>Just </a:t>
            </a:r>
            <a:r>
              <a:rPr lang="en-GB" dirty="0" smtClean="0">
                <a:latin typeface="Twinkl Precursive" panose="02000000000000000000" pitchFamily="2" charset="0"/>
              </a:rPr>
              <a:t>when</a:t>
            </a:r>
          </a:p>
          <a:p>
            <a:pPr lvl="1"/>
            <a:r>
              <a:rPr lang="en-GB" dirty="0">
                <a:latin typeface="Twinkl Precursive" panose="02000000000000000000" pitchFamily="2" charset="0"/>
              </a:rPr>
              <a:t>At last</a:t>
            </a:r>
            <a:endParaRPr lang="en-GB" dirty="0" smtClean="0">
              <a:latin typeface="Twinkl Precursive" panose="02000000000000000000" pitchFamily="2" charset="0"/>
            </a:endParaRPr>
          </a:p>
          <a:p>
            <a:pPr lvl="1"/>
            <a:endParaRPr lang="en-GB" dirty="0" smtClean="0">
              <a:latin typeface="Twinkl Precursive" panose="02000000000000000000" pitchFamily="2" charset="0"/>
            </a:endParaRPr>
          </a:p>
        </p:txBody>
      </p:sp>
    </p:spTree>
    <p:extLst>
      <p:ext uri="{BB962C8B-B14F-4D97-AF65-F5344CB8AC3E}">
        <p14:creationId xmlns:p14="http://schemas.microsoft.com/office/powerpoint/2010/main" val="483209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pPr marL="0" indent="0">
              <a:buNone/>
            </a:pPr>
            <a:r>
              <a:rPr lang="en-GB" dirty="0" smtClean="0">
                <a:latin typeface="Twinkl Precursive" panose="02000000000000000000" pitchFamily="2" charset="0"/>
              </a:rPr>
              <a:t>Option 1 – Use adjectives and verbs with ‘</a:t>
            </a:r>
            <a:r>
              <a:rPr lang="en-GB" dirty="0" err="1" smtClean="0">
                <a:latin typeface="Twinkl Precursive" panose="02000000000000000000" pitchFamily="2" charset="0"/>
              </a:rPr>
              <a:t>ing</a:t>
            </a:r>
            <a:r>
              <a:rPr lang="en-GB" dirty="0" smtClean="0">
                <a:latin typeface="Twinkl Precursive" panose="02000000000000000000" pitchFamily="2" charset="0"/>
              </a:rPr>
              <a:t>’ endings.</a:t>
            </a:r>
            <a:endParaRPr lang="en-GB" dirty="0">
              <a:latin typeface="Twinkl Precursive" panose="02000000000000000000" pitchFamily="2" charset="0"/>
            </a:endParaRPr>
          </a:p>
          <a:p>
            <a:pPr marL="0" indent="0">
              <a:buNone/>
            </a:pPr>
            <a:endParaRPr lang="en-GB" dirty="0" smtClean="0">
              <a:latin typeface="Twinkl Precursive" panose="02000000000000000000" pitchFamily="2" charset="0"/>
            </a:endParaRPr>
          </a:p>
          <a:p>
            <a:pPr marL="0" indent="0">
              <a:buNone/>
            </a:pPr>
            <a:r>
              <a:rPr lang="en-GB" dirty="0" smtClean="0">
                <a:latin typeface="Twinkl Precursive" panose="02000000000000000000" pitchFamily="2" charset="0"/>
              </a:rPr>
              <a:t>Option 2 – Use time words to order events, adjectives and ‘verbs with ‘</a:t>
            </a:r>
            <a:r>
              <a:rPr lang="en-GB" dirty="0" err="1" smtClean="0">
                <a:latin typeface="Twinkl Precursive" panose="02000000000000000000" pitchFamily="2" charset="0"/>
              </a:rPr>
              <a:t>ing</a:t>
            </a:r>
            <a:r>
              <a:rPr lang="en-GB" dirty="0" smtClean="0">
                <a:latin typeface="Twinkl Precursive" panose="02000000000000000000" pitchFamily="2" charset="0"/>
              </a:rPr>
              <a:t>’ endings.</a:t>
            </a:r>
            <a:endParaRPr lang="en-GB" dirty="0">
              <a:latin typeface="Twinkl Precursive" panose="02000000000000000000" pitchFamily="2" charset="0"/>
            </a:endParaRPr>
          </a:p>
          <a:p>
            <a:pPr marL="0" indent="0">
              <a:buNone/>
            </a:pPr>
            <a:endParaRPr lang="en-GB" dirty="0">
              <a:latin typeface="Twinkl Precursive" panose="02000000000000000000" pitchFamily="2" charset="0"/>
            </a:endParaRPr>
          </a:p>
        </p:txBody>
      </p:sp>
    </p:spTree>
    <p:extLst>
      <p:ext uri="{BB962C8B-B14F-4D97-AF65-F5344CB8AC3E}">
        <p14:creationId xmlns:p14="http://schemas.microsoft.com/office/powerpoint/2010/main" val="26113711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1143</TotalTime>
  <Words>338</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Twinkl Precursive</vt:lpstr>
      <vt:lpstr>Office Theme</vt:lpstr>
      <vt:lpstr>Tricky Words </vt:lpstr>
      <vt:lpstr>Our Set 3 phoneme for today is….ou says oo </vt:lpstr>
      <vt:lpstr>LO: write a description of the Beast’s journey under the sea.   Wednesday 23rd June 2021 </vt:lpstr>
      <vt:lpstr>About this story. </vt:lpstr>
      <vt:lpstr>Your Task</vt:lpstr>
      <vt:lpstr>You will need to use ‘ing’ endings on your verbs. </vt:lpstr>
      <vt:lpstr>Look at these examples. </vt:lpstr>
      <vt:lpstr>PowerPoint Presentation</vt:lpstr>
      <vt:lpstr>How can we order the events?</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J Geals BTP</cp:lastModifiedBy>
  <cp:revision>27</cp:revision>
  <dcterms:created xsi:type="dcterms:W3CDTF">2021-06-03T14:27:07Z</dcterms:created>
  <dcterms:modified xsi:type="dcterms:W3CDTF">2021-06-20T10:09:03Z</dcterms:modified>
</cp:coreProperties>
</file>