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1" r:id="rId6"/>
    <p:sldId id="258" r:id="rId7"/>
    <p:sldId id="259" r:id="rId8"/>
    <p:sldId id="276" r:id="rId9"/>
    <p:sldId id="260" r:id="rId10"/>
    <p:sldId id="290" r:id="rId11"/>
    <p:sldId id="291" r:id="rId12"/>
    <p:sldId id="292" r:id="rId13"/>
    <p:sldId id="293" r:id="rId14"/>
    <p:sldId id="264" r:id="rId15"/>
    <p:sldId id="268" r:id="rId16"/>
    <p:sldId id="271" r:id="rId17"/>
    <p:sldId id="267" r:id="rId18"/>
    <p:sldId id="272" r:id="rId19"/>
    <p:sldId id="265" r:id="rId20"/>
    <p:sldId id="273" r:id="rId21"/>
    <p:sldId id="266" r:id="rId22"/>
    <p:sldId id="294" r:id="rId23"/>
    <p:sldId id="283" r:id="rId24"/>
    <p:sldId id="289" r:id="rId25"/>
    <p:sldId id="284" r:id="rId26"/>
    <p:sldId id="285" r:id="rId27"/>
    <p:sldId id="270" r:id="rId28"/>
    <p:sldId id="269" r:id="rId29"/>
    <p:sldId id="286" r:id="rId30"/>
    <p:sldId id="287" r:id="rId31"/>
    <p:sldId id="277" r:id="rId32"/>
    <p:sldId id="295" r:id="rId33"/>
    <p:sldId id="274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227DA-F7B4-4B91-862F-5E69E0002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FC388E-CACB-4F50-800A-99ECEA5A3F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CFD73-6023-4875-96AD-09924E7F3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FB393-7E01-4C46-B8AB-83699246D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882039-BC3D-495A-BEB4-B3FEE5B6C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571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EAD28-0375-4427-822F-EDEFA07FF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52FEA-E7B8-4B96-9870-447EE6811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9F3BB-DBF9-4FCC-9C24-FB6E520C4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431EE5-CA85-45E9-9397-B44DB9594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A38D6-53E2-4099-8E25-CF99F6E31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0F525-7D55-4E75-90D0-EEB44CF1C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1DFF5-806B-47C7-A702-392DDF616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6C9B1-AA8C-47EB-AD21-3B6568DD8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1BF1C-9B7E-42A0-A19B-D3E82F834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B3726-750F-4B79-A756-422FC7E5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723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7C42-8C6B-400E-80B8-491A7CB58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D5E47-3856-4634-ABED-31896D4ED7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8853B-FAA9-4639-8B2A-D75E55A76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5F102A-6F3B-4572-BEC7-56ED273A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097589-AEA1-42E0-955A-0D7056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5A981F-0000-4B2F-B785-678671B35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652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59F54-B15B-45DB-8C23-8DA6E4D3A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9F9A8D-C93B-4976-BACC-A111CBBCD7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16527-BA13-4AA4-B4F4-EA812D4712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FDB29C-847B-44DC-9D64-7081127D4C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E48730-7F20-483B-8F97-D7566ABDBB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00C4DB-46A3-4C19-B764-899AED6B9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E4B76C-2A27-43EE-94A1-54A55182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204179-8BE2-4086-8033-F0C95D950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4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137F0-E084-456D-A43F-CEBB759E7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FA8C8B-C463-40B9-A12C-B97D54114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231C57-2CA1-4F2E-B314-64A511638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4B015C-8A30-4FE4-8478-3C8B655BD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34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4420E3-B65E-421B-A8A7-E09A93D97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2A633E-166F-4449-9DBD-2F11EAFA2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606795-191A-4D5C-BBFA-F2BE20B91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74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FD15A-6ECF-420F-9468-5573D2B58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CD50B-35C1-4A65-83E0-173E93F15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4054C1-6B19-4714-A097-90951147C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F80CD3-E034-42A3-BBFC-AE57F44B1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94BB9D-0060-43C3-AA0A-27A6F3840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DB3AD9-7F4D-45FB-8E14-C3ADE4227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25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55723-A862-496A-ABFD-20392E7EA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3652A5-8E4A-40B7-A016-76E04A8CF4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99D2A-72A6-46C8-835F-DDD6BC2E6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8F353-BD8C-45A5-A090-F14814950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8F523C-BF76-4B7C-875F-39EFD2ABE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CE0DB4-F812-469F-9461-C7B4DA7DE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864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AE805-C7A1-4108-AE0F-0396DF572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0F5753-A309-454E-AE1E-64A286DDA3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02B52-7049-4B54-82E4-A115EAFB9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EB165-ECB7-45EA-B1DB-D67C1829B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FF944-CEA2-4659-84FA-67BB098C1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75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488EF8-38DB-46BF-9372-19E9D1B026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AAECCA-BE16-4148-AC7E-C3835557C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BA997-4892-40B9-A387-75799F11E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E2BFF-9E5C-4095-BA4C-F1089E644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06BF4-9781-4359-AE69-63EC8723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00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8FE8AD-9CC9-4EFE-8812-68E38C962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98AEEF-744B-4D7A-86E0-56B29CF799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EAB7A-F660-4839-9A05-C0DB3EF1CA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D0441-747A-4D9D-9633-70B99CBF32B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3AE109-3B13-42FE-87AC-5FAB3FC9A8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EB86D-729E-43A7-BA00-A97F3546BA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3D0EA-43C0-4C3C-92F5-92EF3479FB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23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A1D12C1-BBC3-41B1-B1DF-BE136F0CF7CA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1/2/2021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33C2E0-0A1A-45DE-8198-1E2711B410B1}"/>
              </a:ext>
            </a:extLst>
          </p:cNvPr>
          <p:cNvSpPr/>
          <p:nvPr/>
        </p:nvSpPr>
        <p:spPr>
          <a:xfrm>
            <a:off x="2464236" y="2659559"/>
            <a:ext cx="72635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LO: Odd and Even numbers</a:t>
            </a:r>
          </a:p>
        </p:txBody>
      </p:sp>
    </p:spTree>
    <p:extLst>
      <p:ext uri="{BB962C8B-B14F-4D97-AF65-F5344CB8AC3E}">
        <p14:creationId xmlns:p14="http://schemas.microsoft.com/office/powerpoint/2010/main" val="2175465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1026" name="Picture 2" descr="Even and Odd Numbers (songs, videos, games, worksheets, examples,  activities)">
            <a:extLst>
              <a:ext uri="{FF2B5EF4-FFF2-40B4-BE49-F238E27FC236}">
                <a16:creationId xmlns:a16="http://schemas.microsoft.com/office/drawing/2014/main" id="{9C613F48-A1CB-4C32-B599-4AD36A863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1" y="1321397"/>
            <a:ext cx="11230183" cy="534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0BFFEAD-4CDB-4CA0-9F5C-960A2AB35266}"/>
              </a:ext>
            </a:extLst>
          </p:cNvPr>
          <p:cNvSpPr/>
          <p:nvPr/>
        </p:nvSpPr>
        <p:spPr>
          <a:xfrm>
            <a:off x="-106981" y="199033"/>
            <a:ext cx="1240596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Can you think of any odd or even numbers?</a:t>
            </a:r>
          </a:p>
        </p:txBody>
      </p:sp>
    </p:spTree>
    <p:extLst>
      <p:ext uri="{BB962C8B-B14F-4D97-AF65-F5344CB8AC3E}">
        <p14:creationId xmlns:p14="http://schemas.microsoft.com/office/powerpoint/2010/main" val="375928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B7BC7B-9279-4C39-AD90-3C3502F9C5E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880" t="12445" r="22011" b="15442"/>
          <a:stretch/>
        </p:blipFill>
        <p:spPr>
          <a:xfrm>
            <a:off x="1822173" y="0"/>
            <a:ext cx="8547653" cy="494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41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F61FEDF-D3E0-4817-8E4C-95B01AEF2C47}"/>
              </a:ext>
            </a:extLst>
          </p:cNvPr>
          <p:cNvSpPr/>
          <p:nvPr/>
        </p:nvSpPr>
        <p:spPr>
          <a:xfrm>
            <a:off x="0" y="0"/>
            <a:ext cx="11981678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way to work out if a number is odd or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even is to try and share that number into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two equal groups. If it shares equally it is </a:t>
            </a:r>
          </a:p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ven, if you can’t share it equally it is odd.</a:t>
            </a:r>
          </a:p>
          <a:p>
            <a:pPr algn="ctr"/>
            <a:r>
              <a:rPr lang="en-US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e.g. 4 ÷ 2 = 2 </a:t>
            </a:r>
          </a:p>
          <a:p>
            <a:pPr algn="ctr"/>
            <a:r>
              <a:rPr lang="en-US" sz="5400" b="0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 ÷ 2 = 1 with 1 left over</a:t>
            </a:r>
          </a:p>
        </p:txBody>
      </p:sp>
    </p:spTree>
    <p:extLst>
      <p:ext uri="{BB962C8B-B14F-4D97-AF65-F5344CB8AC3E}">
        <p14:creationId xmlns:p14="http://schemas.microsoft.com/office/powerpoint/2010/main" val="1861987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7E061B-9D7C-4DD0-A477-003313CB7CEA}"/>
              </a:ext>
            </a:extLst>
          </p:cNvPr>
          <p:cNvSpPr txBox="1"/>
          <p:nvPr/>
        </p:nvSpPr>
        <p:spPr>
          <a:xfrm>
            <a:off x="2085703" y="318254"/>
            <a:ext cx="76254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Here are 5 flowers.</a:t>
            </a: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Can the flowers be shared </a:t>
            </a:r>
          </a:p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equally between 2 pots.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A6AB43-A06F-450C-A1B5-1014E2BF0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929" y="739915"/>
            <a:ext cx="1140722" cy="13013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06C8B4-F57B-47CC-92B2-C980B0FC0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703" y="739915"/>
            <a:ext cx="1140722" cy="13013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6A54D2-C6E3-4FBE-9102-1123271BCB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807" y="739915"/>
            <a:ext cx="1140722" cy="13013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D09096-4E1B-4E10-B6B9-D936B53C82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333" y="739915"/>
            <a:ext cx="1140722" cy="13013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7DF0B77-A8D6-49FC-8BEE-B18A6D3FB1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703" y="701014"/>
            <a:ext cx="1140722" cy="1301387"/>
          </a:xfrm>
          <a:prstGeom prst="rect">
            <a:avLst/>
          </a:prstGeom>
        </p:spPr>
      </p:pic>
      <p:sp>
        <p:nvSpPr>
          <p:cNvPr id="11" name="Trapezoid 10">
            <a:extLst>
              <a:ext uri="{FF2B5EF4-FFF2-40B4-BE49-F238E27FC236}">
                <a16:creationId xmlns:a16="http://schemas.microsoft.com/office/drawing/2014/main" id="{CAACEC29-122F-413C-98AF-4AA554497A97}"/>
              </a:ext>
            </a:extLst>
          </p:cNvPr>
          <p:cNvSpPr/>
          <p:nvPr/>
        </p:nvSpPr>
        <p:spPr>
          <a:xfrm rot="10800000">
            <a:off x="7509704" y="3330645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Trapezoid 11">
            <a:extLst>
              <a:ext uri="{FF2B5EF4-FFF2-40B4-BE49-F238E27FC236}">
                <a16:creationId xmlns:a16="http://schemas.microsoft.com/office/drawing/2014/main" id="{A1400CD9-1E07-42B1-B1A6-C49024B504B6}"/>
              </a:ext>
            </a:extLst>
          </p:cNvPr>
          <p:cNvSpPr/>
          <p:nvPr/>
        </p:nvSpPr>
        <p:spPr>
          <a:xfrm rot="10800000">
            <a:off x="8558670" y="3330645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924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C3E9A1-77AA-4D07-B349-57C6146489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793" t="16892" r="11032" b="13315"/>
          <a:stretch/>
        </p:blipFill>
        <p:spPr>
          <a:xfrm>
            <a:off x="2610678" y="119269"/>
            <a:ext cx="6970643" cy="478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160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3508F7-B6B6-4E3A-B13D-24808A61C5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794" t="23658" r="10924" b="6355"/>
          <a:stretch/>
        </p:blipFill>
        <p:spPr>
          <a:xfrm>
            <a:off x="2604051" y="132522"/>
            <a:ext cx="6983897" cy="479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95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AE18449-2FCC-4708-92DD-8AB1B17784EB}"/>
              </a:ext>
            </a:extLst>
          </p:cNvPr>
          <p:cNvSpPr/>
          <p:nvPr/>
        </p:nvSpPr>
        <p:spPr>
          <a:xfrm>
            <a:off x="1730061" y="0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58D797-A2A8-4F0C-BB33-9B2DBAC96F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85" t="17085" r="10598" b="10801"/>
          <a:stretch/>
        </p:blipFill>
        <p:spPr>
          <a:xfrm>
            <a:off x="103031" y="805954"/>
            <a:ext cx="6135757" cy="43100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0FF7FE-3AD6-4D45-A0F1-DA1E97AEB9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685" t="22886" r="10924" b="6356"/>
          <a:stretch/>
        </p:blipFill>
        <p:spPr>
          <a:xfrm>
            <a:off x="6341818" y="805954"/>
            <a:ext cx="5744165" cy="431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46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9E03039-1637-458F-AF4A-6D30DE433563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2/2/2021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0196D2-63BE-4BED-9AFD-B072D1A92828}"/>
              </a:ext>
            </a:extLst>
          </p:cNvPr>
          <p:cNvSpPr/>
          <p:nvPr/>
        </p:nvSpPr>
        <p:spPr>
          <a:xfrm>
            <a:off x="2247830" y="2316163"/>
            <a:ext cx="7696339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LO: </a:t>
            </a: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Practical activity: </a:t>
            </a:r>
          </a:p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making equal groups- sharing</a:t>
            </a: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861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CB84A37-B59B-4207-858B-6DA3D4ECA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D02BA8-F2AA-4941-9848-B272B155D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6E1C8-EE6C-42C4-BD77-2BE0A5E48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Dividing sharing explanation - St Cyprian's Greek Orthodox Primary Academy">
            <a:extLst>
              <a:ext uri="{FF2B5EF4-FFF2-40B4-BE49-F238E27FC236}">
                <a16:creationId xmlns:a16="http://schemas.microsoft.com/office/drawing/2014/main" id="{BC9F8F87-FEB9-4CFF-A180-DF6FCBE49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2766"/>
            <a:ext cx="10515600" cy="4929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960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484446-DFE2-427E-A8E7-4ED5585B9A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84" t="19792" r="43859" b="33615"/>
          <a:stretch/>
        </p:blipFill>
        <p:spPr>
          <a:xfrm>
            <a:off x="2236118" y="375305"/>
            <a:ext cx="7719763" cy="484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269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55BE5-40CB-468A-AAF4-A469ADC78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3A4C8-86AF-4570-939B-248B6491B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C9EF29-E3E8-4370-9019-076DF82CB4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934949-6AF5-4AFC-9AAF-30CB378400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575" t="19792" r="44186" b="25108"/>
          <a:stretch/>
        </p:blipFill>
        <p:spPr>
          <a:xfrm>
            <a:off x="2203174" y="365125"/>
            <a:ext cx="7785652" cy="495717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BB05907-1A6D-4EEF-9E23-4D611084A3D3}"/>
              </a:ext>
            </a:extLst>
          </p:cNvPr>
          <p:cNvSpPr/>
          <p:nvPr/>
        </p:nvSpPr>
        <p:spPr>
          <a:xfrm>
            <a:off x="-124386" y="2055813"/>
            <a:ext cx="232755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bg1"/>
                </a:solidFill>
                <a:latin typeface="Comic Sans MS" panose="030F0702030302020204" pitchFamily="66" charset="0"/>
              </a:rPr>
              <a:t>When you are sharing remember to share 1 at a time to each group</a:t>
            </a:r>
            <a:r>
              <a:rPr lang="en-US" sz="1100" dirty="0">
                <a:ln w="0"/>
                <a:latin typeface="Comic Sans MS" panose="030F0702030302020204" pitchFamily="66" charset="0"/>
              </a:rPr>
              <a:t>.</a:t>
            </a:r>
            <a:endParaRPr lang="en-US" sz="6600" b="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242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204CF-0983-4D9B-B49A-33B265D9C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DB318-3A0C-412F-9020-0D047AB432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045A12-DC79-480F-9268-B704D728D5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B51784-27F4-4838-B4C4-12EB7E155C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793" t="19599" r="43968" b="25302"/>
          <a:stretch/>
        </p:blipFill>
        <p:spPr>
          <a:xfrm>
            <a:off x="2362199" y="122830"/>
            <a:ext cx="7467601" cy="495717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B0757C4-53F8-440E-8799-B6A656F7BB99}"/>
              </a:ext>
            </a:extLst>
          </p:cNvPr>
          <p:cNvSpPr/>
          <p:nvPr/>
        </p:nvSpPr>
        <p:spPr>
          <a:xfrm>
            <a:off x="68029" y="2122621"/>
            <a:ext cx="222614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bg1"/>
                </a:solidFill>
                <a:latin typeface="Comic Sans MS" panose="030F0702030302020204" pitchFamily="66" charset="0"/>
              </a:rPr>
              <a:t>When you have shared them all check the groups are equal.</a:t>
            </a:r>
            <a:endParaRPr lang="en-US" sz="60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947B30F-5460-4533-A18E-39F8C9319536}"/>
              </a:ext>
            </a:extLst>
          </p:cNvPr>
          <p:cNvSpPr/>
          <p:nvPr/>
        </p:nvSpPr>
        <p:spPr>
          <a:xfrm>
            <a:off x="9756802" y="2601417"/>
            <a:ext cx="235899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bg1"/>
                </a:solidFill>
                <a:latin typeface="Comic Sans MS" panose="030F0702030302020204" pitchFamily="66" charset="0"/>
              </a:rPr>
              <a:t>What would the sum be for this question?</a:t>
            </a:r>
            <a:r>
              <a:rPr lang="en-US" sz="1100" b="0" cap="none" spc="0" dirty="0">
                <a:ln w="0"/>
                <a:solidFill>
                  <a:schemeClr val="tx1"/>
                </a:solidFill>
              </a:rPr>
              <a:t>.</a:t>
            </a:r>
            <a:endParaRPr lang="en-US" sz="6600" b="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485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73BC51-3991-41C1-B6E4-1EEDCDE39C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06" t="11479" r="15054" b="23949"/>
          <a:stretch/>
        </p:blipFill>
        <p:spPr>
          <a:xfrm>
            <a:off x="1311965" y="0"/>
            <a:ext cx="9356035" cy="487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439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599"/>
          <a:stretch/>
        </p:blipFill>
        <p:spPr>
          <a:xfrm>
            <a:off x="-2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3E7991-F364-4502-BD40-7819E5CF07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D0D0D0">
                  <a:alpha val="87843"/>
                </a:srgbClr>
              </a:clrFrom>
              <a:clrTo>
                <a:srgbClr val="D0D0D0">
                  <a:alpha val="0"/>
                </a:srgbClr>
              </a:clrTo>
            </a:clrChange>
          </a:blip>
          <a:srcRect l="16292" t="16297" r="18288" b="58286"/>
          <a:stretch/>
        </p:blipFill>
        <p:spPr>
          <a:xfrm>
            <a:off x="3180520" y="883792"/>
            <a:ext cx="5830957" cy="160689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25E8CBA-DB06-4F69-9CEC-A4E727000056}"/>
              </a:ext>
            </a:extLst>
          </p:cNvPr>
          <p:cNvSpPr/>
          <p:nvPr/>
        </p:nvSpPr>
        <p:spPr>
          <a:xfrm>
            <a:off x="1524000" y="330052"/>
            <a:ext cx="93560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Share the apples into equal groups. Complete the stem sentence.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0BA8365-9C94-4FC1-A094-3B676F6A3942}"/>
              </a:ext>
            </a:extLst>
          </p:cNvPr>
          <p:cNvGrpSpPr/>
          <p:nvPr/>
        </p:nvGrpSpPr>
        <p:grpSpPr>
          <a:xfrm>
            <a:off x="3301105" y="3012497"/>
            <a:ext cx="5710372" cy="1656223"/>
            <a:chOff x="1716814" y="2930530"/>
            <a:chExt cx="5710372" cy="1656223"/>
          </a:xfrm>
          <a:noFill/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7F181FD-1511-4B09-9B20-BD721991B3A2}"/>
                </a:ext>
              </a:extLst>
            </p:cNvPr>
            <p:cNvSpPr/>
            <p:nvPr/>
          </p:nvSpPr>
          <p:spPr>
            <a:xfrm>
              <a:off x="1716814" y="2930530"/>
              <a:ext cx="1656223" cy="1656223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9189644-4E5E-4A24-B512-2416BDFB80B5}"/>
                </a:ext>
              </a:extLst>
            </p:cNvPr>
            <p:cNvSpPr/>
            <p:nvPr/>
          </p:nvSpPr>
          <p:spPr>
            <a:xfrm>
              <a:off x="3743888" y="2930530"/>
              <a:ext cx="1656223" cy="1656223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3AFB303-3D00-44C1-9250-0FAF163B46B4}"/>
                </a:ext>
              </a:extLst>
            </p:cNvPr>
            <p:cNvSpPr/>
            <p:nvPr/>
          </p:nvSpPr>
          <p:spPr>
            <a:xfrm>
              <a:off x="5770963" y="2930530"/>
              <a:ext cx="1656223" cy="1656223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67D6C98-422A-437D-80E9-B2611CD407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959633"/>
              </p:ext>
            </p:extLst>
          </p:nvPr>
        </p:nvGraphicFramePr>
        <p:xfrm>
          <a:off x="2813197" y="4748820"/>
          <a:ext cx="6565602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329400564"/>
                    </a:ext>
                  </a:extLst>
                </a:gridCol>
                <a:gridCol w="2448000">
                  <a:extLst>
                    <a:ext uri="{9D8B030D-6E8A-4147-A177-3AD203B41FA5}">
                      <a16:colId xmlns:a16="http://schemas.microsoft.com/office/drawing/2014/main" val="396850445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145322650"/>
                    </a:ext>
                  </a:extLst>
                </a:gridCol>
                <a:gridCol w="1957602">
                  <a:extLst>
                    <a:ext uri="{9D8B030D-6E8A-4147-A177-3AD203B41FA5}">
                      <a16:colId xmlns:a16="http://schemas.microsoft.com/office/drawing/2014/main" val="176945784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5259376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endParaRPr lang="en-US" sz="25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i="0" kern="120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shared into</a:t>
                      </a:r>
                      <a:endParaRPr lang="en-US" sz="2500" b="1" i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500" b="1" i="0" dirty="0">
                        <a:latin typeface="Century Gothic" panose="020B0502020202020204" pitchFamily="34" charset="0"/>
                      </a:endParaRP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groups of</a:t>
                      </a: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500" b="1" i="0" dirty="0">
                        <a:latin typeface="Century Gothic" panose="020B0502020202020204" pitchFamily="34" charset="0"/>
                      </a:endParaRP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884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4760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BD54B1-E941-4C0B-B011-1DEA2C6D2F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98" t="43181" r="17779" b="28311"/>
          <a:stretch/>
        </p:blipFill>
        <p:spPr>
          <a:xfrm>
            <a:off x="2892616" y="1753705"/>
            <a:ext cx="5804452" cy="1802295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71A41D3-C441-4F70-B38D-D482FCCD601D}"/>
              </a:ext>
            </a:extLst>
          </p:cNvPr>
          <p:cNvGrpSpPr/>
          <p:nvPr/>
        </p:nvGrpSpPr>
        <p:grpSpPr>
          <a:xfrm>
            <a:off x="2892616" y="1817677"/>
            <a:ext cx="5710372" cy="1656223"/>
            <a:chOff x="1716814" y="2930530"/>
            <a:chExt cx="5710372" cy="1656223"/>
          </a:xfrm>
          <a:noFill/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0D5A153-EF5A-49DD-AF28-AB0822F57E7E}"/>
                </a:ext>
              </a:extLst>
            </p:cNvPr>
            <p:cNvSpPr/>
            <p:nvPr/>
          </p:nvSpPr>
          <p:spPr>
            <a:xfrm>
              <a:off x="1716814" y="2930530"/>
              <a:ext cx="1656223" cy="1656223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24B4074-3274-44AF-8785-6C4E3061A79D}"/>
                </a:ext>
              </a:extLst>
            </p:cNvPr>
            <p:cNvSpPr/>
            <p:nvPr/>
          </p:nvSpPr>
          <p:spPr>
            <a:xfrm>
              <a:off x="3743888" y="2930530"/>
              <a:ext cx="1656223" cy="1656223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CF68B98-0E10-4221-8C11-0123FA897AF0}"/>
                </a:ext>
              </a:extLst>
            </p:cNvPr>
            <p:cNvSpPr/>
            <p:nvPr/>
          </p:nvSpPr>
          <p:spPr>
            <a:xfrm>
              <a:off x="5770963" y="2930530"/>
              <a:ext cx="1656223" cy="1656223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341393A3-5441-4660-B951-3D6964A83985}"/>
              </a:ext>
            </a:extLst>
          </p:cNvPr>
          <p:cNvSpPr/>
          <p:nvPr/>
        </p:nvSpPr>
        <p:spPr>
          <a:xfrm>
            <a:off x="2219738" y="291366"/>
            <a:ext cx="74609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Share the apples into equal groups. Complete the stem sentence.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C9BB8C6F-E4A4-4E70-AB18-833A635776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604080"/>
              </p:ext>
            </p:extLst>
          </p:nvPr>
        </p:nvGraphicFramePr>
        <p:xfrm>
          <a:off x="2465000" y="3950063"/>
          <a:ext cx="6565602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329400564"/>
                    </a:ext>
                  </a:extLst>
                </a:gridCol>
                <a:gridCol w="2448000">
                  <a:extLst>
                    <a:ext uri="{9D8B030D-6E8A-4147-A177-3AD203B41FA5}">
                      <a16:colId xmlns:a16="http://schemas.microsoft.com/office/drawing/2014/main" val="396850445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145322650"/>
                    </a:ext>
                  </a:extLst>
                </a:gridCol>
                <a:gridCol w="1957602">
                  <a:extLst>
                    <a:ext uri="{9D8B030D-6E8A-4147-A177-3AD203B41FA5}">
                      <a16:colId xmlns:a16="http://schemas.microsoft.com/office/drawing/2014/main" val="176945784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5259376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i="0" kern="120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shared into</a:t>
                      </a:r>
                      <a:endParaRPr lang="en-US" sz="2500" b="1" i="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groups of</a:t>
                      </a: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61992" marR="161992" marT="80995" marB="80995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884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76711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92B8DA-9025-424A-97E8-DFE523618B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89" t="11672" r="9837" b="32262"/>
          <a:stretch/>
        </p:blipFill>
        <p:spPr>
          <a:xfrm>
            <a:off x="1086678" y="187483"/>
            <a:ext cx="10018644" cy="462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845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AFE780D-E1FB-4ECA-8911-A73BE401C5F8}"/>
              </a:ext>
            </a:extLst>
          </p:cNvPr>
          <p:cNvSpPr/>
          <p:nvPr/>
        </p:nvSpPr>
        <p:spPr>
          <a:xfrm>
            <a:off x="3330660" y="0"/>
            <a:ext cx="55306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Your set task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4C1372-06C9-4A99-BCC6-C2410214DC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989" t="25351" r="22989" b="10996"/>
          <a:stretch/>
        </p:blipFill>
        <p:spPr>
          <a:xfrm>
            <a:off x="737440" y="769441"/>
            <a:ext cx="4981070" cy="44883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439E25-BBEB-4C67-8934-AFEBE91D05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750" t="25351" r="22120" b="9170"/>
          <a:stretch/>
        </p:blipFill>
        <p:spPr>
          <a:xfrm>
            <a:off x="6455949" y="772464"/>
            <a:ext cx="4934254" cy="448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9694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13CA8AE-F6A4-4251-B0CF-B1E26AF7EC79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3/2/2021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8DBECE-AD37-423F-B216-C95C2FCA88AF}"/>
              </a:ext>
            </a:extLst>
          </p:cNvPr>
          <p:cNvSpPr/>
          <p:nvPr/>
        </p:nvSpPr>
        <p:spPr>
          <a:xfrm>
            <a:off x="2183719" y="2546588"/>
            <a:ext cx="78245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LO: Make equal groups - sharing</a:t>
            </a:r>
          </a:p>
        </p:txBody>
      </p:sp>
    </p:spTree>
    <p:extLst>
      <p:ext uri="{BB962C8B-B14F-4D97-AF65-F5344CB8AC3E}">
        <p14:creationId xmlns:p14="http://schemas.microsoft.com/office/powerpoint/2010/main" val="13025198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18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471BB1-E020-44B3-AF4B-B1D45E329C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44" t="17085" r="9294" b="8482"/>
          <a:stretch/>
        </p:blipFill>
        <p:spPr>
          <a:xfrm>
            <a:off x="2392017" y="127346"/>
            <a:ext cx="7407965" cy="5102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5375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B6AADA-04DA-4D99-9323-E29136B61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817" y="257174"/>
            <a:ext cx="9846366" cy="447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520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2AF9D-7DD8-4D70-BFF5-2386E87AA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BFCF3D-28FC-4ACC-8B5F-27A7DDD217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C89171-E7E0-4968-AEAD-6505E51CDD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2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B1AD31-BED8-4AC5-91E3-D501BC4D4F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1140" y="145773"/>
            <a:ext cx="7529720" cy="484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5394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512D53-16DC-44DC-AA1C-ABC2988B9D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28" t="33631" r="7180" b="42257"/>
          <a:stretch/>
        </p:blipFill>
        <p:spPr>
          <a:xfrm>
            <a:off x="2292626" y="1878149"/>
            <a:ext cx="7620000" cy="152434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7E2662D-D496-46D2-AFF3-113C3ABA3135}"/>
              </a:ext>
            </a:extLst>
          </p:cNvPr>
          <p:cNvSpPr>
            <a:spLocks/>
          </p:cNvSpPr>
          <p:nvPr/>
        </p:nvSpPr>
        <p:spPr>
          <a:xfrm>
            <a:off x="8017419" y="1888467"/>
            <a:ext cx="1710732" cy="14875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70D8B6-705B-4C72-9CF1-F87128EA6429}"/>
              </a:ext>
            </a:extLst>
          </p:cNvPr>
          <p:cNvSpPr>
            <a:spLocks/>
          </p:cNvSpPr>
          <p:nvPr/>
        </p:nvSpPr>
        <p:spPr>
          <a:xfrm>
            <a:off x="6162260" y="1904653"/>
            <a:ext cx="1710732" cy="14875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FFACB2-337A-4058-A2BA-5B88CE6C2747}"/>
              </a:ext>
            </a:extLst>
          </p:cNvPr>
          <p:cNvSpPr>
            <a:spLocks/>
          </p:cNvSpPr>
          <p:nvPr/>
        </p:nvSpPr>
        <p:spPr>
          <a:xfrm>
            <a:off x="4297015" y="1904652"/>
            <a:ext cx="1710732" cy="14875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CC23D1F-7778-4A82-B8D5-B0963F483D92}"/>
              </a:ext>
            </a:extLst>
          </p:cNvPr>
          <p:cNvSpPr>
            <a:spLocks/>
          </p:cNvSpPr>
          <p:nvPr/>
        </p:nvSpPr>
        <p:spPr>
          <a:xfrm>
            <a:off x="2456403" y="1904651"/>
            <a:ext cx="1710732" cy="14875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9EF867-659C-484B-BB4B-009278EE2F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429148"/>
              </p:ext>
            </p:extLst>
          </p:nvPr>
        </p:nvGraphicFramePr>
        <p:xfrm>
          <a:off x="4082846" y="4001294"/>
          <a:ext cx="4158827" cy="7736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7353">
                  <a:extLst>
                    <a:ext uri="{9D8B030D-6E8A-4147-A177-3AD203B41FA5}">
                      <a16:colId xmlns:a16="http://schemas.microsoft.com/office/drawing/2014/main" val="2329400564"/>
                    </a:ext>
                  </a:extLst>
                </a:gridCol>
                <a:gridCol w="877353">
                  <a:extLst>
                    <a:ext uri="{9D8B030D-6E8A-4147-A177-3AD203B41FA5}">
                      <a16:colId xmlns:a16="http://schemas.microsoft.com/office/drawing/2014/main" val="3968504452"/>
                    </a:ext>
                  </a:extLst>
                </a:gridCol>
                <a:gridCol w="763384">
                  <a:extLst>
                    <a:ext uri="{9D8B030D-6E8A-4147-A177-3AD203B41FA5}">
                      <a16:colId xmlns:a16="http://schemas.microsoft.com/office/drawing/2014/main" val="4145322650"/>
                    </a:ext>
                  </a:extLst>
                </a:gridCol>
                <a:gridCol w="877353">
                  <a:extLst>
                    <a:ext uri="{9D8B030D-6E8A-4147-A177-3AD203B41FA5}">
                      <a16:colId xmlns:a16="http://schemas.microsoft.com/office/drawing/2014/main" val="1769457845"/>
                    </a:ext>
                  </a:extLst>
                </a:gridCol>
                <a:gridCol w="763384">
                  <a:extLst>
                    <a:ext uri="{9D8B030D-6E8A-4147-A177-3AD203B41FA5}">
                      <a16:colId xmlns:a16="http://schemas.microsoft.com/office/drawing/2014/main" val="3841727445"/>
                    </a:ext>
                  </a:extLst>
                </a:gridCol>
              </a:tblGrid>
              <a:tr h="769511">
                <a:tc>
                  <a:txBody>
                    <a:bodyPr/>
                    <a:lstStyle/>
                    <a:p>
                      <a:pPr algn="ctr"/>
                      <a:r>
                        <a:rPr lang="en-US" sz="4200" b="1" i="0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133569" marR="133569" marT="66783" marB="6678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200" b="1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÷</a:t>
                      </a:r>
                      <a:endParaRPr lang="en-US" sz="4200" b="1" i="0" dirty="0">
                        <a:latin typeface="Century Gothic" panose="020B0502020202020204" pitchFamily="34" charset="0"/>
                      </a:endParaRPr>
                    </a:p>
                  </a:txBody>
                  <a:tcPr marL="133569" marR="133569" marT="66783" marB="66783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2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569" marR="133569" marT="66783" marB="6678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2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33569" marR="133569" marT="66783" marB="6678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2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569" marR="133569" marT="66783" marB="6678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884317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2647F2C1-AF91-4B42-B4DD-1CDCBB0840FD}"/>
              </a:ext>
            </a:extLst>
          </p:cNvPr>
          <p:cNvSpPr/>
          <p:nvPr/>
        </p:nvSpPr>
        <p:spPr>
          <a:xfrm>
            <a:off x="1088594" y="338621"/>
            <a:ext cx="10147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Complete the number sentence</a:t>
            </a:r>
          </a:p>
        </p:txBody>
      </p:sp>
    </p:spTree>
    <p:extLst>
      <p:ext uri="{BB962C8B-B14F-4D97-AF65-F5344CB8AC3E}">
        <p14:creationId xmlns:p14="http://schemas.microsoft.com/office/powerpoint/2010/main" val="17115352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512D53-16DC-44DC-AA1C-ABC2988B9D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28" t="33631" r="7180" b="42257"/>
          <a:stretch/>
        </p:blipFill>
        <p:spPr>
          <a:xfrm>
            <a:off x="2292626" y="1878149"/>
            <a:ext cx="7620000" cy="152434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7E2662D-D496-46D2-AFF3-113C3ABA3135}"/>
              </a:ext>
            </a:extLst>
          </p:cNvPr>
          <p:cNvSpPr>
            <a:spLocks/>
          </p:cNvSpPr>
          <p:nvPr/>
        </p:nvSpPr>
        <p:spPr>
          <a:xfrm>
            <a:off x="8017419" y="1888467"/>
            <a:ext cx="1710732" cy="14875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70D8B6-705B-4C72-9CF1-F87128EA6429}"/>
              </a:ext>
            </a:extLst>
          </p:cNvPr>
          <p:cNvSpPr>
            <a:spLocks/>
          </p:cNvSpPr>
          <p:nvPr/>
        </p:nvSpPr>
        <p:spPr>
          <a:xfrm>
            <a:off x="6162260" y="1904653"/>
            <a:ext cx="1710732" cy="14875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FFACB2-337A-4058-A2BA-5B88CE6C2747}"/>
              </a:ext>
            </a:extLst>
          </p:cNvPr>
          <p:cNvSpPr>
            <a:spLocks/>
          </p:cNvSpPr>
          <p:nvPr/>
        </p:nvSpPr>
        <p:spPr>
          <a:xfrm>
            <a:off x="4297015" y="1904652"/>
            <a:ext cx="1710732" cy="14875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CC23D1F-7778-4A82-B8D5-B0963F483D92}"/>
              </a:ext>
            </a:extLst>
          </p:cNvPr>
          <p:cNvSpPr>
            <a:spLocks/>
          </p:cNvSpPr>
          <p:nvPr/>
        </p:nvSpPr>
        <p:spPr>
          <a:xfrm>
            <a:off x="2456403" y="1904651"/>
            <a:ext cx="1710732" cy="14875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09EF867-659C-484B-BB4B-009278EE2F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396506"/>
              </p:ext>
            </p:extLst>
          </p:nvPr>
        </p:nvGraphicFramePr>
        <p:xfrm>
          <a:off x="4082846" y="4001294"/>
          <a:ext cx="4158827" cy="7736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7353">
                  <a:extLst>
                    <a:ext uri="{9D8B030D-6E8A-4147-A177-3AD203B41FA5}">
                      <a16:colId xmlns:a16="http://schemas.microsoft.com/office/drawing/2014/main" val="2329400564"/>
                    </a:ext>
                  </a:extLst>
                </a:gridCol>
                <a:gridCol w="877353">
                  <a:extLst>
                    <a:ext uri="{9D8B030D-6E8A-4147-A177-3AD203B41FA5}">
                      <a16:colId xmlns:a16="http://schemas.microsoft.com/office/drawing/2014/main" val="3968504452"/>
                    </a:ext>
                  </a:extLst>
                </a:gridCol>
                <a:gridCol w="763384">
                  <a:extLst>
                    <a:ext uri="{9D8B030D-6E8A-4147-A177-3AD203B41FA5}">
                      <a16:colId xmlns:a16="http://schemas.microsoft.com/office/drawing/2014/main" val="4145322650"/>
                    </a:ext>
                  </a:extLst>
                </a:gridCol>
                <a:gridCol w="877353">
                  <a:extLst>
                    <a:ext uri="{9D8B030D-6E8A-4147-A177-3AD203B41FA5}">
                      <a16:colId xmlns:a16="http://schemas.microsoft.com/office/drawing/2014/main" val="1769457845"/>
                    </a:ext>
                  </a:extLst>
                </a:gridCol>
                <a:gridCol w="763384">
                  <a:extLst>
                    <a:ext uri="{9D8B030D-6E8A-4147-A177-3AD203B41FA5}">
                      <a16:colId xmlns:a16="http://schemas.microsoft.com/office/drawing/2014/main" val="3841727445"/>
                    </a:ext>
                  </a:extLst>
                </a:gridCol>
              </a:tblGrid>
              <a:tr h="769511">
                <a:tc>
                  <a:txBody>
                    <a:bodyPr/>
                    <a:lstStyle/>
                    <a:p>
                      <a:pPr algn="ctr"/>
                      <a:r>
                        <a:rPr lang="en-US" sz="4200" b="1" i="0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133569" marR="133569" marT="66783" marB="6678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200" b="1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÷</a:t>
                      </a:r>
                      <a:endParaRPr lang="en-US" sz="4200" b="1" i="0" dirty="0">
                        <a:latin typeface="Century Gothic" panose="020B0502020202020204" pitchFamily="34" charset="0"/>
                      </a:endParaRPr>
                    </a:p>
                  </a:txBody>
                  <a:tcPr marL="133569" marR="133569" marT="66783" marB="66783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2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33569" marR="133569" marT="66783" marB="6678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2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33569" marR="133569" marT="66783" marB="6678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2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133569" marR="133569" marT="66783" marB="6678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884317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2647F2C1-AF91-4B42-B4DD-1CDCBB0840FD}"/>
              </a:ext>
            </a:extLst>
          </p:cNvPr>
          <p:cNvSpPr/>
          <p:nvPr/>
        </p:nvSpPr>
        <p:spPr>
          <a:xfrm>
            <a:off x="1088594" y="338621"/>
            <a:ext cx="10147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Complete the number sentence</a:t>
            </a:r>
          </a:p>
        </p:txBody>
      </p:sp>
    </p:spTree>
    <p:extLst>
      <p:ext uri="{BB962C8B-B14F-4D97-AF65-F5344CB8AC3E}">
        <p14:creationId xmlns:p14="http://schemas.microsoft.com/office/powerpoint/2010/main" val="10902549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098" name="Picture 2" descr="What is Division? - Definition, Facts &amp; Example">
            <a:extLst>
              <a:ext uri="{FF2B5EF4-FFF2-40B4-BE49-F238E27FC236}">
                <a16:creationId xmlns:a16="http://schemas.microsoft.com/office/drawing/2014/main" id="{62048E4D-C4CB-4FF0-B7BF-BCA4C0FF2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365" y="259039"/>
            <a:ext cx="6553200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92A6AB-B8C8-4FF7-9087-76796A75654A}"/>
              </a:ext>
            </a:extLst>
          </p:cNvPr>
          <p:cNvSpPr/>
          <p:nvPr/>
        </p:nvSpPr>
        <p:spPr>
          <a:xfrm>
            <a:off x="1358347" y="4234139"/>
            <a:ext cx="90512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bg1"/>
                </a:solidFill>
                <a:latin typeface="Comic Sans MS" panose="030F0702030302020204" pitchFamily="66" charset="0"/>
              </a:rPr>
              <a:t>What would the sum be for this picture?</a:t>
            </a:r>
            <a:r>
              <a:rPr lang="en-US" sz="1600" b="0" cap="none" spc="0" dirty="0">
                <a:ln w="0"/>
                <a:solidFill>
                  <a:schemeClr val="tx1"/>
                </a:solidFill>
              </a:rPr>
              <a:t>.</a:t>
            </a:r>
            <a:endParaRPr lang="en-US" sz="8800" b="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3283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4013423-804F-4363-B496-DBCAFAD46734}"/>
              </a:ext>
            </a:extLst>
          </p:cNvPr>
          <p:cNvSpPr/>
          <p:nvPr/>
        </p:nvSpPr>
        <p:spPr>
          <a:xfrm>
            <a:off x="1730061" y="0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059EB8-8CE2-4437-8721-543A944A77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032" t="17666" r="25163" b="12134"/>
          <a:stretch/>
        </p:blipFill>
        <p:spPr>
          <a:xfrm>
            <a:off x="304800" y="769441"/>
            <a:ext cx="3511826" cy="45976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49CCD4-0E2F-4FE6-9359-F331AE49F16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815" t="20952" r="25381" b="7526"/>
          <a:stretch/>
        </p:blipFill>
        <p:spPr>
          <a:xfrm>
            <a:off x="4108174" y="769441"/>
            <a:ext cx="3737115" cy="45976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28F9EC-988F-4ADF-BBC9-ED4B5D9242A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033" t="22417" r="25163" b="7526"/>
          <a:stretch/>
        </p:blipFill>
        <p:spPr>
          <a:xfrm>
            <a:off x="8192827" y="769441"/>
            <a:ext cx="3737114" cy="459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79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212CE5B-0F09-4839-B43E-8E325242110A}"/>
              </a:ext>
            </a:extLst>
          </p:cNvPr>
          <p:cNvSpPr txBox="1">
            <a:spLocks/>
          </p:cNvSpPr>
          <p:nvPr/>
        </p:nvSpPr>
        <p:spPr>
          <a:xfrm>
            <a:off x="225287" y="259579"/>
            <a:ext cx="7058297" cy="15414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Twinkl Precursive" panose="02000000000000000000" pitchFamily="2" charset="0"/>
              </a:rPr>
              <a:t>4/2/2021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72F7E9-FCD9-415F-B46D-B47A6367E7D0}"/>
              </a:ext>
            </a:extLst>
          </p:cNvPr>
          <p:cNvSpPr/>
          <p:nvPr/>
        </p:nvSpPr>
        <p:spPr>
          <a:xfrm>
            <a:off x="2183711" y="2721114"/>
            <a:ext cx="78245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LO: Make equal groups - sharing</a:t>
            </a:r>
          </a:p>
        </p:txBody>
      </p:sp>
    </p:spTree>
    <p:extLst>
      <p:ext uri="{BB962C8B-B14F-4D97-AF65-F5344CB8AC3E}">
        <p14:creationId xmlns:p14="http://schemas.microsoft.com/office/powerpoint/2010/main" val="6848371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5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900FD1-ED4D-404F-9D1D-ECF585A93C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880" t="12639" r="22337" b="31295"/>
          <a:stretch/>
        </p:blipFill>
        <p:spPr>
          <a:xfrm>
            <a:off x="1391478" y="106183"/>
            <a:ext cx="9409044" cy="485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8574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E4996B-8366-4C9D-B949-9C39749E9F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44" t="16893" r="9294" b="9061"/>
          <a:stretch/>
        </p:blipFill>
        <p:spPr>
          <a:xfrm>
            <a:off x="2392017" y="251791"/>
            <a:ext cx="7407965" cy="507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534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D02770-4307-45F6-83D0-B6D8EFA279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63" t="19019" r="9294" b="6162"/>
          <a:stretch/>
        </p:blipFill>
        <p:spPr>
          <a:xfrm>
            <a:off x="2405269" y="212035"/>
            <a:ext cx="7381461" cy="51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7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2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052" name="Picture 4" descr="Definition of shared between for primary-school parents | Sharing division  problems | TheSchoolRun">
            <a:extLst>
              <a:ext uri="{FF2B5EF4-FFF2-40B4-BE49-F238E27FC236}">
                <a16:creationId xmlns:a16="http://schemas.microsoft.com/office/drawing/2014/main" id="{76B5A995-A6E3-4B38-A529-81CA9D1E5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155" y="635276"/>
            <a:ext cx="8425690" cy="478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99B31B3-560D-45A9-8AD5-F0FE035BFF3E}"/>
              </a:ext>
            </a:extLst>
          </p:cNvPr>
          <p:cNvSpPr/>
          <p:nvPr/>
        </p:nvSpPr>
        <p:spPr>
          <a:xfrm>
            <a:off x="4077659" y="-72610"/>
            <a:ext cx="4036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Is this correct?</a:t>
            </a:r>
          </a:p>
        </p:txBody>
      </p:sp>
    </p:spTree>
    <p:extLst>
      <p:ext uri="{BB962C8B-B14F-4D97-AF65-F5344CB8AC3E}">
        <p14:creationId xmlns:p14="http://schemas.microsoft.com/office/powerpoint/2010/main" val="32897572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15329-46F8-42C9-A534-C8C5F916B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E3ADE-A199-4C29-B3B3-DBE00473B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84CB7-5B89-4D96-8D46-597CBC8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E0FB49-CF05-4A76-9D71-A30AD7FF9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0836" y="152401"/>
            <a:ext cx="7770328" cy="518822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BCF107C-25CD-4D09-A96D-6FBE9995C240}"/>
              </a:ext>
            </a:extLst>
          </p:cNvPr>
          <p:cNvSpPr/>
          <p:nvPr/>
        </p:nvSpPr>
        <p:spPr>
          <a:xfrm>
            <a:off x="-80647" y="2284848"/>
            <a:ext cx="29065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 ÷ 2 = 5</a:t>
            </a:r>
          </a:p>
        </p:txBody>
      </p:sp>
    </p:spTree>
    <p:extLst>
      <p:ext uri="{BB962C8B-B14F-4D97-AF65-F5344CB8AC3E}">
        <p14:creationId xmlns:p14="http://schemas.microsoft.com/office/powerpoint/2010/main" val="3091007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7132-189A-4024-A7BE-61D132F25D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93EA5-0C5B-4601-B630-A30D92418F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A4A396-1058-4649-A610-FA7AF2AE9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9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E5E61F-F728-4638-8B64-CE286D9439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902" t="17171" r="14263" b="13423"/>
          <a:stretch/>
        </p:blipFill>
        <p:spPr>
          <a:xfrm>
            <a:off x="130147" y="901150"/>
            <a:ext cx="5722576" cy="41479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65F083-706B-477A-BB29-B0B991987D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624" t="21097" r="10814" b="6935"/>
          <a:stretch/>
        </p:blipFill>
        <p:spPr>
          <a:xfrm>
            <a:off x="6055055" y="897837"/>
            <a:ext cx="5962297" cy="414793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695658C-21F2-4C34-B655-465A0A4E0099}"/>
              </a:ext>
            </a:extLst>
          </p:cNvPr>
          <p:cNvSpPr/>
          <p:nvPr/>
        </p:nvSpPr>
        <p:spPr>
          <a:xfrm>
            <a:off x="1730061" y="0"/>
            <a:ext cx="8731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This is the worksheet set today</a:t>
            </a:r>
            <a:r>
              <a:rPr lang="en-GB" sz="4400" u="sng" dirty="0">
                <a:solidFill>
                  <a:schemeClr val="bg1"/>
                </a:solidFill>
                <a:latin typeface="Twinkl Precursiv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5331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251</Words>
  <Application>Microsoft Office PowerPoint</Application>
  <PresentationFormat>Widescreen</PresentationFormat>
  <Paragraphs>53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Calibri Light</vt:lpstr>
      <vt:lpstr>Century Gothic</vt:lpstr>
      <vt:lpstr>Comic Sans MS</vt:lpstr>
      <vt:lpstr>Twinkl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12</cp:revision>
  <dcterms:created xsi:type="dcterms:W3CDTF">2021-01-30T17:36:06Z</dcterms:created>
  <dcterms:modified xsi:type="dcterms:W3CDTF">2021-01-30T19:24:15Z</dcterms:modified>
</cp:coreProperties>
</file>