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5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32924-458C-4D89-9E96-08ABC2E78D88}" type="datetimeFigureOut">
              <a:rPr lang="en-GB" smtClean="0"/>
              <a:pPr/>
              <a:t>18/07/2021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E3F7-A2BA-4A7D-B97B-013AA17DCC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32924-458C-4D89-9E96-08ABC2E78D88}" type="datetimeFigureOut">
              <a:rPr lang="en-GB" smtClean="0"/>
              <a:pPr/>
              <a:t>18/07/2021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E3F7-A2BA-4A7D-B97B-013AA17DCC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32924-458C-4D89-9E96-08ABC2E78D88}" type="datetimeFigureOut">
              <a:rPr lang="en-GB" smtClean="0"/>
              <a:pPr/>
              <a:t>18/07/2021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E3F7-A2BA-4A7D-B97B-013AA17DCC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32924-458C-4D89-9E96-08ABC2E78D88}" type="datetimeFigureOut">
              <a:rPr lang="en-GB" smtClean="0"/>
              <a:pPr/>
              <a:t>18/07/2021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E3F7-A2BA-4A7D-B97B-013AA17DCC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32924-458C-4D89-9E96-08ABC2E78D88}" type="datetimeFigureOut">
              <a:rPr lang="en-GB" smtClean="0"/>
              <a:pPr/>
              <a:t>18/07/2021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E3F7-A2BA-4A7D-B97B-013AA17DCC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32924-458C-4D89-9E96-08ABC2E78D88}" type="datetimeFigureOut">
              <a:rPr lang="en-GB" smtClean="0"/>
              <a:pPr/>
              <a:t>18/07/2021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E3F7-A2BA-4A7D-B97B-013AA17DCC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32924-458C-4D89-9E96-08ABC2E78D88}" type="datetimeFigureOut">
              <a:rPr lang="en-GB" smtClean="0"/>
              <a:pPr/>
              <a:t>18/07/2021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E3F7-A2BA-4A7D-B97B-013AA17DCC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32924-458C-4D89-9E96-08ABC2E78D88}" type="datetimeFigureOut">
              <a:rPr lang="en-GB" smtClean="0"/>
              <a:pPr/>
              <a:t>18/07/2021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E3F7-A2BA-4A7D-B97B-013AA17DCC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32924-458C-4D89-9E96-08ABC2E78D88}" type="datetimeFigureOut">
              <a:rPr lang="en-GB" smtClean="0"/>
              <a:pPr/>
              <a:t>18/07/2021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E3F7-A2BA-4A7D-B97B-013AA17DCC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32924-458C-4D89-9E96-08ABC2E78D88}" type="datetimeFigureOut">
              <a:rPr lang="en-GB" smtClean="0"/>
              <a:pPr/>
              <a:t>18/07/2021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E3F7-A2BA-4A7D-B97B-013AA17DCC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32924-458C-4D89-9E96-08ABC2E78D88}" type="datetimeFigureOut">
              <a:rPr lang="en-GB" smtClean="0"/>
              <a:pPr/>
              <a:t>18/07/2021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E3F7-A2BA-4A7D-B97B-013AA17DCC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F32924-458C-4D89-9E96-08ABC2E78D88}" type="datetimeFigureOut">
              <a:rPr lang="en-GB" smtClean="0"/>
              <a:pPr/>
              <a:t>18/07/2021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B4E3F7-A2BA-4A7D-B97B-013AA17DCCB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470025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67544" y="764704"/>
            <a:ext cx="8496944" cy="475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u="sng" dirty="0">
                <a:latin typeface="Comic Sans MS" pitchFamily="66" charset="0"/>
              </a:rPr>
              <a:t>L.O. To write a recipe for the perfect Summer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u="sng" dirty="0">
                <a:latin typeface="Comic Sans MS" pitchFamily="66" charset="0"/>
              </a:rPr>
              <a:t>Steps to success: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Think about what makes a perfect Summer</a:t>
            </a:r>
          </a:p>
          <a:p>
            <a:pPr>
              <a:spcAft>
                <a:spcPts val="1200"/>
              </a:spcAft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Think of some units of measure, adverbs of time and imperative verbs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Write the recipe</a:t>
            </a:r>
          </a:p>
        </p:txBody>
      </p:sp>
      <p:pic>
        <p:nvPicPr>
          <p:cNvPr id="7" name="Picture 2" descr="Happy Kids Summer Stock Illustration - Download Image Now - iSto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844824"/>
            <a:ext cx="1979712" cy="1008112"/>
          </a:xfrm>
          <a:prstGeom prst="rect">
            <a:avLst/>
          </a:prstGeom>
          <a:noFill/>
        </p:spPr>
      </p:pic>
      <p:pic>
        <p:nvPicPr>
          <p:cNvPr id="8" name="Picture 4" descr="Happy Summer Holiday Kids Jumping At Beach Ocean Cartoon Illustration Stock  Illustration - Download Image Now - iSto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5301208"/>
            <a:ext cx="2592288" cy="10031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600" y="116632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omic Sans MS" pitchFamily="66" charset="0"/>
              </a:rPr>
              <a:t>What do you think of when you think about Summer?</a:t>
            </a:r>
          </a:p>
        </p:txBody>
      </p:sp>
      <p:pic>
        <p:nvPicPr>
          <p:cNvPr id="1028" name="Picture 4" descr="sunny days | Shenstone Lodge Scho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484784"/>
            <a:ext cx="1944216" cy="1512168"/>
          </a:xfrm>
          <a:prstGeom prst="rect">
            <a:avLst/>
          </a:prstGeom>
          <a:noFill/>
        </p:spPr>
      </p:pic>
      <p:pic>
        <p:nvPicPr>
          <p:cNvPr id="1030" name="Picture 6" descr="Can you take pebbles from the beach? UK laws explained as Stacey Solomon  jokes she could be arrested | Yorkshire Evening Pos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484784"/>
            <a:ext cx="2016224" cy="1512168"/>
          </a:xfrm>
          <a:prstGeom prst="rect">
            <a:avLst/>
          </a:prstGeom>
          <a:noFill/>
        </p:spPr>
      </p:pic>
      <p:pic>
        <p:nvPicPr>
          <p:cNvPr id="1034" name="Picture 10" descr="Parents With Two Kids Having A Picnic Stock Photo - Download Image Now -  iStoc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1484784"/>
            <a:ext cx="2088232" cy="1524817"/>
          </a:xfrm>
          <a:prstGeom prst="rect">
            <a:avLst/>
          </a:prstGeom>
          <a:noFill/>
        </p:spPr>
      </p:pic>
      <p:pic>
        <p:nvPicPr>
          <p:cNvPr id="1036" name="Picture 12" descr="Four schoolboys playing football in the park, square format - stock photo |  Crushpixe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3140968"/>
            <a:ext cx="1944216" cy="1656184"/>
          </a:xfrm>
          <a:prstGeom prst="rect">
            <a:avLst/>
          </a:prstGeom>
          <a:noFill/>
        </p:spPr>
      </p:pic>
      <p:pic>
        <p:nvPicPr>
          <p:cNvPr id="1038" name="Picture 14" descr="Bazen za decu 183×38 Intex | Sale Max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140968"/>
            <a:ext cx="2160240" cy="1656184"/>
          </a:xfrm>
          <a:prstGeom prst="rect">
            <a:avLst/>
          </a:prstGeom>
          <a:noFill/>
        </p:spPr>
      </p:pic>
      <p:pic>
        <p:nvPicPr>
          <p:cNvPr id="1040" name="Picture 16" descr="10 Simple Ice Cream Recipes that Kids Will Love to Make &amp;amp; Eat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3140968"/>
            <a:ext cx="2016224" cy="1633682"/>
          </a:xfrm>
          <a:prstGeom prst="rect">
            <a:avLst/>
          </a:prstGeom>
          <a:noFill/>
        </p:spPr>
      </p:pic>
      <p:pic>
        <p:nvPicPr>
          <p:cNvPr id="1042" name="Picture 18" descr="Beach and children: How to enjoy your holiday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3140968"/>
            <a:ext cx="2160240" cy="1656184"/>
          </a:xfrm>
          <a:prstGeom prst="rect">
            <a:avLst/>
          </a:prstGeom>
          <a:noFill/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4941168"/>
            <a:ext cx="2160240" cy="1722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5" name="Picture 21" descr="Premium Photo | Father and son at barbecue grill with family having lunch  in park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55776" y="4941168"/>
            <a:ext cx="1944216" cy="1728192"/>
          </a:xfrm>
          <a:prstGeom prst="rect">
            <a:avLst/>
          </a:prstGeom>
          <a:noFill/>
        </p:spPr>
      </p:pic>
      <p:pic>
        <p:nvPicPr>
          <p:cNvPr id="1047" name="Picture 23" descr="Appeal to raise £100,000 to protect London playground for disabled children  | London Evening Standard | Evening Standard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44008" y="4941168"/>
            <a:ext cx="1979657" cy="1751138"/>
          </a:xfrm>
          <a:prstGeom prst="rect">
            <a:avLst/>
          </a:prstGeom>
          <a:noFill/>
        </p:spPr>
      </p:pic>
      <p:pic>
        <p:nvPicPr>
          <p:cNvPr id="1049" name="Picture 25" descr="Compare Family Holidays 2021 | TravelSupermarket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32240" y="4941168"/>
            <a:ext cx="2232248" cy="1755595"/>
          </a:xfrm>
          <a:prstGeom prst="rect">
            <a:avLst/>
          </a:prstGeom>
          <a:noFill/>
        </p:spPr>
      </p:pic>
      <p:pic>
        <p:nvPicPr>
          <p:cNvPr id="1051" name="Picture 27" descr="Fly a kite in the seaside breezes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3527" y="1556792"/>
            <a:ext cx="2088233" cy="1368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600" y="116632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u="sng" dirty="0">
                <a:latin typeface="Comic Sans MS" pitchFamily="66" charset="0"/>
              </a:rPr>
              <a:t>What units of measure can we use in our recipe?</a:t>
            </a:r>
          </a:p>
        </p:txBody>
      </p:sp>
      <p:sp>
        <p:nvSpPr>
          <p:cNvPr id="5" name="Rectangle 4"/>
          <p:cNvSpPr/>
          <p:nvPr/>
        </p:nvSpPr>
        <p:spPr>
          <a:xfrm>
            <a:off x="395536" y="2780928"/>
            <a:ext cx="20649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pinch of</a:t>
            </a:r>
            <a:endParaRPr lang="en-GB" sz="3200" dirty="0"/>
          </a:p>
        </p:txBody>
      </p:sp>
      <p:sp>
        <p:nvSpPr>
          <p:cNvPr id="6" name="Rectangle 5"/>
          <p:cNvSpPr/>
          <p:nvPr/>
        </p:nvSpPr>
        <p:spPr>
          <a:xfrm>
            <a:off x="5940152" y="5013176"/>
            <a:ext cx="26677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spoonful of</a:t>
            </a:r>
            <a:endParaRPr lang="en-GB" sz="3200" dirty="0"/>
          </a:p>
        </p:txBody>
      </p:sp>
      <p:sp>
        <p:nvSpPr>
          <p:cNvPr id="7" name="Rectangle 6"/>
          <p:cNvSpPr/>
          <p:nvPr/>
        </p:nvSpPr>
        <p:spPr>
          <a:xfrm>
            <a:off x="467544" y="4005064"/>
            <a:ext cx="25026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handful of</a:t>
            </a:r>
            <a:endParaRPr lang="en-GB" sz="3200" dirty="0"/>
          </a:p>
        </p:txBody>
      </p:sp>
      <p:sp>
        <p:nvSpPr>
          <p:cNvPr id="8" name="Rectangle 7"/>
          <p:cNvSpPr/>
          <p:nvPr/>
        </p:nvSpPr>
        <p:spPr>
          <a:xfrm>
            <a:off x="2915816" y="1772816"/>
            <a:ext cx="25715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sprinkle of</a:t>
            </a:r>
            <a:endParaRPr lang="en-GB" sz="3200" dirty="0"/>
          </a:p>
        </p:txBody>
      </p:sp>
      <p:sp>
        <p:nvSpPr>
          <p:cNvPr id="9" name="Rectangle 8"/>
          <p:cNvSpPr/>
          <p:nvPr/>
        </p:nvSpPr>
        <p:spPr>
          <a:xfrm>
            <a:off x="6588224" y="2780928"/>
            <a:ext cx="22445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cupful of</a:t>
            </a:r>
            <a:endParaRPr lang="en-GB" sz="3200" dirty="0"/>
          </a:p>
        </p:txBody>
      </p:sp>
      <p:sp>
        <p:nvSpPr>
          <p:cNvPr id="10" name="Rectangle 9"/>
          <p:cNvSpPr/>
          <p:nvPr/>
        </p:nvSpPr>
        <p:spPr>
          <a:xfrm>
            <a:off x="467544" y="5877272"/>
            <a:ext cx="19094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litre of</a:t>
            </a:r>
            <a:endParaRPr lang="en-GB" sz="3200" dirty="0"/>
          </a:p>
        </p:txBody>
      </p:sp>
      <p:sp>
        <p:nvSpPr>
          <p:cNvPr id="11" name="Rectangle 10"/>
          <p:cNvSpPr/>
          <p:nvPr/>
        </p:nvSpPr>
        <p:spPr>
          <a:xfrm>
            <a:off x="5940152" y="3933056"/>
            <a:ext cx="2675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kilogram of</a:t>
            </a:r>
            <a:endParaRPr lang="en-GB" sz="3200" dirty="0"/>
          </a:p>
        </p:txBody>
      </p:sp>
      <p:sp>
        <p:nvSpPr>
          <p:cNvPr id="13" name="Rectangle 12"/>
          <p:cNvSpPr/>
          <p:nvPr/>
        </p:nvSpPr>
        <p:spPr>
          <a:xfrm>
            <a:off x="3275856" y="2780928"/>
            <a:ext cx="23471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packet of</a:t>
            </a:r>
            <a:endParaRPr lang="en-GB" sz="3200" dirty="0"/>
          </a:p>
        </p:txBody>
      </p:sp>
      <p:sp>
        <p:nvSpPr>
          <p:cNvPr id="14" name="Rectangle 13"/>
          <p:cNvSpPr/>
          <p:nvPr/>
        </p:nvSpPr>
        <p:spPr>
          <a:xfrm>
            <a:off x="395536" y="5085184"/>
            <a:ext cx="17684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box of</a:t>
            </a:r>
            <a:endParaRPr lang="en-GB" sz="3200" dirty="0"/>
          </a:p>
        </p:txBody>
      </p:sp>
      <p:sp>
        <p:nvSpPr>
          <p:cNvPr id="15" name="Rectangle 14"/>
          <p:cNvSpPr/>
          <p:nvPr/>
        </p:nvSpPr>
        <p:spPr>
          <a:xfrm>
            <a:off x="395536" y="1700808"/>
            <a:ext cx="22509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bottle of</a:t>
            </a:r>
            <a:endParaRPr lang="en-GB" sz="3200" dirty="0"/>
          </a:p>
        </p:txBody>
      </p:sp>
      <p:sp>
        <p:nvSpPr>
          <p:cNvPr id="16" name="Rectangle 15"/>
          <p:cNvSpPr/>
          <p:nvPr/>
        </p:nvSpPr>
        <p:spPr>
          <a:xfrm>
            <a:off x="6660232" y="6021288"/>
            <a:ext cx="17171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tub of</a:t>
            </a:r>
            <a:endParaRPr lang="en-GB" sz="3200" dirty="0"/>
          </a:p>
        </p:txBody>
      </p:sp>
      <p:sp>
        <p:nvSpPr>
          <p:cNvPr id="17" name="Rectangle 16"/>
          <p:cNvSpPr/>
          <p:nvPr/>
        </p:nvSpPr>
        <p:spPr>
          <a:xfrm>
            <a:off x="3347864" y="6021288"/>
            <a:ext cx="2010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gram of</a:t>
            </a:r>
            <a:endParaRPr lang="en-GB" sz="3200" dirty="0"/>
          </a:p>
        </p:txBody>
      </p:sp>
      <p:sp>
        <p:nvSpPr>
          <p:cNvPr id="18" name="Rectangle 17"/>
          <p:cNvSpPr/>
          <p:nvPr/>
        </p:nvSpPr>
        <p:spPr>
          <a:xfrm>
            <a:off x="5940152" y="1772816"/>
            <a:ext cx="26837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millilitre of</a:t>
            </a:r>
            <a:endParaRPr lang="en-GB" sz="3200" dirty="0"/>
          </a:p>
        </p:txBody>
      </p:sp>
      <p:sp>
        <p:nvSpPr>
          <p:cNvPr id="19" name="Rectangle 18"/>
          <p:cNvSpPr/>
          <p:nvPr/>
        </p:nvSpPr>
        <p:spPr>
          <a:xfrm>
            <a:off x="2843808" y="5013176"/>
            <a:ext cx="24625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dusting of</a:t>
            </a:r>
            <a:endParaRPr lang="en-GB" sz="3200" dirty="0"/>
          </a:p>
        </p:txBody>
      </p:sp>
      <p:sp>
        <p:nvSpPr>
          <p:cNvPr id="20" name="Rectangle 19"/>
          <p:cNvSpPr/>
          <p:nvPr/>
        </p:nvSpPr>
        <p:spPr>
          <a:xfrm>
            <a:off x="3491880" y="4005064"/>
            <a:ext cx="15905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tin of</a:t>
            </a:r>
            <a:endParaRPr lang="en-GB" sz="3200" dirty="0"/>
          </a:p>
        </p:txBody>
      </p:sp>
      <p:pic>
        <p:nvPicPr>
          <p:cNvPr id="18434" name="Picture 2" descr="A Hand Is Holding A Pinch Of Salt. Vector Drawing Stock Vector -  Illustration of human, adult: 1507885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620688"/>
            <a:ext cx="822490" cy="1042593"/>
          </a:xfrm>
          <a:prstGeom prst="rect">
            <a:avLst/>
          </a:prstGeom>
          <a:noFill/>
        </p:spPr>
      </p:pic>
      <p:pic>
        <p:nvPicPr>
          <p:cNvPr id="18436" name="Picture 4" descr="A Spoonful of Murder - Robin Steven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260648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600" y="332656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u="sng" dirty="0">
                <a:latin typeface="Comic Sans MS" pitchFamily="66" charset="0"/>
              </a:rPr>
              <a:t>What adverbs of time can</a:t>
            </a:r>
          </a:p>
          <a:p>
            <a:pPr algn="ctr"/>
            <a:r>
              <a:rPr lang="en-GB" sz="3600" u="sng" dirty="0">
                <a:latin typeface="Comic Sans MS" pitchFamily="66" charset="0"/>
              </a:rPr>
              <a:t> we add to our recipe?</a:t>
            </a:r>
          </a:p>
        </p:txBody>
      </p:sp>
      <p:sp>
        <p:nvSpPr>
          <p:cNvPr id="5" name="Rectangle 4"/>
          <p:cNvSpPr/>
          <p:nvPr/>
        </p:nvSpPr>
        <p:spPr>
          <a:xfrm>
            <a:off x="2627784" y="3573016"/>
            <a:ext cx="10999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first</a:t>
            </a:r>
            <a:endParaRPr lang="en-GB" sz="3200" dirty="0"/>
          </a:p>
        </p:txBody>
      </p:sp>
      <p:sp>
        <p:nvSpPr>
          <p:cNvPr id="6" name="Rectangle 5"/>
          <p:cNvSpPr/>
          <p:nvPr/>
        </p:nvSpPr>
        <p:spPr>
          <a:xfrm>
            <a:off x="5868144" y="4941168"/>
            <a:ext cx="18181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secondly</a:t>
            </a:r>
            <a:endParaRPr lang="en-GB" sz="3200" dirty="0"/>
          </a:p>
        </p:txBody>
      </p:sp>
      <p:sp>
        <p:nvSpPr>
          <p:cNvPr id="7" name="Rectangle 6"/>
          <p:cNvSpPr/>
          <p:nvPr/>
        </p:nvSpPr>
        <p:spPr>
          <a:xfrm>
            <a:off x="899592" y="2348880"/>
            <a:ext cx="10599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next</a:t>
            </a:r>
            <a:endParaRPr lang="en-GB" sz="3200" dirty="0"/>
          </a:p>
        </p:txBody>
      </p:sp>
      <p:sp>
        <p:nvSpPr>
          <p:cNvPr id="8" name="Rectangle 7"/>
          <p:cNvSpPr/>
          <p:nvPr/>
        </p:nvSpPr>
        <p:spPr>
          <a:xfrm>
            <a:off x="6012160" y="2420888"/>
            <a:ext cx="21771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after that</a:t>
            </a:r>
            <a:endParaRPr lang="en-GB" sz="3200" dirty="0"/>
          </a:p>
        </p:txBody>
      </p:sp>
      <p:sp>
        <p:nvSpPr>
          <p:cNvPr id="9" name="Rectangle 8"/>
          <p:cNvSpPr/>
          <p:nvPr/>
        </p:nvSpPr>
        <p:spPr>
          <a:xfrm>
            <a:off x="683568" y="5805264"/>
            <a:ext cx="36904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short time later</a:t>
            </a:r>
            <a:endParaRPr lang="en-GB" sz="3200" dirty="0"/>
          </a:p>
        </p:txBody>
      </p:sp>
      <p:sp>
        <p:nvSpPr>
          <p:cNvPr id="10" name="Rectangle 9"/>
          <p:cNvSpPr/>
          <p:nvPr/>
        </p:nvSpPr>
        <p:spPr>
          <a:xfrm>
            <a:off x="3059832" y="2348880"/>
            <a:ext cx="13708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finally</a:t>
            </a:r>
            <a:endParaRPr lang="en-GB" sz="3200" dirty="0"/>
          </a:p>
        </p:txBody>
      </p:sp>
      <p:sp>
        <p:nvSpPr>
          <p:cNvPr id="11" name="Rectangle 10"/>
          <p:cNvSpPr/>
          <p:nvPr/>
        </p:nvSpPr>
        <p:spPr>
          <a:xfrm>
            <a:off x="7092280" y="5805264"/>
            <a:ext cx="8963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now</a:t>
            </a:r>
            <a:endParaRPr lang="en-GB" sz="3200" dirty="0"/>
          </a:p>
        </p:txBody>
      </p:sp>
      <p:sp>
        <p:nvSpPr>
          <p:cNvPr id="12" name="Rectangle 11"/>
          <p:cNvSpPr/>
          <p:nvPr/>
        </p:nvSpPr>
        <p:spPr>
          <a:xfrm>
            <a:off x="467544" y="4005064"/>
            <a:ext cx="10550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then</a:t>
            </a:r>
            <a:endParaRPr lang="en-GB" sz="3200" dirty="0"/>
          </a:p>
        </p:txBody>
      </p:sp>
      <p:sp>
        <p:nvSpPr>
          <p:cNvPr id="13" name="Rectangle 12"/>
          <p:cNvSpPr/>
          <p:nvPr/>
        </p:nvSpPr>
        <p:spPr>
          <a:xfrm>
            <a:off x="4572000" y="3645024"/>
            <a:ext cx="38972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 few minutes later</a:t>
            </a:r>
            <a:endParaRPr lang="en-GB" sz="3200" dirty="0"/>
          </a:p>
        </p:txBody>
      </p:sp>
      <p:sp>
        <p:nvSpPr>
          <p:cNvPr id="14" name="Rectangle 13"/>
          <p:cNvSpPr/>
          <p:nvPr/>
        </p:nvSpPr>
        <p:spPr>
          <a:xfrm>
            <a:off x="2267744" y="4653136"/>
            <a:ext cx="31486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soon after that</a:t>
            </a:r>
            <a:endParaRPr lang="en-GB" sz="3200" dirty="0"/>
          </a:p>
        </p:txBody>
      </p:sp>
      <p:pic>
        <p:nvPicPr>
          <p:cNvPr id="15362" name="Picture 2" descr="The Ultimate Wall Clock - 14&amp;quot; Atomic, Black, Easy to Read, Perfect for  Home, Office, School, Indoor / Outdoor : Amazon.co.uk: Home &amp;amp; Kitch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20688"/>
            <a:ext cx="1224136" cy="1221509"/>
          </a:xfrm>
          <a:prstGeom prst="rect">
            <a:avLst/>
          </a:prstGeom>
          <a:noFill/>
        </p:spPr>
      </p:pic>
      <p:pic>
        <p:nvPicPr>
          <p:cNvPr id="15364" name="Picture 4" descr="mixing bowl clipart - Clip Art Librar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476672"/>
            <a:ext cx="1403648" cy="14036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87624" y="404664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u="sng" dirty="0">
                <a:latin typeface="Comic Sans MS" pitchFamily="66" charset="0"/>
              </a:rPr>
              <a:t>What imperative verbs can </a:t>
            </a:r>
          </a:p>
          <a:p>
            <a:pPr algn="ctr"/>
            <a:r>
              <a:rPr lang="en-GB" sz="3600" u="sng" dirty="0">
                <a:latin typeface="Comic Sans MS" pitchFamily="66" charset="0"/>
              </a:rPr>
              <a:t>we include in our recipe?</a:t>
            </a:r>
          </a:p>
        </p:txBody>
      </p:sp>
      <p:sp>
        <p:nvSpPr>
          <p:cNvPr id="5" name="Rectangle 4"/>
          <p:cNvSpPr/>
          <p:nvPr/>
        </p:nvSpPr>
        <p:spPr>
          <a:xfrm>
            <a:off x="395536" y="2780928"/>
            <a:ext cx="10150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stir </a:t>
            </a:r>
            <a:endParaRPr lang="en-GB" sz="3200" dirty="0"/>
          </a:p>
        </p:txBody>
      </p:sp>
      <p:sp>
        <p:nvSpPr>
          <p:cNvPr id="6" name="Rectangle 5"/>
          <p:cNvSpPr/>
          <p:nvPr/>
        </p:nvSpPr>
        <p:spPr>
          <a:xfrm>
            <a:off x="2627784" y="3573016"/>
            <a:ext cx="12202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blend</a:t>
            </a:r>
            <a:endParaRPr lang="en-GB" sz="3200" dirty="0"/>
          </a:p>
        </p:txBody>
      </p:sp>
      <p:sp>
        <p:nvSpPr>
          <p:cNvPr id="7" name="Rectangle 6"/>
          <p:cNvSpPr/>
          <p:nvPr/>
        </p:nvSpPr>
        <p:spPr>
          <a:xfrm>
            <a:off x="7308304" y="4797152"/>
            <a:ext cx="8755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add</a:t>
            </a:r>
            <a:endParaRPr lang="en-GB" sz="3200" dirty="0"/>
          </a:p>
        </p:txBody>
      </p:sp>
      <p:sp>
        <p:nvSpPr>
          <p:cNvPr id="9" name="Rectangle 8"/>
          <p:cNvSpPr/>
          <p:nvPr/>
        </p:nvSpPr>
        <p:spPr>
          <a:xfrm>
            <a:off x="6372200" y="5733256"/>
            <a:ext cx="16898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sprinkle</a:t>
            </a:r>
            <a:endParaRPr lang="en-GB" sz="3200" dirty="0"/>
          </a:p>
        </p:txBody>
      </p:sp>
      <p:sp>
        <p:nvSpPr>
          <p:cNvPr id="10" name="Rectangle 9"/>
          <p:cNvSpPr/>
          <p:nvPr/>
        </p:nvSpPr>
        <p:spPr>
          <a:xfrm>
            <a:off x="2627784" y="1916832"/>
            <a:ext cx="8611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mix</a:t>
            </a:r>
            <a:endParaRPr lang="en-GB" sz="3200" dirty="0"/>
          </a:p>
        </p:txBody>
      </p:sp>
      <p:sp>
        <p:nvSpPr>
          <p:cNvPr id="11" name="Rectangle 10"/>
          <p:cNvSpPr/>
          <p:nvPr/>
        </p:nvSpPr>
        <p:spPr>
          <a:xfrm>
            <a:off x="1259632" y="5445224"/>
            <a:ext cx="10310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pour</a:t>
            </a:r>
            <a:endParaRPr lang="en-GB" sz="3200" dirty="0"/>
          </a:p>
        </p:txBody>
      </p:sp>
      <p:sp>
        <p:nvSpPr>
          <p:cNvPr id="12" name="Rectangle 11"/>
          <p:cNvSpPr/>
          <p:nvPr/>
        </p:nvSpPr>
        <p:spPr>
          <a:xfrm>
            <a:off x="7020272" y="1844824"/>
            <a:ext cx="9028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sift</a:t>
            </a:r>
            <a:endParaRPr lang="en-GB" sz="3200" dirty="0"/>
          </a:p>
        </p:txBody>
      </p:sp>
      <p:sp>
        <p:nvSpPr>
          <p:cNvPr id="13" name="Rectangle 12"/>
          <p:cNvSpPr/>
          <p:nvPr/>
        </p:nvSpPr>
        <p:spPr>
          <a:xfrm>
            <a:off x="6876256" y="3068960"/>
            <a:ext cx="10839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bake</a:t>
            </a:r>
            <a:endParaRPr lang="en-GB" sz="3200" dirty="0"/>
          </a:p>
        </p:txBody>
      </p:sp>
      <p:sp>
        <p:nvSpPr>
          <p:cNvPr id="14" name="Rectangle 13"/>
          <p:cNvSpPr/>
          <p:nvPr/>
        </p:nvSpPr>
        <p:spPr>
          <a:xfrm>
            <a:off x="3347864" y="5229200"/>
            <a:ext cx="12282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grate</a:t>
            </a:r>
            <a:endParaRPr lang="en-GB" sz="3200" dirty="0"/>
          </a:p>
        </p:txBody>
      </p:sp>
      <p:sp>
        <p:nvSpPr>
          <p:cNvPr id="15" name="Rectangle 14"/>
          <p:cNvSpPr/>
          <p:nvPr/>
        </p:nvSpPr>
        <p:spPr>
          <a:xfrm>
            <a:off x="4499992" y="2348880"/>
            <a:ext cx="10342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melt</a:t>
            </a:r>
            <a:endParaRPr lang="en-GB" sz="3200" dirty="0"/>
          </a:p>
        </p:txBody>
      </p:sp>
      <p:sp>
        <p:nvSpPr>
          <p:cNvPr id="17" name="Rectangle 16"/>
          <p:cNvSpPr/>
          <p:nvPr/>
        </p:nvSpPr>
        <p:spPr>
          <a:xfrm>
            <a:off x="611560" y="4077072"/>
            <a:ext cx="10486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slice</a:t>
            </a:r>
            <a:endParaRPr lang="en-GB" sz="3200" dirty="0"/>
          </a:p>
        </p:txBody>
      </p:sp>
      <p:sp>
        <p:nvSpPr>
          <p:cNvPr id="18" name="Rectangle 17"/>
          <p:cNvSpPr/>
          <p:nvPr/>
        </p:nvSpPr>
        <p:spPr>
          <a:xfrm>
            <a:off x="5076056" y="4293096"/>
            <a:ext cx="10695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chop</a:t>
            </a:r>
            <a:endParaRPr lang="en-GB" sz="3200" dirty="0"/>
          </a:p>
        </p:txBody>
      </p:sp>
      <p:sp>
        <p:nvSpPr>
          <p:cNvPr id="19" name="Rectangle 18"/>
          <p:cNvSpPr/>
          <p:nvPr/>
        </p:nvSpPr>
        <p:spPr>
          <a:xfrm>
            <a:off x="467544" y="1772816"/>
            <a:ext cx="12394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whisk</a:t>
            </a:r>
            <a:endParaRPr lang="en-GB" sz="3200" dirty="0"/>
          </a:p>
        </p:txBody>
      </p:sp>
      <p:pic>
        <p:nvPicPr>
          <p:cNvPr id="20" name="Picture 4" descr="mixing bowl clipart - Clip Art Librar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404664"/>
            <a:ext cx="1152128" cy="1152128"/>
          </a:xfrm>
          <a:prstGeom prst="rect">
            <a:avLst/>
          </a:prstGeom>
          <a:noFill/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20688"/>
            <a:ext cx="1247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052736"/>
            <a:ext cx="120967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35696" y="0"/>
            <a:ext cx="527099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u="sng" dirty="0">
                <a:latin typeface="Comic Sans MS" pitchFamily="66" charset="0"/>
              </a:rPr>
              <a:t>My recipe for </a:t>
            </a:r>
          </a:p>
          <a:p>
            <a:pPr algn="ctr"/>
            <a:r>
              <a:rPr lang="en-GB" sz="4000" b="1" u="sng" dirty="0">
                <a:latin typeface="Comic Sans MS" pitchFamily="66" charset="0"/>
              </a:rPr>
              <a:t>the perfect Summer</a:t>
            </a:r>
            <a:endParaRPr lang="en-GB" sz="4000" b="1" u="sng" dirty="0"/>
          </a:p>
        </p:txBody>
      </p:sp>
      <p:sp>
        <p:nvSpPr>
          <p:cNvPr id="5" name="Rectangle 4"/>
          <p:cNvSpPr/>
          <p:nvPr/>
        </p:nvSpPr>
        <p:spPr>
          <a:xfrm>
            <a:off x="325560" y="1556792"/>
            <a:ext cx="8818440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800" dirty="0">
                <a:latin typeface="Comic Sans MS" pitchFamily="66" charset="0"/>
              </a:rPr>
              <a:t>First, add in box of shiny, yellow sunshine.</a:t>
            </a:r>
          </a:p>
          <a:p>
            <a:pPr>
              <a:spcAft>
                <a:spcPts val="1200"/>
              </a:spcAft>
            </a:pPr>
            <a:r>
              <a:rPr lang="en-GB" sz="2800" dirty="0">
                <a:latin typeface="Comic Sans MS" pitchFamily="66" charset="0"/>
              </a:rPr>
              <a:t>Secondly, pour in a bucketful of soft, fine sand.</a:t>
            </a:r>
          </a:p>
          <a:p>
            <a:pPr>
              <a:spcAft>
                <a:spcPts val="1200"/>
              </a:spcAft>
            </a:pPr>
            <a:r>
              <a:rPr lang="en-GB" sz="2800" dirty="0">
                <a:latin typeface="Comic Sans MS" pitchFamily="66" charset="0"/>
              </a:rPr>
              <a:t>Then, sprinkle in a pinch of fun, happy family time.</a:t>
            </a:r>
          </a:p>
          <a:p>
            <a:pPr>
              <a:spcAft>
                <a:spcPts val="1200"/>
              </a:spcAft>
            </a:pPr>
            <a:r>
              <a:rPr lang="en-GB" sz="2800" dirty="0">
                <a:latin typeface="Comic Sans MS" pitchFamily="66" charset="0"/>
              </a:rPr>
              <a:t>A short time later, splash in some icy, cool water.</a:t>
            </a:r>
            <a:endParaRPr lang="en-GB" sz="2800" dirty="0"/>
          </a:p>
          <a:p>
            <a:pPr>
              <a:spcAft>
                <a:spcPts val="1200"/>
              </a:spcAft>
            </a:pPr>
            <a:r>
              <a:rPr lang="en-GB" sz="2800" dirty="0">
                <a:latin typeface="Comic Sans MS" pitchFamily="66" charset="0"/>
              </a:rPr>
              <a:t>Next, mix in a kilogram of delicious, cold ice-cream.</a:t>
            </a:r>
          </a:p>
          <a:p>
            <a:pPr>
              <a:spcAft>
                <a:spcPts val="1200"/>
              </a:spcAft>
            </a:pPr>
            <a:r>
              <a:rPr lang="en-GB" sz="2800" dirty="0">
                <a:latin typeface="Comic Sans MS" pitchFamily="66" charset="0"/>
              </a:rPr>
              <a:t>After that, sift in a warm, gentle breeze.</a:t>
            </a:r>
          </a:p>
          <a:p>
            <a:pPr>
              <a:spcAft>
                <a:spcPts val="1200"/>
              </a:spcAft>
            </a:pPr>
            <a:r>
              <a:rPr lang="en-GB" sz="2800" dirty="0">
                <a:latin typeface="Comic Sans MS" pitchFamily="66" charset="0"/>
              </a:rPr>
              <a:t>Now, blend in a packet of kind, joyful friends.</a:t>
            </a:r>
          </a:p>
          <a:p>
            <a:pPr>
              <a:spcAft>
                <a:spcPts val="1200"/>
              </a:spcAft>
            </a:pPr>
            <a:r>
              <a:rPr lang="en-GB" sz="2800" dirty="0">
                <a:latin typeface="Comic Sans MS" pitchFamily="66" charset="0"/>
              </a:rPr>
              <a:t>Finally, bake </a:t>
            </a:r>
            <a:r>
              <a:rPr lang="en-GB" sz="2800">
                <a:latin typeface="Comic Sans MS" pitchFamily="66" charset="0"/>
              </a:rPr>
              <a:t>for 6 </a:t>
            </a:r>
            <a:r>
              <a:rPr lang="en-GB" sz="2800" dirty="0">
                <a:latin typeface="Comic Sans MS" pitchFamily="66" charset="0"/>
              </a:rPr>
              <a:t>amazing, enjoyable weeks!</a:t>
            </a:r>
          </a:p>
          <a:p>
            <a:pPr algn="ctr">
              <a:spcAft>
                <a:spcPts val="1200"/>
              </a:spcAft>
            </a:pPr>
            <a:r>
              <a:rPr lang="en-GB" sz="2800" dirty="0">
                <a:latin typeface="Comic Sans MS" pitchFamily="66" charset="0"/>
              </a:rPr>
              <a:t>Enjoy!</a:t>
            </a:r>
          </a:p>
          <a:p>
            <a:endParaRPr lang="en-GB" dirty="0">
              <a:latin typeface="Comic Sans MS" pitchFamily="66" charset="0"/>
            </a:endParaRPr>
          </a:p>
        </p:txBody>
      </p:sp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1102990" cy="1117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9" descr="Ice creams ⬇ Vector Image by © print2d | Vector Stock 530714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188640"/>
            <a:ext cx="1224136" cy="11225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264</Words>
  <Application>Microsoft Office PowerPoint</Application>
  <PresentationFormat>On-screen Show (4:3)</PresentationFormat>
  <Paragraphs>62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Comic Sans MS</vt:lpstr>
      <vt:lpstr>Office Theme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</dc:title>
  <dc:creator>user</dc:creator>
  <cp:lastModifiedBy>K Smith BTP</cp:lastModifiedBy>
  <cp:revision>17</cp:revision>
  <dcterms:created xsi:type="dcterms:W3CDTF">2021-07-17T15:42:06Z</dcterms:created>
  <dcterms:modified xsi:type="dcterms:W3CDTF">2021-07-18T21:52:01Z</dcterms:modified>
</cp:coreProperties>
</file>