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</p:sldMasterIdLst>
  <p:notesMasterIdLst>
    <p:notesMasterId r:id="rId22"/>
  </p:notesMasterIdLst>
  <p:sldIdLst>
    <p:sldId id="296" r:id="rId9"/>
    <p:sldId id="314" r:id="rId10"/>
    <p:sldId id="315" r:id="rId11"/>
    <p:sldId id="298" r:id="rId12"/>
    <p:sldId id="306" r:id="rId13"/>
    <p:sldId id="300" r:id="rId14"/>
    <p:sldId id="304" r:id="rId15"/>
    <p:sldId id="311" r:id="rId16"/>
    <p:sldId id="310" r:id="rId17"/>
    <p:sldId id="307" r:id="rId18"/>
    <p:sldId id="309" r:id="rId19"/>
    <p:sldId id="312" r:id="rId20"/>
    <p:sldId id="313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1E84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commentAuthors" Target="commentAuthor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20/06/2021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5" Type="http://schemas.openxmlformats.org/officeDocument/2006/relationships/image" Target="../media/image1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20.png"/><Relationship Id="rId11" Type="http://schemas.openxmlformats.org/officeDocument/2006/relationships/image" Target="../media/image22.png"/><Relationship Id="rId5" Type="http://schemas.openxmlformats.org/officeDocument/2006/relationships/image" Target="../media/image19.png"/><Relationship Id="rId10" Type="http://schemas.openxmlformats.org/officeDocument/2006/relationships/image" Target="../media/image21.png"/><Relationship Id="rId4" Type="http://schemas.openxmlformats.org/officeDocument/2006/relationships/image" Target="../media/image11.png"/><Relationship Id="rId9" Type="http://schemas.openxmlformats.org/officeDocument/2006/relationships/image" Target="../media/image20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23.png"/><Relationship Id="rId5" Type="http://schemas.openxmlformats.org/officeDocument/2006/relationships/image" Target="../media/image25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23.png"/><Relationship Id="rId5" Type="http://schemas.openxmlformats.org/officeDocument/2006/relationships/image" Target="../media/image26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23.png"/><Relationship Id="rId5" Type="http://schemas.openxmlformats.org/officeDocument/2006/relationships/image" Target="../media/image28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30.png"/><Relationship Id="rId5" Type="http://schemas.openxmlformats.org/officeDocument/2006/relationships/image" Target="../media/image18.png"/><Relationship Id="rId4" Type="http://schemas.openxmlformats.org/officeDocument/2006/relationships/image" Target="../media/image29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7.png"/><Relationship Id="rId7" Type="http://schemas.openxmlformats.org/officeDocument/2006/relationships/image" Target="../media/image33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6" Type="http://schemas.openxmlformats.org/officeDocument/2006/relationships/image" Target="../media/image31.png"/><Relationship Id="rId11" Type="http://schemas.openxmlformats.org/officeDocument/2006/relationships/image" Target="../media/image40.png"/><Relationship Id="rId5" Type="http://schemas.openxmlformats.org/officeDocument/2006/relationships/image" Target="../media/image24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01311"/>
            <a:ext cx="5950212" cy="2030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4287" y="2183212"/>
            <a:ext cx="2206763" cy="220676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95550" y="334776"/>
            <a:ext cx="7497474" cy="48474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What language is used to describe mass?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full and empty,  long and short,  heavy and light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Which item would you expect to have a 	 	 	 greater mass?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                              or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3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Which units are used to measure mass?</a:t>
            </a:r>
          </a:p>
          <a:p>
            <a:endParaRPr lang="en-GB" sz="3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7985923">
            <a:off x="2303950" y="2736675"/>
            <a:ext cx="842814" cy="1482027"/>
          </a:xfrm>
          <a:prstGeom prst="rect">
            <a:avLst/>
          </a:prstGeom>
        </p:spPr>
      </p:pic>
      <p:sp>
        <p:nvSpPr>
          <p:cNvPr id="6" name="Rounded Rectangle 5"/>
          <p:cNvSpPr/>
          <p:nvPr/>
        </p:nvSpPr>
        <p:spPr>
          <a:xfrm>
            <a:off x="1358537" y="4807131"/>
            <a:ext cx="1698172" cy="113646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404256" y="4920631"/>
            <a:ext cx="16067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/>
              <a:t>Kilograms and grams</a:t>
            </a:r>
            <a:endParaRPr lang="en-GB" sz="2600" dirty="0"/>
          </a:p>
        </p:txBody>
      </p:sp>
      <p:sp>
        <p:nvSpPr>
          <p:cNvPr id="8" name="Rounded Rectangle 7"/>
          <p:cNvSpPr/>
          <p:nvPr/>
        </p:nvSpPr>
        <p:spPr>
          <a:xfrm>
            <a:off x="3391989" y="4804786"/>
            <a:ext cx="1698172" cy="113646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437708" y="4918286"/>
            <a:ext cx="160673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/>
              <a:t>Litres and millilitres</a:t>
            </a:r>
            <a:endParaRPr lang="en-GB" sz="2600" dirty="0"/>
          </a:p>
        </p:txBody>
      </p:sp>
      <p:sp>
        <p:nvSpPr>
          <p:cNvPr id="10" name="Rounded Rectangle 9"/>
          <p:cNvSpPr/>
          <p:nvPr/>
        </p:nvSpPr>
        <p:spPr>
          <a:xfrm>
            <a:off x="5425441" y="4804786"/>
            <a:ext cx="1698172" cy="1136469"/>
          </a:xfrm>
          <a:prstGeom prst="round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52507" y="4918286"/>
            <a:ext cx="1844040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600" dirty="0" smtClean="0"/>
              <a:t>Metres and centimetres</a:t>
            </a: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283201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0233" y="483326"/>
            <a:ext cx="7080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Which equipment do we use to measure mass?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8565" y="3429000"/>
            <a:ext cx="1795081" cy="182478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2513" y="966051"/>
            <a:ext cx="2361846" cy="214408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408" y="2769720"/>
            <a:ext cx="2813085" cy="200174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7486" y="1422557"/>
            <a:ext cx="1457237" cy="16694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0025" y="4621446"/>
            <a:ext cx="4034334" cy="63234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831" y="1422557"/>
            <a:ext cx="1294639" cy="1829003"/>
          </a:xfrm>
          <a:prstGeom prst="rect">
            <a:avLst/>
          </a:prstGeom>
        </p:spPr>
      </p:pic>
      <p:sp>
        <p:nvSpPr>
          <p:cNvPr id="10" name="Oval 9"/>
          <p:cNvSpPr/>
          <p:nvPr/>
        </p:nvSpPr>
        <p:spPr>
          <a:xfrm>
            <a:off x="1009234" y="3304294"/>
            <a:ext cx="2312126" cy="221415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437373" y="1005554"/>
            <a:ext cx="2312126" cy="221415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4496150" y="3304293"/>
            <a:ext cx="3020281" cy="1153007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7402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9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1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2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001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	 How many grams are there in 1 kilogram?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100, 150, 200, 250, ____,  ____, ____,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What number is indicated by each arrow?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>
            <a:off x="5683130" y="4730995"/>
            <a:ext cx="0" cy="54436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5069678" y="3306960"/>
            <a:ext cx="0" cy="54436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9392368"/>
              </p:ext>
            </p:extLst>
          </p:nvPr>
        </p:nvGraphicFramePr>
        <p:xfrm>
          <a:off x="1017185" y="3954237"/>
          <a:ext cx="6746850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4685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65383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1503031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08411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4</a:t>
            </a:r>
            <a:endParaRPr lang="en-GB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2880059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6</a:t>
            </a:r>
            <a:endParaRPr lang="en-GB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3551707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</a:t>
            </a:r>
            <a:endParaRPr lang="en-GB" sz="2400" dirty="0"/>
          </a:p>
        </p:txBody>
      </p:sp>
      <p:sp>
        <p:nvSpPr>
          <p:cNvPr id="15" name="TextBox 14"/>
          <p:cNvSpPr txBox="1"/>
          <p:nvPr/>
        </p:nvSpPr>
        <p:spPr>
          <a:xfrm>
            <a:off x="4149947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4821595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12</a:t>
            </a:r>
            <a:endParaRPr lang="en-GB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5515677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</a:t>
            </a:r>
            <a:endParaRPr lang="en-GB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6238299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16</a:t>
            </a:r>
            <a:endParaRPr lang="en-GB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6909947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18</a:t>
            </a:r>
            <a:endParaRPr lang="en-GB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7581595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3080195"/>
              </p:ext>
            </p:extLst>
          </p:nvPr>
        </p:nvGraphicFramePr>
        <p:xfrm>
          <a:off x="968246" y="5275360"/>
          <a:ext cx="6746850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4685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816444" y="5631962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1358250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2063630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2735278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30</a:t>
            </a:r>
            <a:endParaRPr lang="en-GB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3406926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40</a:t>
            </a:r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4081001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4752649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60</a:t>
            </a:r>
            <a:endParaRPr lang="en-GB" sz="2400" dirty="0"/>
          </a:p>
        </p:txBody>
      </p:sp>
      <p:sp>
        <p:nvSpPr>
          <p:cNvPr id="31" name="TextBox 30"/>
          <p:cNvSpPr txBox="1"/>
          <p:nvPr/>
        </p:nvSpPr>
        <p:spPr>
          <a:xfrm>
            <a:off x="5408321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70</a:t>
            </a:r>
            <a:endParaRPr lang="en-GB" sz="2400" dirty="0"/>
          </a:p>
        </p:txBody>
      </p:sp>
      <p:sp>
        <p:nvSpPr>
          <p:cNvPr id="32" name="TextBox 31"/>
          <p:cNvSpPr txBox="1"/>
          <p:nvPr/>
        </p:nvSpPr>
        <p:spPr>
          <a:xfrm>
            <a:off x="6127890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80</a:t>
            </a:r>
            <a:endParaRPr lang="en-GB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6765166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90</a:t>
            </a:r>
            <a:endParaRPr lang="en-GB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7436814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100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1)	 How many grams are there in 1 kilogram?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Continue the sequence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100, 150, 200, 250, ____,  ____, ____, ____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	 What number is indicated by each arrow?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</a:t>
            </a:r>
          </a:p>
          <a:p>
            <a:endParaRPr lang="en-GB" sz="4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644461" y="792635"/>
                <a:ext cx="563695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solidFill>
                      <a:schemeClr val="accent1">
                        <a:lumMod val="75000"/>
                      </a:schemeClr>
                    </a:solidFill>
                  </a:rPr>
                  <a:t>k</a:t>
                </a:r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ilo means 1000     so 1 kg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1000 g</a:t>
                </a:r>
                <a:endParaRPr lang="en-GB" sz="28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4461" y="792635"/>
                <a:ext cx="5636951" cy="523220"/>
              </a:xfrm>
              <a:prstGeom prst="rect">
                <a:avLst/>
              </a:prstGeom>
              <a:blipFill>
                <a:blip r:embed="rId5"/>
                <a:stretch>
                  <a:fillRect l="-227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/>
          <p:cNvSpPr txBox="1"/>
          <p:nvPr/>
        </p:nvSpPr>
        <p:spPr>
          <a:xfrm>
            <a:off x="4151794" y="2013681"/>
            <a:ext cx="81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</a:t>
            </a:r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00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5121319" y="2013681"/>
            <a:ext cx="81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350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25529" y="2013681"/>
            <a:ext cx="81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400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6929739" y="2013681"/>
            <a:ext cx="81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450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5111282" y="3460187"/>
            <a:ext cx="81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12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5712700" y="4752140"/>
            <a:ext cx="81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70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5683130" y="4730995"/>
            <a:ext cx="0" cy="54436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5069678" y="3306960"/>
            <a:ext cx="0" cy="544365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8" name="Table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0285601"/>
              </p:ext>
            </p:extLst>
          </p:nvPr>
        </p:nvGraphicFramePr>
        <p:xfrm>
          <a:off x="1017185" y="3954237"/>
          <a:ext cx="6746850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4685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865383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1503031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2208411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4</a:t>
            </a:r>
            <a:endParaRPr lang="en-GB" sz="2400" dirty="0"/>
          </a:p>
        </p:txBody>
      </p:sp>
      <p:sp>
        <p:nvSpPr>
          <p:cNvPr id="23" name="TextBox 22"/>
          <p:cNvSpPr txBox="1"/>
          <p:nvPr/>
        </p:nvSpPr>
        <p:spPr>
          <a:xfrm>
            <a:off x="2880059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6</a:t>
            </a:r>
            <a:endParaRPr lang="en-GB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3551707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</a:t>
            </a:r>
            <a:endParaRPr lang="en-GB" sz="2400" dirty="0"/>
          </a:p>
        </p:txBody>
      </p:sp>
      <p:sp>
        <p:nvSpPr>
          <p:cNvPr id="25" name="TextBox 24"/>
          <p:cNvSpPr txBox="1"/>
          <p:nvPr/>
        </p:nvSpPr>
        <p:spPr>
          <a:xfrm>
            <a:off x="4149947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26" name="TextBox 25"/>
          <p:cNvSpPr txBox="1"/>
          <p:nvPr/>
        </p:nvSpPr>
        <p:spPr>
          <a:xfrm>
            <a:off x="4821595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12</a:t>
            </a:r>
            <a:endParaRPr lang="en-GB" sz="2400" dirty="0"/>
          </a:p>
        </p:txBody>
      </p:sp>
      <p:sp>
        <p:nvSpPr>
          <p:cNvPr id="27" name="TextBox 26"/>
          <p:cNvSpPr txBox="1"/>
          <p:nvPr/>
        </p:nvSpPr>
        <p:spPr>
          <a:xfrm>
            <a:off x="5515677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14</a:t>
            </a:r>
            <a:endParaRPr lang="en-GB" sz="2400" dirty="0"/>
          </a:p>
        </p:txBody>
      </p:sp>
      <p:sp>
        <p:nvSpPr>
          <p:cNvPr id="28" name="TextBox 27"/>
          <p:cNvSpPr txBox="1"/>
          <p:nvPr/>
        </p:nvSpPr>
        <p:spPr>
          <a:xfrm>
            <a:off x="6238299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16</a:t>
            </a:r>
            <a:endParaRPr lang="en-GB" sz="2400" dirty="0"/>
          </a:p>
        </p:txBody>
      </p:sp>
      <p:sp>
        <p:nvSpPr>
          <p:cNvPr id="29" name="TextBox 28"/>
          <p:cNvSpPr txBox="1"/>
          <p:nvPr/>
        </p:nvSpPr>
        <p:spPr>
          <a:xfrm>
            <a:off x="6909947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18</a:t>
            </a:r>
            <a:endParaRPr lang="en-GB" sz="2400" dirty="0"/>
          </a:p>
        </p:txBody>
      </p:sp>
      <p:sp>
        <p:nvSpPr>
          <p:cNvPr id="30" name="TextBox 29"/>
          <p:cNvSpPr txBox="1"/>
          <p:nvPr/>
        </p:nvSpPr>
        <p:spPr>
          <a:xfrm>
            <a:off x="7581595" y="4310839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graphicFrame>
        <p:nvGraphicFramePr>
          <p:cNvPr id="31" name="Table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665298"/>
              </p:ext>
            </p:extLst>
          </p:nvPr>
        </p:nvGraphicFramePr>
        <p:xfrm>
          <a:off x="968246" y="5275360"/>
          <a:ext cx="6746850" cy="43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74685">
                  <a:extLst>
                    <a:ext uri="{9D8B030D-6E8A-4147-A177-3AD203B41FA5}">
                      <a16:colId xmlns:a16="http://schemas.microsoft.com/office/drawing/2014/main" val="96521439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38395627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3562248181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5505409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2626612694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2647883041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18247055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222514290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3512228322"/>
                    </a:ext>
                  </a:extLst>
                </a:gridCol>
                <a:gridCol w="674685">
                  <a:extLst>
                    <a:ext uri="{9D8B030D-6E8A-4147-A177-3AD203B41FA5}">
                      <a16:colId xmlns:a16="http://schemas.microsoft.com/office/drawing/2014/main" val="1027883608"/>
                    </a:ext>
                  </a:extLst>
                </a:gridCol>
              </a:tblGrid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9254444"/>
                  </a:ext>
                </a:extLst>
              </a:tr>
              <a:tr h="216000"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" dirty="0"/>
                    </a:p>
                  </a:txBody>
                  <a:tcPr marL="68580" marR="68580" marT="34290" marB="34290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27011768"/>
                  </a:ext>
                </a:extLst>
              </a:tr>
            </a:tbl>
          </a:graphicData>
        </a:graphic>
      </p:graphicFrame>
      <p:sp>
        <p:nvSpPr>
          <p:cNvPr id="32" name="TextBox 31"/>
          <p:cNvSpPr txBox="1"/>
          <p:nvPr/>
        </p:nvSpPr>
        <p:spPr>
          <a:xfrm>
            <a:off x="816444" y="5631962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33" name="TextBox 32"/>
          <p:cNvSpPr txBox="1"/>
          <p:nvPr/>
        </p:nvSpPr>
        <p:spPr>
          <a:xfrm>
            <a:off x="1358250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</a:t>
            </a:r>
            <a:endParaRPr lang="en-GB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2063630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20</a:t>
            </a:r>
            <a:endParaRPr lang="en-GB" sz="2400" dirty="0"/>
          </a:p>
        </p:txBody>
      </p:sp>
      <p:sp>
        <p:nvSpPr>
          <p:cNvPr id="35" name="TextBox 34"/>
          <p:cNvSpPr txBox="1"/>
          <p:nvPr/>
        </p:nvSpPr>
        <p:spPr>
          <a:xfrm>
            <a:off x="2735278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30</a:t>
            </a:r>
            <a:endParaRPr lang="en-GB" sz="2400" dirty="0"/>
          </a:p>
        </p:txBody>
      </p:sp>
      <p:sp>
        <p:nvSpPr>
          <p:cNvPr id="36" name="TextBox 35"/>
          <p:cNvSpPr txBox="1"/>
          <p:nvPr/>
        </p:nvSpPr>
        <p:spPr>
          <a:xfrm>
            <a:off x="3406926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40</a:t>
            </a:r>
            <a:endParaRPr lang="en-GB" sz="2400" dirty="0"/>
          </a:p>
        </p:txBody>
      </p:sp>
      <p:sp>
        <p:nvSpPr>
          <p:cNvPr id="37" name="TextBox 36"/>
          <p:cNvSpPr txBox="1"/>
          <p:nvPr/>
        </p:nvSpPr>
        <p:spPr>
          <a:xfrm>
            <a:off x="4081001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5</a:t>
            </a:r>
            <a:r>
              <a:rPr lang="en-GB" sz="2400" dirty="0" smtClean="0"/>
              <a:t>0</a:t>
            </a:r>
            <a:endParaRPr lang="en-GB" sz="2400" dirty="0"/>
          </a:p>
        </p:txBody>
      </p:sp>
      <p:sp>
        <p:nvSpPr>
          <p:cNvPr id="38" name="TextBox 37"/>
          <p:cNvSpPr txBox="1"/>
          <p:nvPr/>
        </p:nvSpPr>
        <p:spPr>
          <a:xfrm>
            <a:off x="4752649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60</a:t>
            </a:r>
            <a:endParaRPr lang="en-GB" sz="2400" dirty="0"/>
          </a:p>
        </p:txBody>
      </p:sp>
      <p:sp>
        <p:nvSpPr>
          <p:cNvPr id="39" name="TextBox 38"/>
          <p:cNvSpPr txBox="1"/>
          <p:nvPr/>
        </p:nvSpPr>
        <p:spPr>
          <a:xfrm>
            <a:off x="5408321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70</a:t>
            </a:r>
            <a:endParaRPr lang="en-GB" sz="2400" dirty="0"/>
          </a:p>
        </p:txBody>
      </p:sp>
      <p:sp>
        <p:nvSpPr>
          <p:cNvPr id="40" name="TextBox 39"/>
          <p:cNvSpPr txBox="1"/>
          <p:nvPr/>
        </p:nvSpPr>
        <p:spPr>
          <a:xfrm>
            <a:off x="6127890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80</a:t>
            </a:r>
            <a:endParaRPr lang="en-GB" sz="2400" dirty="0"/>
          </a:p>
        </p:txBody>
      </p:sp>
      <p:sp>
        <p:nvSpPr>
          <p:cNvPr id="41" name="TextBox 40"/>
          <p:cNvSpPr txBox="1"/>
          <p:nvPr/>
        </p:nvSpPr>
        <p:spPr>
          <a:xfrm>
            <a:off x="6765166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90</a:t>
            </a:r>
            <a:endParaRPr lang="en-GB" sz="2400" dirty="0"/>
          </a:p>
        </p:txBody>
      </p:sp>
      <p:sp>
        <p:nvSpPr>
          <p:cNvPr id="42" name="TextBox 41"/>
          <p:cNvSpPr txBox="1"/>
          <p:nvPr/>
        </p:nvSpPr>
        <p:spPr>
          <a:xfrm>
            <a:off x="7436814" y="5627481"/>
            <a:ext cx="7674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100</a:t>
            </a:r>
            <a:endParaRPr lang="en-GB" sz="24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483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0" grpId="0"/>
      <p:bldP spid="57" grpId="0"/>
      <p:bldP spid="58" grpId="0"/>
      <p:bldP spid="59" grpId="0"/>
      <p:bldP spid="88" grpId="0"/>
      <p:bldP spid="8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67512" y="1799432"/>
            <a:ext cx="72523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mass of the cereal box is 500 g</a:t>
            </a:r>
            <a:endParaRPr lang="en-GB" sz="28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074" y="2924312"/>
            <a:ext cx="1437555" cy="164002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3306405"/>
            <a:ext cx="49607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mass of the banana is 110 g</a:t>
            </a:r>
            <a:endParaRPr lang="en-GB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2006" y="3783635"/>
            <a:ext cx="1711641" cy="204168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67512" y="4710228"/>
            <a:ext cx="66079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 mass of an average 8 year old is 22 kg</a:t>
            </a:r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667512" y="512011"/>
            <a:ext cx="7388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We measure mass in grams (g) and kilograms (kg)</a:t>
            </a:r>
            <a:endParaRPr lang="en-GB" sz="28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5865225" y="1115281"/>
            <a:ext cx="1687826" cy="2191124"/>
            <a:chOff x="5865220" y="1115281"/>
            <a:chExt cx="1916476" cy="2321062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65220" y="1115281"/>
              <a:ext cx="1642937" cy="2321062"/>
            </a:xfrm>
            <a:prstGeom prst="rect">
              <a:avLst/>
            </a:prstGeom>
          </p:spPr>
        </p:pic>
        <p:sp>
          <p:nvSpPr>
            <p:cNvPr id="2" name="TextBox 1"/>
            <p:cNvSpPr txBox="1"/>
            <p:nvPr/>
          </p:nvSpPr>
          <p:spPr>
            <a:xfrm rot="21134640">
              <a:off x="6850655" y="2737127"/>
              <a:ext cx="931041" cy="2934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dirty="0" smtClean="0">
                  <a:solidFill>
                    <a:schemeClr val="bg1"/>
                  </a:solidFill>
                </a:rPr>
                <a:t>500 g</a:t>
              </a:r>
              <a:endParaRPr lang="en-GB" sz="1200" dirty="0">
                <a:solidFill>
                  <a:schemeClr val="bg1"/>
                </a:solidFill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4759" y="129091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603" y="143360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33122" y="419490"/>
            <a:ext cx="6007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mass of the pears?</a:t>
            </a:r>
            <a:endParaRPr lang="en-GB" sz="2800" dirty="0"/>
          </a:p>
        </p:txBody>
      </p:sp>
      <p:sp>
        <p:nvSpPr>
          <p:cNvPr id="84" name="TextBox 83"/>
          <p:cNvSpPr txBox="1"/>
          <p:nvPr/>
        </p:nvSpPr>
        <p:spPr>
          <a:xfrm>
            <a:off x="667512" y="5565256"/>
            <a:ext cx="51128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T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he mass of the pears is 250 g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85" name="Picture 8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198" y="1699830"/>
            <a:ext cx="4431167" cy="3153147"/>
          </a:xfrm>
          <a:prstGeom prst="rect">
            <a:avLst/>
          </a:prstGeom>
        </p:spPr>
      </p:pic>
      <p:grpSp>
        <p:nvGrpSpPr>
          <p:cNvPr id="90" name="Group 89"/>
          <p:cNvGrpSpPr/>
          <p:nvPr/>
        </p:nvGrpSpPr>
        <p:grpSpPr>
          <a:xfrm>
            <a:off x="4528606" y="2335821"/>
            <a:ext cx="1883228" cy="905004"/>
            <a:chOff x="4299162" y="2314704"/>
            <a:chExt cx="2655370" cy="1340326"/>
          </a:xfrm>
        </p:grpSpPr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99162" y="2439763"/>
              <a:ext cx="1520422" cy="1215267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14268" y="2724100"/>
              <a:ext cx="1132252" cy="905004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22280" y="2730680"/>
              <a:ext cx="1132252" cy="905003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32919" y="2314704"/>
              <a:ext cx="1132252" cy="905004"/>
            </a:xfrm>
            <a:prstGeom prst="rect">
              <a:avLst/>
            </a:prstGeom>
          </p:spPr>
        </p:pic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91" name="TextBox 90"/>
              <p:cNvSpPr txBox="1"/>
              <p:nvPr/>
            </p:nvSpPr>
            <p:spPr>
              <a:xfrm>
                <a:off x="647551" y="4783355"/>
                <a:ext cx="51128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100 </a:t>
                </a:r>
                <a14:m>
                  <m:oMath xmlns:m="http://schemas.openxmlformats.org/officeDocument/2006/math">
                    <m:r>
                      <a:rPr lang="en-GB" sz="2800" i="1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50</a:t>
                </a:r>
                <a:endParaRPr lang="en-GB" sz="2800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1" name="TextBox 9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551" y="4783355"/>
                <a:ext cx="5112882" cy="523220"/>
              </a:xfrm>
              <a:prstGeom prst="rect">
                <a:avLst/>
              </a:prstGeom>
              <a:blipFill>
                <a:blip r:embed="rId9"/>
                <a:stretch>
                  <a:fillRect l="-238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/>
              <p:cNvSpPr txBox="1"/>
              <p:nvPr/>
            </p:nvSpPr>
            <p:spPr>
              <a:xfrm>
                <a:off x="3604923" y="4783355"/>
                <a:ext cx="511288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250</a:t>
                </a:r>
                <a:endParaRPr lang="en-GB" sz="2800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92" name="TextBox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4923" y="4783355"/>
                <a:ext cx="5112882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3" name="Rounded Rectangle 92"/>
          <p:cNvSpPr/>
          <p:nvPr/>
        </p:nvSpPr>
        <p:spPr>
          <a:xfrm>
            <a:off x="1685109" y="4783355"/>
            <a:ext cx="1201782" cy="523220"/>
          </a:xfrm>
          <a:prstGeom prst="roundRect">
            <a:avLst/>
          </a:prstGeom>
          <a:noFill/>
          <a:ln w="28575">
            <a:solidFill>
              <a:srgbClr val="E01E8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TextBox 93"/>
          <p:cNvSpPr txBox="1"/>
          <p:nvPr/>
        </p:nvSpPr>
        <p:spPr>
          <a:xfrm>
            <a:off x="1887582" y="4337839"/>
            <a:ext cx="796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E01E84"/>
                </a:solidFill>
              </a:rPr>
              <a:t>100</a:t>
            </a:r>
            <a:endParaRPr lang="en-GB" sz="2800" dirty="0">
              <a:solidFill>
                <a:srgbClr val="E01E84"/>
              </a:solidFill>
            </a:endParaRPr>
          </a:p>
        </p:txBody>
      </p:sp>
      <p:pic>
        <p:nvPicPr>
          <p:cNvPr id="95" name="Picture 9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567" y="1848568"/>
            <a:ext cx="1127217" cy="13711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4" grpId="0"/>
      <p:bldP spid="91" grpId="0"/>
      <p:bldP spid="92" grpId="0"/>
      <p:bldP spid="93" grpId="0" animBg="1"/>
      <p:bldP spid="9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0" name="Group 69"/>
          <p:cNvGrpSpPr/>
          <p:nvPr/>
        </p:nvGrpSpPr>
        <p:grpSpPr>
          <a:xfrm>
            <a:off x="752892" y="4558475"/>
            <a:ext cx="7200000" cy="755312"/>
            <a:chOff x="972000" y="3051344"/>
            <a:chExt cx="7200000" cy="755312"/>
          </a:xfrm>
        </p:grpSpPr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75" name="Rectangle 74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84" name="Straight Connector 83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1" name="Straight Connector 90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Straight Connector 91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7" name="TextBox 106"/>
          <p:cNvSpPr txBox="1"/>
          <p:nvPr/>
        </p:nvSpPr>
        <p:spPr>
          <a:xfrm>
            <a:off x="845335" y="4900103"/>
            <a:ext cx="365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108" name="TextBox 107"/>
          <p:cNvSpPr txBox="1"/>
          <p:nvPr/>
        </p:nvSpPr>
        <p:spPr>
          <a:xfrm>
            <a:off x="1389304" y="4889611"/>
            <a:ext cx="6300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</a:t>
            </a:r>
            <a:endParaRPr lang="en-GB" sz="2000" dirty="0"/>
          </a:p>
        </p:txBody>
      </p:sp>
      <p:sp>
        <p:nvSpPr>
          <p:cNvPr id="109" name="TextBox 108"/>
          <p:cNvSpPr txBox="1"/>
          <p:nvPr/>
        </p:nvSpPr>
        <p:spPr>
          <a:xfrm>
            <a:off x="2065689" y="4900081"/>
            <a:ext cx="5870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200</a:t>
            </a:r>
            <a:endParaRPr lang="en-GB" sz="2000" dirty="0"/>
          </a:p>
        </p:txBody>
      </p:sp>
      <p:sp>
        <p:nvSpPr>
          <p:cNvPr id="110" name="TextBox 109"/>
          <p:cNvSpPr txBox="1"/>
          <p:nvPr/>
        </p:nvSpPr>
        <p:spPr>
          <a:xfrm>
            <a:off x="2702661" y="4893540"/>
            <a:ext cx="6025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300</a:t>
            </a:r>
            <a:endParaRPr lang="en-GB" sz="2000" dirty="0"/>
          </a:p>
        </p:txBody>
      </p:sp>
      <p:sp>
        <p:nvSpPr>
          <p:cNvPr id="111" name="TextBox 110"/>
          <p:cNvSpPr txBox="1"/>
          <p:nvPr/>
        </p:nvSpPr>
        <p:spPr>
          <a:xfrm>
            <a:off x="3267102" y="4885435"/>
            <a:ext cx="657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400</a:t>
            </a:r>
            <a:endParaRPr lang="en-GB" sz="2000" dirty="0"/>
          </a:p>
        </p:txBody>
      </p:sp>
      <p:sp>
        <p:nvSpPr>
          <p:cNvPr id="112" name="TextBox 111"/>
          <p:cNvSpPr txBox="1"/>
          <p:nvPr/>
        </p:nvSpPr>
        <p:spPr>
          <a:xfrm>
            <a:off x="3949335" y="4881012"/>
            <a:ext cx="5988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500</a:t>
            </a:r>
            <a:endParaRPr lang="en-GB" sz="2000" dirty="0"/>
          </a:p>
        </p:txBody>
      </p:sp>
      <p:sp>
        <p:nvSpPr>
          <p:cNvPr id="113" name="TextBox 112"/>
          <p:cNvSpPr txBox="1"/>
          <p:nvPr/>
        </p:nvSpPr>
        <p:spPr>
          <a:xfrm>
            <a:off x="4574873" y="4873917"/>
            <a:ext cx="71793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600</a:t>
            </a:r>
            <a:endParaRPr lang="en-GB" sz="2000" dirty="0"/>
          </a:p>
        </p:txBody>
      </p:sp>
      <p:sp>
        <p:nvSpPr>
          <p:cNvPr id="114" name="TextBox 113"/>
          <p:cNvSpPr txBox="1"/>
          <p:nvPr/>
        </p:nvSpPr>
        <p:spPr>
          <a:xfrm>
            <a:off x="5250545" y="4867376"/>
            <a:ext cx="6256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700</a:t>
            </a:r>
            <a:endParaRPr lang="en-GB" sz="2000" dirty="0"/>
          </a:p>
        </p:txBody>
      </p:sp>
      <p:sp>
        <p:nvSpPr>
          <p:cNvPr id="115" name="TextBox 114"/>
          <p:cNvSpPr txBox="1"/>
          <p:nvPr/>
        </p:nvSpPr>
        <p:spPr>
          <a:xfrm>
            <a:off x="5887515" y="4860835"/>
            <a:ext cx="570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800</a:t>
            </a:r>
            <a:endParaRPr lang="en-GB" sz="2000" dirty="0"/>
          </a:p>
        </p:txBody>
      </p:sp>
      <p:sp>
        <p:nvSpPr>
          <p:cNvPr id="116" name="TextBox 115"/>
          <p:cNvSpPr txBox="1"/>
          <p:nvPr/>
        </p:nvSpPr>
        <p:spPr>
          <a:xfrm>
            <a:off x="6524487" y="4854294"/>
            <a:ext cx="761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900</a:t>
            </a:r>
            <a:endParaRPr lang="en-GB" sz="2000" dirty="0"/>
          </a:p>
        </p:txBody>
      </p:sp>
      <p:sp>
        <p:nvSpPr>
          <p:cNvPr id="117" name="TextBox 116"/>
          <p:cNvSpPr txBox="1"/>
          <p:nvPr/>
        </p:nvSpPr>
        <p:spPr>
          <a:xfrm>
            <a:off x="7058775" y="4866238"/>
            <a:ext cx="8037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1,000</a:t>
            </a:r>
            <a:endParaRPr lang="en-GB" sz="2000" dirty="0"/>
          </a:p>
        </p:txBody>
      </p:sp>
      <p:grpSp>
        <p:nvGrpSpPr>
          <p:cNvPr id="52" name="Group 51"/>
          <p:cNvGrpSpPr/>
          <p:nvPr/>
        </p:nvGrpSpPr>
        <p:grpSpPr>
          <a:xfrm>
            <a:off x="821959" y="2798708"/>
            <a:ext cx="7200000" cy="755312"/>
            <a:chOff x="972000" y="3051344"/>
            <a:chExt cx="7200000" cy="755312"/>
          </a:xfrm>
        </p:grpSpPr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54" name="Rectangle 53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55" name="Straight Connector 54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Group 1"/>
          <p:cNvGrpSpPr/>
          <p:nvPr/>
        </p:nvGrpSpPr>
        <p:grpSpPr>
          <a:xfrm>
            <a:off x="741583" y="1443226"/>
            <a:ext cx="7200000" cy="755312"/>
            <a:chOff x="972000" y="3051344"/>
            <a:chExt cx="7200000" cy="755312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29" name="Rectangle 28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30" name="Straight Connector 29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3" name="TextBox 82"/>
          <p:cNvSpPr txBox="1"/>
          <p:nvPr/>
        </p:nvSpPr>
        <p:spPr>
          <a:xfrm>
            <a:off x="678039" y="369436"/>
            <a:ext cx="68319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number is indicated by each arrow?</a:t>
            </a:r>
            <a:endParaRPr lang="en-GB" sz="2800" dirty="0"/>
          </a:p>
        </p:txBody>
      </p:sp>
      <p:cxnSp>
        <p:nvCxnSpPr>
          <p:cNvPr id="71" name="Straight Arrow Connector 70"/>
          <p:cNvCxnSpPr/>
          <p:nvPr/>
        </p:nvCxnSpPr>
        <p:spPr>
          <a:xfrm>
            <a:off x="2277463" y="1481590"/>
            <a:ext cx="648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flipV="1">
            <a:off x="2601463" y="1809793"/>
            <a:ext cx="0" cy="43129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2327705" y="2224001"/>
            <a:ext cx="81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25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78" name="Straight Arrow Connector 77"/>
          <p:cNvCxnSpPr/>
          <p:nvPr/>
        </p:nvCxnSpPr>
        <p:spPr>
          <a:xfrm flipV="1">
            <a:off x="5239236" y="3176364"/>
            <a:ext cx="0" cy="43129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 flipV="1">
            <a:off x="3904000" y="4948209"/>
            <a:ext cx="0" cy="431291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Arrow Connector 79"/>
          <p:cNvCxnSpPr/>
          <p:nvPr/>
        </p:nvCxnSpPr>
        <p:spPr>
          <a:xfrm>
            <a:off x="4209627" y="2862027"/>
            <a:ext cx="160697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TextBox 80"/>
          <p:cNvSpPr txBox="1"/>
          <p:nvPr/>
        </p:nvSpPr>
        <p:spPr>
          <a:xfrm>
            <a:off x="4796343" y="2470465"/>
            <a:ext cx="632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4321171" y="3092788"/>
            <a:ext cx="458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22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4641275" y="3101335"/>
            <a:ext cx="458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24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4968536" y="3548971"/>
            <a:ext cx="7696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chemeClr val="accent1">
                    <a:lumMod val="75000"/>
                  </a:schemeClr>
                </a:solidFill>
              </a:rPr>
              <a:t>26</a:t>
            </a:r>
            <a:endParaRPr lang="en-GB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5243173" y="3089492"/>
            <a:ext cx="458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28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00" name="Straight Arrow Connector 99"/>
          <p:cNvCxnSpPr/>
          <p:nvPr/>
        </p:nvCxnSpPr>
        <p:spPr>
          <a:xfrm>
            <a:off x="3593675" y="4558475"/>
            <a:ext cx="648000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3609956" y="4213079"/>
            <a:ext cx="8878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100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3507519" y="5279105"/>
            <a:ext cx="8136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450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05" name="Picture 10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8747" y="5391717"/>
            <a:ext cx="747045" cy="747045"/>
          </a:xfrm>
          <a:prstGeom prst="rect">
            <a:avLst/>
          </a:prstGeom>
        </p:spPr>
      </p:pic>
      <p:sp>
        <p:nvSpPr>
          <p:cNvPr id="106" name="TextBox 105"/>
          <p:cNvSpPr txBox="1"/>
          <p:nvPr/>
        </p:nvSpPr>
        <p:spPr>
          <a:xfrm>
            <a:off x="5731591" y="553440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34026" y="1784854"/>
            <a:ext cx="365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42" name="TextBox 41"/>
          <p:cNvSpPr txBox="1"/>
          <p:nvPr/>
        </p:nvSpPr>
        <p:spPr>
          <a:xfrm>
            <a:off x="1377995" y="1774362"/>
            <a:ext cx="4871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</a:t>
            </a:r>
            <a:endParaRPr lang="en-GB" sz="2000" dirty="0"/>
          </a:p>
        </p:txBody>
      </p:sp>
      <p:sp>
        <p:nvSpPr>
          <p:cNvPr id="43" name="TextBox 42"/>
          <p:cNvSpPr txBox="1"/>
          <p:nvPr/>
        </p:nvSpPr>
        <p:spPr>
          <a:xfrm>
            <a:off x="2054381" y="1784832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44" name="TextBox 43"/>
          <p:cNvSpPr txBox="1"/>
          <p:nvPr/>
        </p:nvSpPr>
        <p:spPr>
          <a:xfrm>
            <a:off x="2691352" y="1778291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45" name="TextBox 44"/>
          <p:cNvSpPr txBox="1"/>
          <p:nvPr/>
        </p:nvSpPr>
        <p:spPr>
          <a:xfrm>
            <a:off x="3328323" y="1771750"/>
            <a:ext cx="4741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</a:t>
            </a:r>
            <a:endParaRPr lang="en-GB" sz="2000" dirty="0"/>
          </a:p>
        </p:txBody>
      </p:sp>
      <p:sp>
        <p:nvSpPr>
          <p:cNvPr id="46" name="TextBox 45"/>
          <p:cNvSpPr txBox="1"/>
          <p:nvPr/>
        </p:nvSpPr>
        <p:spPr>
          <a:xfrm>
            <a:off x="4029558" y="1752127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50</a:t>
            </a:r>
            <a:endParaRPr lang="en-GB" sz="2000" dirty="0"/>
          </a:p>
        </p:txBody>
      </p:sp>
      <p:sp>
        <p:nvSpPr>
          <p:cNvPr id="47" name="TextBox 46"/>
          <p:cNvSpPr txBox="1"/>
          <p:nvPr/>
        </p:nvSpPr>
        <p:spPr>
          <a:xfrm>
            <a:off x="4629767" y="1758668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60</a:t>
            </a:r>
            <a:endParaRPr lang="en-GB" sz="2000" dirty="0"/>
          </a:p>
        </p:txBody>
      </p:sp>
      <p:sp>
        <p:nvSpPr>
          <p:cNvPr id="48" name="TextBox 47"/>
          <p:cNvSpPr txBox="1"/>
          <p:nvPr/>
        </p:nvSpPr>
        <p:spPr>
          <a:xfrm>
            <a:off x="5239236" y="1752127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70</a:t>
            </a:r>
            <a:endParaRPr lang="en-GB" sz="2000" dirty="0"/>
          </a:p>
        </p:txBody>
      </p:sp>
      <p:sp>
        <p:nvSpPr>
          <p:cNvPr id="49" name="TextBox 48"/>
          <p:cNvSpPr txBox="1"/>
          <p:nvPr/>
        </p:nvSpPr>
        <p:spPr>
          <a:xfrm>
            <a:off x="5876207" y="1745586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80</a:t>
            </a:r>
            <a:endParaRPr lang="en-GB" sz="2000" dirty="0"/>
          </a:p>
        </p:txBody>
      </p:sp>
      <p:sp>
        <p:nvSpPr>
          <p:cNvPr id="50" name="TextBox 49"/>
          <p:cNvSpPr txBox="1"/>
          <p:nvPr/>
        </p:nvSpPr>
        <p:spPr>
          <a:xfrm>
            <a:off x="6513178" y="1739045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90</a:t>
            </a:r>
            <a:endParaRPr lang="en-GB" sz="2000" dirty="0"/>
          </a:p>
        </p:txBody>
      </p:sp>
      <p:sp>
        <p:nvSpPr>
          <p:cNvPr id="51" name="TextBox 50"/>
          <p:cNvSpPr txBox="1"/>
          <p:nvPr/>
        </p:nvSpPr>
        <p:spPr>
          <a:xfrm>
            <a:off x="7047466" y="1750989"/>
            <a:ext cx="6856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</a:t>
            </a:r>
            <a:endParaRPr lang="en-GB" sz="2000" dirty="0"/>
          </a:p>
        </p:txBody>
      </p:sp>
      <p:sp>
        <p:nvSpPr>
          <p:cNvPr id="65" name="TextBox 64"/>
          <p:cNvSpPr txBox="1"/>
          <p:nvPr/>
        </p:nvSpPr>
        <p:spPr>
          <a:xfrm>
            <a:off x="907069" y="3112009"/>
            <a:ext cx="365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66" name="TextBox 65"/>
          <p:cNvSpPr txBox="1"/>
          <p:nvPr/>
        </p:nvSpPr>
        <p:spPr>
          <a:xfrm>
            <a:off x="2458971" y="3116185"/>
            <a:ext cx="4871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</a:t>
            </a:r>
            <a:endParaRPr lang="en-GB" sz="2000" dirty="0"/>
          </a:p>
        </p:txBody>
      </p:sp>
      <p:sp>
        <p:nvSpPr>
          <p:cNvPr id="67" name="TextBox 66"/>
          <p:cNvSpPr txBox="1"/>
          <p:nvPr/>
        </p:nvSpPr>
        <p:spPr>
          <a:xfrm>
            <a:off x="4062739" y="3075980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68" name="TextBox 67"/>
          <p:cNvSpPr txBox="1"/>
          <p:nvPr/>
        </p:nvSpPr>
        <p:spPr>
          <a:xfrm>
            <a:off x="5623945" y="3079821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7215464" y="3085712"/>
            <a:ext cx="4741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</a:t>
            </a:r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27855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81" grpId="0"/>
      <p:bldP spid="96" grpId="0"/>
      <p:bldP spid="97" grpId="0"/>
      <p:bldP spid="98" grpId="0"/>
      <p:bldP spid="99" grpId="0"/>
      <p:bldP spid="101" grpId="0"/>
      <p:bldP spid="103" grpId="0"/>
      <p:bldP spid="106" grpId="0"/>
      <p:bldP spid="10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960" y="1652866"/>
            <a:ext cx="3816427" cy="30055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4759" y="41949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7603" y="56217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4232" y="241088"/>
            <a:ext cx="1563632" cy="1695306"/>
          </a:xfrm>
          <a:prstGeom prst="rect">
            <a:avLst/>
          </a:prstGeom>
        </p:spPr>
      </p:pic>
      <p:cxnSp>
        <p:nvCxnSpPr>
          <p:cNvPr id="31" name="Straight Arrow Connector 30"/>
          <p:cNvCxnSpPr/>
          <p:nvPr/>
        </p:nvCxnSpPr>
        <p:spPr>
          <a:xfrm flipH="1" flipV="1">
            <a:off x="2851608" y="2550748"/>
            <a:ext cx="11359" cy="61033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 flipV="1">
            <a:off x="2858199" y="3161081"/>
            <a:ext cx="681798" cy="855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2738417" y="4666559"/>
            <a:ext cx="1" cy="5378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3" name="TextBox 82"/>
          <p:cNvSpPr txBox="1"/>
          <p:nvPr/>
        </p:nvSpPr>
        <p:spPr>
          <a:xfrm>
            <a:off x="4605884" y="1945348"/>
            <a:ext cx="32580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mass of the football?</a:t>
            </a:r>
            <a:endParaRPr lang="en-GB" sz="2800" dirty="0"/>
          </a:p>
        </p:txBody>
      </p:sp>
      <p:sp>
        <p:nvSpPr>
          <p:cNvPr id="84" name="TextBox 83"/>
          <p:cNvSpPr txBox="1"/>
          <p:nvPr/>
        </p:nvSpPr>
        <p:spPr>
          <a:xfrm>
            <a:off x="4605884" y="2993143"/>
            <a:ext cx="32580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T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he mass of the football is 300 g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542036" y="5240636"/>
            <a:ext cx="7200000" cy="755312"/>
            <a:chOff x="972000" y="3051344"/>
            <a:chExt cx="7200000" cy="755312"/>
          </a:xfrm>
        </p:grpSpPr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16" name="Rectangle 15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17" name="Straight Connector 16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551397" y="5562240"/>
            <a:ext cx="585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 g</a:t>
            </a:r>
            <a:endParaRPr lang="en-GB" sz="2000" dirty="0"/>
          </a:p>
        </p:txBody>
      </p:sp>
      <p:sp>
        <p:nvSpPr>
          <p:cNvPr id="28" name="TextBox 27"/>
          <p:cNvSpPr txBox="1"/>
          <p:nvPr/>
        </p:nvSpPr>
        <p:spPr>
          <a:xfrm>
            <a:off x="1109313" y="5583428"/>
            <a:ext cx="785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 g</a:t>
            </a:r>
            <a:endParaRPr lang="en-GB" sz="2000" dirty="0"/>
          </a:p>
        </p:txBody>
      </p:sp>
      <p:sp>
        <p:nvSpPr>
          <p:cNvPr id="29" name="TextBox 28"/>
          <p:cNvSpPr txBox="1"/>
          <p:nvPr/>
        </p:nvSpPr>
        <p:spPr>
          <a:xfrm>
            <a:off x="1786136" y="5582242"/>
            <a:ext cx="8109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200 g</a:t>
            </a:r>
            <a:endParaRPr lang="en-GB" sz="2000" dirty="0"/>
          </a:p>
        </p:txBody>
      </p:sp>
      <p:sp>
        <p:nvSpPr>
          <p:cNvPr id="32" name="TextBox 31"/>
          <p:cNvSpPr txBox="1"/>
          <p:nvPr/>
        </p:nvSpPr>
        <p:spPr>
          <a:xfrm>
            <a:off x="2416399" y="5575701"/>
            <a:ext cx="758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300 g</a:t>
            </a:r>
            <a:endParaRPr lang="en-GB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3056246" y="5567596"/>
            <a:ext cx="8954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400 g</a:t>
            </a:r>
            <a:endParaRPr lang="en-GB" sz="2000" dirty="0"/>
          </a:p>
        </p:txBody>
      </p:sp>
      <p:sp>
        <p:nvSpPr>
          <p:cNvPr id="34" name="TextBox 33"/>
          <p:cNvSpPr txBox="1"/>
          <p:nvPr/>
        </p:nvSpPr>
        <p:spPr>
          <a:xfrm>
            <a:off x="3738479" y="5563173"/>
            <a:ext cx="846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500 g</a:t>
            </a:r>
            <a:endParaRPr lang="en-GB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4364017" y="5556078"/>
            <a:ext cx="861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600 g</a:t>
            </a:r>
            <a:endParaRPr lang="en-GB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4995023" y="5549537"/>
            <a:ext cx="828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700 g</a:t>
            </a:r>
            <a:endParaRPr lang="en-GB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5653958" y="5553872"/>
            <a:ext cx="926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800 g</a:t>
            </a:r>
            <a:endParaRPr lang="en-GB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6246867" y="5547664"/>
            <a:ext cx="761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900 g</a:t>
            </a:r>
            <a:endParaRPr lang="en-GB" sz="2000" dirty="0"/>
          </a:p>
        </p:txBody>
      </p:sp>
      <p:sp>
        <p:nvSpPr>
          <p:cNvPr id="39" name="TextBox 38"/>
          <p:cNvSpPr txBox="1"/>
          <p:nvPr/>
        </p:nvSpPr>
        <p:spPr>
          <a:xfrm>
            <a:off x="6847919" y="5548399"/>
            <a:ext cx="993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1,000 g</a:t>
            </a:r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0289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3" grpId="0"/>
      <p:bldP spid="84" grpId="0"/>
      <p:bldP spid="27" grpId="0"/>
      <p:bldP spid="28" grpId="0"/>
      <p:bldP spid="29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Picture 7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960" y="1652866"/>
            <a:ext cx="3816427" cy="30055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 flipH="1" flipV="1">
            <a:off x="2851608" y="2550748"/>
            <a:ext cx="11359" cy="61033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 flipH="1">
            <a:off x="2385600" y="3155660"/>
            <a:ext cx="477368" cy="486121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5583320" y="4664669"/>
            <a:ext cx="1" cy="5378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912" y="247679"/>
            <a:ext cx="1418522" cy="154896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679581" y="1772794"/>
            <a:ext cx="32580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mass of the apples?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4679581" y="2820589"/>
            <a:ext cx="32580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T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he mass of the apples is 750 g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16" name="Group 15"/>
          <p:cNvGrpSpPr/>
          <p:nvPr/>
        </p:nvGrpSpPr>
        <p:grpSpPr>
          <a:xfrm>
            <a:off x="542036" y="5240636"/>
            <a:ext cx="7200000" cy="755312"/>
            <a:chOff x="972000" y="3051344"/>
            <a:chExt cx="7200000" cy="755312"/>
          </a:xfrm>
        </p:grpSpPr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18" name="Rectangle 17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19" name="Straight Connector 18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9" name="TextBox 28"/>
          <p:cNvSpPr txBox="1"/>
          <p:nvPr/>
        </p:nvSpPr>
        <p:spPr>
          <a:xfrm>
            <a:off x="551397" y="5562240"/>
            <a:ext cx="585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 g</a:t>
            </a:r>
            <a:endParaRPr lang="en-GB" sz="2000" dirty="0"/>
          </a:p>
        </p:txBody>
      </p:sp>
      <p:sp>
        <p:nvSpPr>
          <p:cNvPr id="30" name="TextBox 29"/>
          <p:cNvSpPr txBox="1"/>
          <p:nvPr/>
        </p:nvSpPr>
        <p:spPr>
          <a:xfrm>
            <a:off x="1109313" y="5583428"/>
            <a:ext cx="785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 g</a:t>
            </a:r>
            <a:endParaRPr lang="en-GB" sz="2000" dirty="0"/>
          </a:p>
        </p:txBody>
      </p:sp>
      <p:sp>
        <p:nvSpPr>
          <p:cNvPr id="32" name="TextBox 31"/>
          <p:cNvSpPr txBox="1"/>
          <p:nvPr/>
        </p:nvSpPr>
        <p:spPr>
          <a:xfrm>
            <a:off x="1786136" y="5582242"/>
            <a:ext cx="8109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200 g</a:t>
            </a:r>
            <a:endParaRPr lang="en-GB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2416399" y="5575701"/>
            <a:ext cx="758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300 g</a:t>
            </a:r>
            <a:endParaRPr lang="en-GB" sz="2000" dirty="0"/>
          </a:p>
        </p:txBody>
      </p:sp>
      <p:sp>
        <p:nvSpPr>
          <p:cNvPr id="34" name="TextBox 33"/>
          <p:cNvSpPr txBox="1"/>
          <p:nvPr/>
        </p:nvSpPr>
        <p:spPr>
          <a:xfrm>
            <a:off x="3056246" y="5567596"/>
            <a:ext cx="8954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400 g</a:t>
            </a:r>
            <a:endParaRPr lang="en-GB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3738479" y="5563173"/>
            <a:ext cx="846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500 g</a:t>
            </a:r>
            <a:endParaRPr lang="en-GB" sz="2000" dirty="0"/>
          </a:p>
        </p:txBody>
      </p:sp>
      <p:sp>
        <p:nvSpPr>
          <p:cNvPr id="36" name="TextBox 35"/>
          <p:cNvSpPr txBox="1"/>
          <p:nvPr/>
        </p:nvSpPr>
        <p:spPr>
          <a:xfrm>
            <a:off x="4364017" y="5556078"/>
            <a:ext cx="8616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600 g</a:t>
            </a:r>
            <a:endParaRPr lang="en-GB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4995023" y="5549537"/>
            <a:ext cx="828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700 g</a:t>
            </a:r>
            <a:endParaRPr lang="en-GB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5653958" y="5553872"/>
            <a:ext cx="926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800 g</a:t>
            </a:r>
            <a:endParaRPr lang="en-GB" sz="2000" dirty="0"/>
          </a:p>
        </p:txBody>
      </p:sp>
      <p:sp>
        <p:nvSpPr>
          <p:cNvPr id="39" name="TextBox 38"/>
          <p:cNvSpPr txBox="1"/>
          <p:nvPr/>
        </p:nvSpPr>
        <p:spPr>
          <a:xfrm>
            <a:off x="6246867" y="5547664"/>
            <a:ext cx="761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900 g</a:t>
            </a:r>
            <a:endParaRPr lang="en-GB" sz="2000" dirty="0"/>
          </a:p>
        </p:txBody>
      </p:sp>
      <p:sp>
        <p:nvSpPr>
          <p:cNvPr id="40" name="TextBox 39"/>
          <p:cNvSpPr txBox="1"/>
          <p:nvPr/>
        </p:nvSpPr>
        <p:spPr>
          <a:xfrm>
            <a:off x="6847919" y="5548399"/>
            <a:ext cx="993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1,000 g</a:t>
            </a:r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4298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15" grpId="0"/>
      <p:bldP spid="29" grpId="0"/>
      <p:bldP spid="30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848" y="1847544"/>
            <a:ext cx="3822523" cy="30055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 flipH="1" flipV="1">
            <a:off x="2851608" y="2720567"/>
            <a:ext cx="11359" cy="61033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 flipH="1">
            <a:off x="2612571" y="3330900"/>
            <a:ext cx="250397" cy="78390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4968117" y="4702806"/>
            <a:ext cx="1" cy="5378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679581" y="1772794"/>
            <a:ext cx="32580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mass of the pumpkin?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4679581" y="2820589"/>
            <a:ext cx="32580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T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he mass of the pumpkin is 13 kg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6" name="Picture 2" descr="Pumpkin Cartoon Orange - Free vector graphic on Pixaba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721" y="349697"/>
            <a:ext cx="1698655" cy="16527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8" name="Group 17"/>
          <p:cNvGrpSpPr/>
          <p:nvPr/>
        </p:nvGrpSpPr>
        <p:grpSpPr>
          <a:xfrm>
            <a:off x="542036" y="5240636"/>
            <a:ext cx="7200000" cy="755312"/>
            <a:chOff x="972000" y="3051344"/>
            <a:chExt cx="7200000" cy="755312"/>
          </a:xfrm>
        </p:grpSpPr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20" name="Rectangle 19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21" name="Straight Connector 20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2" name="TextBox 31"/>
          <p:cNvSpPr txBox="1"/>
          <p:nvPr/>
        </p:nvSpPr>
        <p:spPr>
          <a:xfrm>
            <a:off x="665440" y="5569215"/>
            <a:ext cx="5851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 </a:t>
            </a:r>
            <a:endParaRPr lang="en-GB" sz="2000" dirty="0"/>
          </a:p>
        </p:txBody>
      </p:sp>
      <p:sp>
        <p:nvSpPr>
          <p:cNvPr id="33" name="TextBox 32"/>
          <p:cNvSpPr txBox="1"/>
          <p:nvPr/>
        </p:nvSpPr>
        <p:spPr>
          <a:xfrm>
            <a:off x="1286156" y="5569215"/>
            <a:ext cx="7850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</a:t>
            </a:r>
            <a:endParaRPr lang="en-GB" sz="2000" dirty="0"/>
          </a:p>
        </p:txBody>
      </p:sp>
      <p:sp>
        <p:nvSpPr>
          <p:cNvPr id="34" name="TextBox 33"/>
          <p:cNvSpPr txBox="1"/>
          <p:nvPr/>
        </p:nvSpPr>
        <p:spPr>
          <a:xfrm>
            <a:off x="1925058" y="5569215"/>
            <a:ext cx="8109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</a:t>
            </a:r>
            <a:endParaRPr lang="en-GB" sz="2000" dirty="0"/>
          </a:p>
        </p:txBody>
      </p:sp>
      <p:sp>
        <p:nvSpPr>
          <p:cNvPr id="35" name="TextBox 34"/>
          <p:cNvSpPr txBox="1"/>
          <p:nvPr/>
        </p:nvSpPr>
        <p:spPr>
          <a:xfrm>
            <a:off x="2554212" y="5569215"/>
            <a:ext cx="758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6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231671" y="5569215"/>
            <a:ext cx="443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</a:t>
            </a:r>
            <a:endParaRPr lang="en-GB" sz="2000" dirty="0"/>
          </a:p>
        </p:txBody>
      </p:sp>
      <p:sp>
        <p:nvSpPr>
          <p:cNvPr id="37" name="TextBox 36"/>
          <p:cNvSpPr txBox="1"/>
          <p:nvPr/>
        </p:nvSpPr>
        <p:spPr>
          <a:xfrm>
            <a:off x="3738479" y="5569215"/>
            <a:ext cx="846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</a:t>
            </a:r>
            <a:endParaRPr lang="en-GB" sz="2000" dirty="0"/>
          </a:p>
        </p:txBody>
      </p:sp>
      <p:sp>
        <p:nvSpPr>
          <p:cNvPr id="38" name="TextBox 37"/>
          <p:cNvSpPr txBox="1"/>
          <p:nvPr/>
        </p:nvSpPr>
        <p:spPr>
          <a:xfrm>
            <a:off x="4413692" y="5569215"/>
            <a:ext cx="61570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12</a:t>
            </a:r>
            <a:endParaRPr lang="en-GB" sz="2000" dirty="0"/>
          </a:p>
        </p:txBody>
      </p:sp>
      <p:sp>
        <p:nvSpPr>
          <p:cNvPr id="39" name="TextBox 38"/>
          <p:cNvSpPr txBox="1"/>
          <p:nvPr/>
        </p:nvSpPr>
        <p:spPr>
          <a:xfrm>
            <a:off x="4995023" y="5569215"/>
            <a:ext cx="8289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14</a:t>
            </a:r>
            <a:endParaRPr lang="en-GB" sz="2000" dirty="0"/>
          </a:p>
        </p:txBody>
      </p:sp>
      <p:sp>
        <p:nvSpPr>
          <p:cNvPr id="40" name="TextBox 39"/>
          <p:cNvSpPr txBox="1"/>
          <p:nvPr/>
        </p:nvSpPr>
        <p:spPr>
          <a:xfrm>
            <a:off x="5653958" y="5569215"/>
            <a:ext cx="9268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16</a:t>
            </a:r>
            <a:endParaRPr lang="en-GB" sz="2000" dirty="0"/>
          </a:p>
        </p:txBody>
      </p:sp>
      <p:sp>
        <p:nvSpPr>
          <p:cNvPr id="41" name="TextBox 40"/>
          <p:cNvSpPr txBox="1"/>
          <p:nvPr/>
        </p:nvSpPr>
        <p:spPr>
          <a:xfrm>
            <a:off x="6246867" y="5569215"/>
            <a:ext cx="7615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18</a:t>
            </a:r>
            <a:endParaRPr lang="en-GB" sz="2000" dirty="0"/>
          </a:p>
        </p:txBody>
      </p:sp>
      <p:sp>
        <p:nvSpPr>
          <p:cNvPr id="42" name="TextBox 41"/>
          <p:cNvSpPr txBox="1"/>
          <p:nvPr/>
        </p:nvSpPr>
        <p:spPr>
          <a:xfrm>
            <a:off x="6922846" y="5569215"/>
            <a:ext cx="9937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</a:t>
            </a:r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5570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15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Group 49"/>
          <p:cNvGrpSpPr/>
          <p:nvPr/>
        </p:nvGrpSpPr>
        <p:grpSpPr>
          <a:xfrm>
            <a:off x="667512" y="4896465"/>
            <a:ext cx="7200000" cy="755312"/>
            <a:chOff x="972000" y="3051344"/>
            <a:chExt cx="7200000" cy="755312"/>
          </a:xfrm>
        </p:grpSpPr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2000" y="3051344"/>
              <a:ext cx="7200000" cy="755312"/>
            </a:xfrm>
            <a:prstGeom prst="rect">
              <a:avLst/>
            </a:prstGeom>
          </p:spPr>
        </p:pic>
        <p:sp>
          <p:nvSpPr>
            <p:cNvPr id="52" name="Rectangle 51"/>
            <p:cNvSpPr/>
            <p:nvPr/>
          </p:nvSpPr>
          <p:spPr>
            <a:xfrm>
              <a:off x="972000" y="3463195"/>
              <a:ext cx="6777590" cy="19812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2000"/>
            </a:p>
          </p:txBody>
        </p:sp>
        <p:cxnSp>
          <p:nvCxnSpPr>
            <p:cNvPr id="53" name="Straight Connector 52"/>
            <p:cNvCxnSpPr/>
            <p:nvPr/>
          </p:nvCxnSpPr>
          <p:spPr>
            <a:xfrm flipV="1">
              <a:off x="1880734" y="3205894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flipV="1">
              <a:off x="251890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flipV="1">
              <a:off x="3161847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V="1">
              <a:off x="3804784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V="1">
              <a:off x="444772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V="1">
              <a:off x="5090659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flipV="1">
              <a:off x="5709784" y="3217972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flipV="1">
              <a:off x="6333672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flipV="1">
              <a:off x="6957559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flipV="1">
              <a:off x="7590971" y="3210165"/>
              <a:ext cx="0" cy="22310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0244" y="1838604"/>
            <a:ext cx="3542726" cy="278558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31" name="Straight Arrow Connector 30"/>
          <p:cNvCxnSpPr/>
          <p:nvPr/>
        </p:nvCxnSpPr>
        <p:spPr>
          <a:xfrm flipH="1" flipV="1">
            <a:off x="2907763" y="2635802"/>
            <a:ext cx="11359" cy="610333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Arrow Connector 72"/>
          <p:cNvCxnSpPr/>
          <p:nvPr/>
        </p:nvCxnSpPr>
        <p:spPr>
          <a:xfrm>
            <a:off x="2902332" y="3213078"/>
            <a:ext cx="481123" cy="499378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679581" y="1772794"/>
            <a:ext cx="32580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What is the mass of the suitcase?</a:t>
            </a:r>
            <a:endParaRPr lang="en-GB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4679581" y="2820589"/>
            <a:ext cx="325801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T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he mass of the suitcase is 18 kg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75" y="328292"/>
            <a:ext cx="2325065" cy="1892897"/>
          </a:xfrm>
          <a:prstGeom prst="rect">
            <a:avLst/>
          </a:prstGeom>
        </p:spPr>
      </p:pic>
      <p:cxnSp>
        <p:nvCxnSpPr>
          <p:cNvPr id="20" name="Straight Arrow Connector 19"/>
          <p:cNvCxnSpPr/>
          <p:nvPr/>
        </p:nvCxnSpPr>
        <p:spPr>
          <a:xfrm>
            <a:off x="2528582" y="5759616"/>
            <a:ext cx="160697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067250" y="5745606"/>
            <a:ext cx="632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10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2214421" y="4638202"/>
                <a:ext cx="1836824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10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5 </a:t>
                </a:r>
                <a14:m>
                  <m:oMath xmlns:m="http://schemas.openxmlformats.org/officeDocument/2006/math">
                    <m:r>
                      <a:rPr lang="en-GB" sz="2000" i="1" dirty="0" smtClean="0">
                        <a:solidFill>
                          <a:schemeClr val="accent1">
                            <a:lumMod val="75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000" dirty="0" smtClean="0">
                    <a:solidFill>
                      <a:schemeClr val="accent1">
                        <a:lumMod val="75000"/>
                      </a:schemeClr>
                    </a:solidFill>
                  </a:rPr>
                  <a:t> 2</a:t>
                </a:r>
                <a:endParaRPr lang="en-GB" sz="2000" dirty="0">
                  <a:solidFill>
                    <a:schemeClr val="accent1">
                      <a:lumMod val="75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14421" y="4638202"/>
                <a:ext cx="1836824" cy="400110"/>
              </a:xfrm>
              <a:prstGeom prst="rect">
                <a:avLst/>
              </a:prstGeom>
              <a:blipFill>
                <a:blip r:embed="rId9"/>
                <a:stretch>
                  <a:fillRect l="-3311" t="-9231" b="-27692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Box 22"/>
          <p:cNvSpPr txBox="1"/>
          <p:nvPr/>
        </p:nvSpPr>
        <p:spPr>
          <a:xfrm>
            <a:off x="2620617" y="5390982"/>
            <a:ext cx="458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2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34355" y="5390982"/>
            <a:ext cx="458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237803" y="5390982"/>
            <a:ext cx="7696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16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577038" y="5390982"/>
            <a:ext cx="4587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>
                    <a:lumMod val="75000"/>
                  </a:schemeClr>
                </a:solidFill>
              </a:rPr>
              <a:t>1</a:t>
            </a:r>
            <a:r>
              <a:rPr lang="en-GB" sz="2000" dirty="0" smtClean="0">
                <a:solidFill>
                  <a:schemeClr val="accent1">
                    <a:lumMod val="75000"/>
                  </a:schemeClr>
                </a:solidFill>
              </a:rPr>
              <a:t>8</a:t>
            </a:r>
            <a:endParaRPr lang="en-GB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75" name="Straight Arrow Connector 74"/>
          <p:cNvCxnSpPr/>
          <p:nvPr/>
        </p:nvCxnSpPr>
        <p:spPr>
          <a:xfrm>
            <a:off x="3812238" y="4513185"/>
            <a:ext cx="1" cy="53783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752622" y="5209766"/>
            <a:ext cx="365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68" name="TextBox 67"/>
          <p:cNvSpPr txBox="1"/>
          <p:nvPr/>
        </p:nvSpPr>
        <p:spPr>
          <a:xfrm>
            <a:off x="2304524" y="5213942"/>
            <a:ext cx="4871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</a:t>
            </a:r>
            <a:endParaRPr lang="en-GB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3908292" y="5173737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2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70" name="TextBox 69"/>
          <p:cNvSpPr txBox="1"/>
          <p:nvPr/>
        </p:nvSpPr>
        <p:spPr>
          <a:xfrm>
            <a:off x="5469498" y="5177578"/>
            <a:ext cx="4682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3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71" name="TextBox 70"/>
          <p:cNvSpPr txBox="1"/>
          <p:nvPr/>
        </p:nvSpPr>
        <p:spPr>
          <a:xfrm>
            <a:off x="7061017" y="5183469"/>
            <a:ext cx="4741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</a:t>
            </a:r>
            <a:endParaRPr lang="en-GB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599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14" grpId="0"/>
      <p:bldP spid="15" grpId="0"/>
      <p:bldP spid="21" grpId="0"/>
      <p:bldP spid="22" grpId="0"/>
      <p:bldP spid="23" grpId="0"/>
      <p:bldP spid="24" grpId="0"/>
      <p:bldP spid="25" grpId="0"/>
      <p:bldP spid="26" grpId="0"/>
      <p:bldP spid="67" grpId="0"/>
      <p:bldP spid="68" grpId="0"/>
      <p:bldP spid="69" grpId="0"/>
      <p:bldP spid="70" grpId="0"/>
      <p:bldP spid="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743" y="3137336"/>
            <a:ext cx="3278785" cy="257805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6430" y="73672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79274" y="87941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cxnSp>
        <p:nvCxnSpPr>
          <p:cNvPr id="73" name="Straight Arrow Connector 72"/>
          <p:cNvCxnSpPr/>
          <p:nvPr/>
        </p:nvCxnSpPr>
        <p:spPr>
          <a:xfrm flipV="1">
            <a:off x="2679324" y="3875132"/>
            <a:ext cx="336831" cy="564296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30268" y="3137336"/>
            <a:ext cx="3273556" cy="25780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75624">
            <a:off x="5199958" y="1973150"/>
            <a:ext cx="1583152" cy="1620959"/>
          </a:xfrm>
          <a:prstGeom prst="rect">
            <a:avLst/>
          </a:prstGeom>
        </p:spPr>
      </p:pic>
      <p:grpSp>
        <p:nvGrpSpPr>
          <p:cNvPr id="19" name="Group 18"/>
          <p:cNvGrpSpPr/>
          <p:nvPr/>
        </p:nvGrpSpPr>
        <p:grpSpPr>
          <a:xfrm>
            <a:off x="2133675" y="439525"/>
            <a:ext cx="3476050" cy="846829"/>
            <a:chOff x="3630743" y="535036"/>
            <a:chExt cx="3143398" cy="846829"/>
          </a:xfrm>
        </p:grpSpPr>
        <p:sp>
          <p:nvSpPr>
            <p:cNvPr id="20" name="Rounded Rectangular Callout 19"/>
            <p:cNvSpPr/>
            <p:nvPr/>
          </p:nvSpPr>
          <p:spPr>
            <a:xfrm>
              <a:off x="3751768" y="535036"/>
              <a:ext cx="2901350" cy="846829"/>
            </a:xfrm>
            <a:prstGeom prst="wedgeRoundRectCallout">
              <a:avLst>
                <a:gd name="adj1" fmla="val -62320"/>
                <a:gd name="adj2" fmla="val 35066"/>
                <a:gd name="adj3" fmla="val 16667"/>
              </a:avLst>
            </a:prstGeom>
            <a:noFill/>
            <a:ln w="3810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630743" y="535036"/>
              <a:ext cx="3143398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The grapes are heavier than the potatoes.</a:t>
              </a:r>
              <a:endParaRPr lang="en-GB" sz="2400" dirty="0"/>
            </a:p>
          </p:txBody>
        </p:sp>
      </p:grpSp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378914"/>
            <a:ext cx="1566724" cy="1098893"/>
          </a:xfrm>
          <a:prstGeom prst="rect">
            <a:avLst/>
          </a:prstGeom>
        </p:spPr>
      </p:pic>
      <p:cxnSp>
        <p:nvCxnSpPr>
          <p:cNvPr id="23" name="Straight Arrow Connector 22"/>
          <p:cNvCxnSpPr/>
          <p:nvPr/>
        </p:nvCxnSpPr>
        <p:spPr>
          <a:xfrm flipV="1">
            <a:off x="6126480" y="4098201"/>
            <a:ext cx="600362" cy="330219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4" name="Picture 2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078" y="1399126"/>
            <a:ext cx="1752612" cy="2476006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50648" y="1589200"/>
            <a:ext cx="64151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Is Tiny correct?  Can you explain why?</a:t>
            </a:r>
            <a:endParaRPr lang="en-GB" sz="2800" dirty="0"/>
          </a:p>
        </p:txBody>
      </p:sp>
      <p:sp>
        <p:nvSpPr>
          <p:cNvPr id="28" name="TextBox 27"/>
          <p:cNvSpPr txBox="1"/>
          <p:nvPr/>
        </p:nvSpPr>
        <p:spPr>
          <a:xfrm>
            <a:off x="2267508" y="5589336"/>
            <a:ext cx="236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50000"/>
                  </a:schemeClr>
                </a:solidFill>
              </a:rPr>
              <a:t>2</a:t>
            </a:r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 kg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89449" y="5568518"/>
            <a:ext cx="23610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5">
                    <a:lumMod val="50000"/>
                  </a:schemeClr>
                </a:solidFill>
              </a:rPr>
              <a:t>200 g</a:t>
            </a:r>
            <a:endParaRPr lang="en-GB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2956310" y="5589336"/>
                <a:ext cx="236106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solidFill>
                          <a:schemeClr val="accent5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solidFill>
                      <a:schemeClr val="accent5">
                        <a:lumMod val="50000"/>
                      </a:schemeClr>
                    </a:solidFill>
                  </a:rPr>
                  <a:t> 2000 g</a:t>
                </a:r>
                <a:endParaRPr lang="en-GB" sz="2800" dirty="0">
                  <a:solidFill>
                    <a:schemeClr val="accent5">
                      <a:lumMod val="50000"/>
                    </a:schemeClr>
                  </a:solidFill>
                </a:endParaRPr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56310" y="5589336"/>
                <a:ext cx="2361062" cy="523220"/>
              </a:xfrm>
              <a:prstGeom prst="rect">
                <a:avLst/>
              </a:prstGeom>
              <a:blipFill>
                <a:blip r:embed="rId11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586440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27" grpId="0"/>
      <p:bldP spid="28" grpId="0"/>
      <p:bldP spid="32" grpId="0"/>
      <p:bldP spid="3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1|2.6|2.8|5.1|1.5|1.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16.3|1.1|0.9|1.2|12.5|6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1|7.8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4.5|16.8|3.8|2.7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6|3.4|13.9|8.3|8.3|18.5|3.6|8.1|1.2|1|1.2|21.3|6.2|10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2.5|2.7|3.3|8.5|4|7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3.2|1.1|2.9|1.7|5.7|6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2|1.3|5.3|7.4|0.8|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1.1|3|4.1|2.4|6.2|10|9.3|11|0.8|0.9|0.8|4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0.6|4.6|7.8|2.4|3.6|4|25.4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8717</TotalTime>
  <Words>509</Words>
  <Application>Microsoft Office PowerPoint</Application>
  <PresentationFormat>On-screen Show (4:3)</PresentationFormat>
  <Paragraphs>197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13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questions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 Allard BTP</cp:lastModifiedBy>
  <cp:revision>232</cp:revision>
  <dcterms:created xsi:type="dcterms:W3CDTF">2019-07-05T11:02:13Z</dcterms:created>
  <dcterms:modified xsi:type="dcterms:W3CDTF">2021-06-20T13:25:35Z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