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6" r:id="rId4"/>
    <p:sldId id="278" r:id="rId5"/>
    <p:sldId id="279" r:id="rId6"/>
    <p:sldId id="280" r:id="rId7"/>
    <p:sldId id="281" r:id="rId8"/>
    <p:sldId id="283" r:id="rId9"/>
    <p:sldId id="284" r:id="rId10"/>
    <p:sldId id="285" r:id="rId11"/>
    <p:sldId id="286" r:id="rId12"/>
    <p:sldId id="277" r:id="rId13"/>
    <p:sldId id="267" r:id="rId14"/>
  </p:sldIdLst>
  <p:sldSz cx="9144000" cy="6858000" type="screen4x3"/>
  <p:notesSz cx="6858000" cy="9144000"/>
  <p:embeddedFontLst>
    <p:embeddedFont>
      <p:font typeface="Twinkl" panose="020B0604020202020204" charset="0"/>
      <p:regular r:id="rId17"/>
      <p:bold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5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27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2020-scheme-of-learning-eyfs-reception-white-rose-maths-hub-supporting-resources-key-stage-1-year-1-year-2/spring-2020-scheme-of-learning-eyfs-reception-white-rose-maths-hub-supporting-resources-key-stage-1/growing-6-7-and-8-spring-2020-scheme-of-learning-eyfs-reception-white-rose-maths-hub-supporting-resources-key-stage-1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2020-scheme-of-learning-eyfs-reception-white-rose-maths-hub-supporting-resources-key-stage-1-year-1-year-2/spring-2020-scheme-of-learning-eyfs-reception-white-rose-maths-hub-supporting-resources-key-stage-1/growing-6-7-and-8-spring-2020-scheme-of-learning-eyfs-reception-white-rose-maths-hub-supporting-resources-key-stage-1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7F8FFAC9-4B0B-DC4C-966E-361D3AF04BE3}"/>
              </a:ext>
            </a:extLst>
          </p:cNvPr>
          <p:cNvSpPr/>
          <p:nvPr userDrawn="1"/>
        </p:nvSpPr>
        <p:spPr>
          <a:xfrm>
            <a:off x="0" y="5838940"/>
            <a:ext cx="1432193" cy="10190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3F7AE7D1-1CB1-3248-AA24-3C39909FA620}"/>
              </a:ext>
            </a:extLst>
          </p:cNvPr>
          <p:cNvSpPr/>
          <p:nvPr userDrawn="1"/>
        </p:nvSpPr>
        <p:spPr>
          <a:xfrm>
            <a:off x="0" y="5838940"/>
            <a:ext cx="1432193" cy="10190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RO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6.png"/><Relationship Id="rId7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10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0">
            <a:extLst>
              <a:ext uri="{FF2B5EF4-FFF2-40B4-BE49-F238E27FC236}">
                <a16:creationId xmlns:a16="http://schemas.microsoft.com/office/drawing/2014/main" id="{764BFBB0-7240-A842-BD97-89F9296941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GB" sz="36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Instructions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796D918-80B6-7B49-B52C-8CD40B1F2460}"/>
              </a:ext>
            </a:extLst>
          </p:cNvPr>
          <p:cNvSpPr/>
          <p:nvPr/>
        </p:nvSpPr>
        <p:spPr>
          <a:xfrm>
            <a:off x="755650" y="1513946"/>
            <a:ext cx="76327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28600" indent="-114300" algn="ctr"/>
            <a:r>
              <a:rPr lang="en-US" dirty="0"/>
              <a:t>Each slide shows a part-whole model. One part of the model is missing. Can you work out what the missing number is?</a:t>
            </a:r>
          </a:p>
          <a:p>
            <a:pPr marL="228600" indent="-114300" algn="ctr"/>
            <a:endParaRPr lang="en-US" dirty="0"/>
          </a:p>
          <a:p>
            <a:pPr marL="228600" indent="-114300" algn="ctr"/>
            <a:r>
              <a:rPr lang="en-US" dirty="0"/>
              <a:t>Choose the correct number to complete the part-whole model.</a:t>
            </a:r>
            <a:endParaRPr lang="en-RO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8A0357B-86F7-EA43-9775-045C672F96E8}"/>
              </a:ext>
            </a:extLst>
          </p:cNvPr>
          <p:cNvGrpSpPr/>
          <p:nvPr/>
        </p:nvGrpSpPr>
        <p:grpSpPr>
          <a:xfrm>
            <a:off x="2663825" y="3040422"/>
            <a:ext cx="3816350" cy="2983395"/>
            <a:chOff x="755650" y="1414732"/>
            <a:chExt cx="5984204" cy="4678094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E0FE60C7-4C9B-4245-BE9B-BC3E62E3A2C4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46E27F46-1026-2D42-B903-4A8C90C98014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DEEBA4E-EC10-304A-B925-1610D9DFA5D4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5D44189-2D7A-8A47-A629-7DBA860DB116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E1F89AD9-0F4C-AE48-A652-24FA828FC76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547D24A4-F8D1-4B41-B7D0-8EB9FA46735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5380" y="4958347"/>
            <a:ext cx="813042" cy="81439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5CF93DB-6722-794A-A71E-AC5A5CE25F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457" y="5161548"/>
            <a:ext cx="813278" cy="40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7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7</a:t>
            </a:r>
          </a:p>
        </p:txBody>
      </p:sp>
      <p:sp>
        <p:nvSpPr>
          <p:cNvPr id="10" name="Button 3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3</a:t>
            </a:r>
          </a:p>
        </p:txBody>
      </p:sp>
      <p:sp>
        <p:nvSpPr>
          <p:cNvPr id="11" name="Button 5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5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5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spc="-20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1132" y="4617947"/>
            <a:ext cx="813042" cy="81439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210" y="4856631"/>
            <a:ext cx="813278" cy="40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643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3" grpId="0"/>
      <p:bldP spid="45" grpId="0" animBg="1"/>
      <p:bldP spid="45" grpId="1" animBg="1"/>
      <p:bldP spid="45" grpId="2" animBg="1"/>
      <p:bldP spid="45" grpId="3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8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8</a:t>
            </a:r>
          </a:p>
        </p:txBody>
      </p:sp>
      <p:sp>
        <p:nvSpPr>
          <p:cNvPr id="10" name="Button 6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6</a:t>
            </a:r>
          </a:p>
        </p:txBody>
      </p:sp>
      <p:sp>
        <p:nvSpPr>
          <p:cNvPr id="11" name="Button 5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5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8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328" y="4653429"/>
            <a:ext cx="813042" cy="8143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414" y="4449433"/>
            <a:ext cx="814021" cy="1222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255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3" grpId="0"/>
      <p:bldP spid="45" grpId="0" animBg="1"/>
      <p:bldP spid="45" grpId="1" animBg="1"/>
      <p:bldP spid="45" grpId="2" animBg="1"/>
      <p:bldP spid="45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4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10" name="Button 5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11" name="Button 2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2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5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4333" y="4856630"/>
            <a:ext cx="406639" cy="4079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327" y="4653429"/>
            <a:ext cx="813042" cy="814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6806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3" grpId="0"/>
      <p:bldP spid="45" grpId="0" animBg="1"/>
      <p:bldP spid="45" grpId="1" animBg="1"/>
      <p:bldP spid="45" grpId="2" animBg="1"/>
      <p:bldP spid="45" grpId="3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7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7</a:t>
            </a:r>
          </a:p>
        </p:txBody>
      </p:sp>
      <p:sp>
        <p:nvSpPr>
          <p:cNvPr id="10" name="Button 6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6</a:t>
            </a:r>
          </a:p>
        </p:txBody>
      </p:sp>
      <p:sp>
        <p:nvSpPr>
          <p:cNvPr id="11" name="Button 4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4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6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327" y="4650969"/>
            <a:ext cx="813042" cy="81439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2507" y="4650969"/>
            <a:ext cx="813042" cy="814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061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43" grpId="0"/>
      <p:bldP spid="45" grpId="0" animBg="1"/>
      <p:bldP spid="45" grpId="1" animBg="1"/>
      <p:bldP spid="45" grpId="2" animBg="1"/>
      <p:bldP spid="45" grpId="3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10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7</a:t>
            </a:r>
          </a:p>
        </p:txBody>
      </p:sp>
      <p:sp>
        <p:nvSpPr>
          <p:cNvPr id="10" name="Button 5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11" name="Button 8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8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E13B9DFE-BDDE-411E-A1FD-A08FA596F14F}"/>
              </a:ext>
            </a:extLst>
          </p:cNvPr>
          <p:cNvSpPr txBox="1"/>
          <p:nvPr/>
        </p:nvSpPr>
        <p:spPr>
          <a:xfrm>
            <a:off x="2932879" y="1667239"/>
            <a:ext cx="1629745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8</a:t>
            </a:r>
          </a:p>
        </p:txBody>
      </p:sp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1013" y="4856631"/>
            <a:ext cx="813278" cy="4079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368" y="4452441"/>
            <a:ext cx="812963" cy="122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290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3" grpId="0"/>
      <p:bldP spid="45" grpId="0" animBg="1"/>
      <p:bldP spid="45" grpId="1" animBg="1"/>
      <p:bldP spid="45" grpId="2" animBg="1"/>
      <p:bldP spid="45" grpId="3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1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1</a:t>
            </a:r>
          </a:p>
        </p:txBody>
      </p:sp>
      <p:sp>
        <p:nvSpPr>
          <p:cNvPr id="10" name="Button 2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2</a:t>
            </a:r>
          </a:p>
        </p:txBody>
      </p:sp>
      <p:sp>
        <p:nvSpPr>
          <p:cNvPr id="11" name="Button 4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4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BA9BC25-B5B4-4E8D-9FDE-B4EC07E8595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286" y="4856167"/>
            <a:ext cx="815127" cy="4089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0555" y="1959621"/>
            <a:ext cx="814393" cy="162878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0643" y="4438296"/>
            <a:ext cx="814021" cy="1222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278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5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10" name="Button 1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1</a:t>
            </a:r>
          </a:p>
        </p:txBody>
      </p:sp>
      <p:sp>
        <p:nvSpPr>
          <p:cNvPr id="11" name="Button 3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3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1270" y="2163617"/>
            <a:ext cx="812963" cy="12207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328" y="4653429"/>
            <a:ext cx="813042" cy="81439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1132" y="4653429"/>
            <a:ext cx="813042" cy="814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7421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7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7</a:t>
            </a:r>
          </a:p>
        </p:txBody>
      </p:sp>
      <p:sp>
        <p:nvSpPr>
          <p:cNvPr id="10" name="Button 2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2</a:t>
            </a:r>
          </a:p>
        </p:txBody>
      </p:sp>
      <p:sp>
        <p:nvSpPr>
          <p:cNvPr id="11" name="Button 3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3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7AB569E-E848-4D9A-AE8B-26CA510920D9}"/>
              </a:ext>
            </a:extLst>
          </p:cNvPr>
          <p:cNvSpPr txBox="1"/>
          <p:nvPr/>
        </p:nvSpPr>
        <p:spPr>
          <a:xfrm>
            <a:off x="2704289" y="1667239"/>
            <a:ext cx="20644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4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4966" y="4856630"/>
            <a:ext cx="406639" cy="40799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328" y="4653429"/>
            <a:ext cx="813042" cy="814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575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Complete the part-whole model.</a:t>
            </a:r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41EC892C-DD83-47A8-8484-DF615448F32D}"/>
              </a:ext>
            </a:extLst>
          </p:cNvPr>
          <p:cNvGrpSpPr/>
          <p:nvPr/>
        </p:nvGrpSpPr>
        <p:grpSpPr>
          <a:xfrm>
            <a:off x="755650" y="1414732"/>
            <a:ext cx="5984204" cy="4678094"/>
            <a:chOff x="755650" y="1414732"/>
            <a:chExt cx="5984204" cy="4678094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652BB4B2-8339-431E-996F-9B566332564B}"/>
                </a:ext>
              </a:extLst>
            </p:cNvPr>
            <p:cNvCxnSpPr/>
            <p:nvPr/>
          </p:nvCxnSpPr>
          <p:spPr>
            <a:xfrm flipV="1">
              <a:off x="2142262" y="3653151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6D13615-77FA-4AC6-881C-83747248C7C3}"/>
                </a:ext>
              </a:extLst>
            </p:cNvPr>
            <p:cNvSpPr/>
            <p:nvPr/>
          </p:nvSpPr>
          <p:spPr>
            <a:xfrm>
              <a:off x="755650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B00C663F-2BEF-4FB5-809C-412FD9DBF3F6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619435" y="3683034"/>
              <a:ext cx="733809" cy="785145"/>
            </a:xfrm>
            <a:prstGeom prst="line">
              <a:avLst/>
            </a:prstGeom>
            <a:ln w="38100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246AD07A-9B05-4748-BCB6-4C6D9BE7833C}"/>
                </a:ext>
              </a:extLst>
            </p:cNvPr>
            <p:cNvSpPr/>
            <p:nvPr/>
          </p:nvSpPr>
          <p:spPr>
            <a:xfrm>
              <a:off x="4675454" y="4028426"/>
              <a:ext cx="2064400" cy="2064400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4E048DD4-B6B2-4B13-A9EA-AE2155B4B47C}"/>
                </a:ext>
              </a:extLst>
            </p:cNvPr>
            <p:cNvSpPr/>
            <p:nvPr/>
          </p:nvSpPr>
          <p:spPr>
            <a:xfrm>
              <a:off x="2388469" y="1414732"/>
              <a:ext cx="2718566" cy="271856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8" name="Button 5">
            <a:extLst>
              <a:ext uri="{FF2B5EF4-FFF2-40B4-BE49-F238E27FC236}">
                <a16:creationId xmlns:a16="http://schemas.microsoft.com/office/drawing/2014/main" id="{AC39105D-8387-4EA8-A12D-3C540B170D58}"/>
              </a:ext>
            </a:extLst>
          </p:cNvPr>
          <p:cNvSpPr/>
          <p:nvPr/>
        </p:nvSpPr>
        <p:spPr>
          <a:xfrm>
            <a:off x="7513611" y="143959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5</a:t>
            </a:r>
          </a:p>
        </p:txBody>
      </p:sp>
      <p:sp>
        <p:nvSpPr>
          <p:cNvPr id="10" name="Button 4">
            <a:extLst>
              <a:ext uri="{FF2B5EF4-FFF2-40B4-BE49-F238E27FC236}">
                <a16:creationId xmlns:a16="http://schemas.microsoft.com/office/drawing/2014/main" id="{D9E44639-5C9E-4D80-B76C-215DFD307550}"/>
              </a:ext>
            </a:extLst>
          </p:cNvPr>
          <p:cNvSpPr/>
          <p:nvPr/>
        </p:nvSpPr>
        <p:spPr>
          <a:xfrm>
            <a:off x="7513611" y="248986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4</a:t>
            </a:r>
          </a:p>
        </p:txBody>
      </p:sp>
      <p:sp>
        <p:nvSpPr>
          <p:cNvPr id="11" name="Button 3">
            <a:extLst>
              <a:ext uri="{FF2B5EF4-FFF2-40B4-BE49-F238E27FC236}">
                <a16:creationId xmlns:a16="http://schemas.microsoft.com/office/drawing/2014/main" id="{CCE78163-D1B8-4E11-9BF1-0667B1FA633D}"/>
              </a:ext>
            </a:extLst>
          </p:cNvPr>
          <p:cNvSpPr/>
          <p:nvPr/>
        </p:nvSpPr>
        <p:spPr>
          <a:xfrm>
            <a:off x="7513610" y="3540139"/>
            <a:ext cx="797105" cy="797105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 w="28575">
            <a:solidFill>
              <a:srgbClr val="30B6B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400" b="1" dirty="0">
                <a:solidFill>
                  <a:schemeClr val="accent5">
                    <a:lumMod val="50000"/>
                  </a:schemeClr>
                </a:solidFill>
              </a:rPr>
              <a:t>3</a:t>
            </a:r>
          </a:p>
        </p:txBody>
      </p:sp>
      <p:pic>
        <p:nvPicPr>
          <p:cNvPr id="42" name="Picture 41">
            <a:extLst>
              <a:ext uri="{FF2B5EF4-FFF2-40B4-BE49-F238E27FC236}">
                <a16:creationId xmlns:a16="http://schemas.microsoft.com/office/drawing/2014/main" id="{8FE3D8EB-29BE-41D6-914C-5A1C181FB3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548"/>
          <a:stretch/>
        </p:blipFill>
        <p:spPr>
          <a:xfrm flipH="1">
            <a:off x="7227755" y="4664163"/>
            <a:ext cx="1220145" cy="1746987"/>
          </a:xfrm>
          <a:prstGeom prst="rect">
            <a:avLst/>
          </a:prstGeom>
        </p:spPr>
      </p:pic>
      <p:sp>
        <p:nvSpPr>
          <p:cNvPr id="45" name="Speech Bubble: Rectangle with Corners Rounded 44">
            <a:extLst>
              <a:ext uri="{FF2B5EF4-FFF2-40B4-BE49-F238E27FC236}">
                <a16:creationId xmlns:a16="http://schemas.microsoft.com/office/drawing/2014/main" id="{9AAA260C-4D16-4431-83DF-403D11F62D34}"/>
              </a:ext>
            </a:extLst>
          </p:cNvPr>
          <p:cNvSpPr/>
          <p:nvPr/>
        </p:nvSpPr>
        <p:spPr>
          <a:xfrm>
            <a:off x="6586979" y="4821149"/>
            <a:ext cx="835850" cy="670347"/>
          </a:xfrm>
          <a:prstGeom prst="wedgeRoundRectCallout">
            <a:avLst>
              <a:gd name="adj1" fmla="val 74675"/>
              <a:gd name="adj2" fmla="val 29289"/>
              <a:gd name="adj3" fmla="val 16667"/>
            </a:avLst>
          </a:prstGeom>
          <a:solidFill>
            <a:schemeClr val="bg1"/>
          </a:solidFill>
          <a:ln w="1905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b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Try again!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7AB569E-E848-4D9A-AE8B-26CA510920D9}"/>
              </a:ext>
            </a:extLst>
          </p:cNvPr>
          <p:cNvSpPr txBox="1"/>
          <p:nvPr/>
        </p:nvSpPr>
        <p:spPr>
          <a:xfrm>
            <a:off x="2704289" y="1667239"/>
            <a:ext cx="2064400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3000" b="1" dirty="0">
                <a:ln w="19050"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30B6BB"/>
                </a:solidFill>
              </a:rPr>
              <a:t>8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1132" y="4653429"/>
            <a:ext cx="813042" cy="8143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839" y="4449433"/>
            <a:ext cx="814021" cy="1222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410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xit" presetSubtype="0" fill="hold" grpId="3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2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45" grpId="0" animBg="1"/>
      <p:bldP spid="45" grpId="1" animBg="1"/>
      <p:bldP spid="45" grpId="2" animBg="1"/>
      <p:bldP spid="45" grpId="3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itle 20">
            <a:extLst>
              <a:ext uri="{FF2B5EF4-FFF2-40B4-BE49-F238E27FC236}">
                <a16:creationId xmlns:a16="http://schemas.microsoft.com/office/drawing/2014/main" id="{9109712E-6A68-4059-BA89-3C57E23129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3008735"/>
            <a:ext cx="8220075" cy="840529"/>
          </a:xfrm>
        </p:spPr>
        <p:txBody>
          <a:bodyPr/>
          <a:lstStyle/>
          <a:p>
            <a:r>
              <a:rPr lang="en-GB" sz="3200" dirty="0">
                <a:solidFill>
                  <a:schemeClr val="accent5">
                    <a:lumMod val="50000"/>
                  </a:schemeClr>
                </a:solidFill>
                <a:latin typeface="+mn-lt"/>
              </a:rPr>
              <a:t>Well Done!</a:t>
            </a:r>
          </a:p>
        </p:txBody>
      </p:sp>
      <p:sp>
        <p:nvSpPr>
          <p:cNvPr id="29" name="Star: 5 Points 28">
            <a:extLst>
              <a:ext uri="{FF2B5EF4-FFF2-40B4-BE49-F238E27FC236}">
                <a16:creationId xmlns:a16="http://schemas.microsoft.com/office/drawing/2014/main" id="{4FAF1A7A-69A3-431D-A4D8-B991A000635C}"/>
              </a:ext>
            </a:extLst>
          </p:cNvPr>
          <p:cNvSpPr/>
          <p:nvPr/>
        </p:nvSpPr>
        <p:spPr>
          <a:xfrm>
            <a:off x="5858542" y="3094075"/>
            <a:ext cx="531351" cy="531351"/>
          </a:xfrm>
          <a:prstGeom prst="star5">
            <a:avLst>
              <a:gd name="adj" fmla="val 27257"/>
              <a:gd name="hf" fmla="val 105146"/>
              <a:gd name="vf" fmla="val 110557"/>
            </a:avLst>
          </a:prstGeom>
          <a:solidFill>
            <a:srgbClr val="FFC000"/>
          </a:solidFill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Star: 5 Points 29">
            <a:extLst>
              <a:ext uri="{FF2B5EF4-FFF2-40B4-BE49-F238E27FC236}">
                <a16:creationId xmlns:a16="http://schemas.microsoft.com/office/drawing/2014/main" id="{097A9590-8930-4675-8D99-B7B0646C3AA5}"/>
              </a:ext>
            </a:extLst>
          </p:cNvPr>
          <p:cNvSpPr/>
          <p:nvPr/>
        </p:nvSpPr>
        <p:spPr>
          <a:xfrm>
            <a:off x="2754108" y="3094074"/>
            <a:ext cx="531351" cy="531351"/>
          </a:xfrm>
          <a:prstGeom prst="star5">
            <a:avLst>
              <a:gd name="adj" fmla="val 27257"/>
              <a:gd name="hf" fmla="val 105146"/>
              <a:gd name="vf" fmla="val 110557"/>
            </a:avLst>
          </a:prstGeom>
          <a:solidFill>
            <a:srgbClr val="FFC000"/>
          </a:solidFill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524" y="1639551"/>
            <a:ext cx="406639" cy="4079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86294">
            <a:off x="4228405" y="4592544"/>
            <a:ext cx="813278" cy="40799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25057">
            <a:off x="5245232" y="990374"/>
            <a:ext cx="813042" cy="8143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86359">
            <a:off x="7133514" y="1981907"/>
            <a:ext cx="813042" cy="8143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76150">
            <a:off x="6700795" y="4358312"/>
            <a:ext cx="814021" cy="122238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28714">
            <a:off x="1680952" y="4329672"/>
            <a:ext cx="812963" cy="12207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97113">
            <a:off x="1432698" y="1040442"/>
            <a:ext cx="814393" cy="1628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676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9E672C99-2731-4C91-91B2-96A90CF6B535}" vid="{7F266D33-4E3D-4AB1-8B43-991C0A718D8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</TotalTime>
  <Words>145</Words>
  <Application>Microsoft Office PowerPoint</Application>
  <PresentationFormat>On-screen Show (4:3)</PresentationFormat>
  <Paragraphs>57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Twinkl</vt:lpstr>
      <vt:lpstr>Arial</vt:lpstr>
      <vt:lpstr>Calibri</vt:lpstr>
      <vt:lpstr>Office Theme</vt:lpstr>
      <vt:lpstr>PowerPoint Presentation</vt:lpstr>
      <vt:lpstr>Instructions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Complete the part-whole model.</vt:lpstr>
      <vt:lpstr>Well Done!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twiknl</dc:creator>
  <cp:lastModifiedBy>J Geals BTP</cp:lastModifiedBy>
  <cp:revision>4</cp:revision>
  <dcterms:created xsi:type="dcterms:W3CDTF">2021-01-28T18:40:08Z</dcterms:created>
  <dcterms:modified xsi:type="dcterms:W3CDTF">2021-04-11T12:29:22Z</dcterms:modified>
</cp:coreProperties>
</file>