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72" r:id="rId1"/>
  </p:sldMasterIdLst>
  <p:sldIdLst>
    <p:sldId id="260" r:id="rId2"/>
    <p:sldId id="292" r:id="rId3"/>
    <p:sldId id="261" r:id="rId4"/>
    <p:sldId id="262" r:id="rId5"/>
    <p:sldId id="263" r:id="rId6"/>
    <p:sldId id="462" r:id="rId7"/>
    <p:sldId id="463" r:id="rId8"/>
    <p:sldId id="464" r:id="rId9"/>
    <p:sldId id="465" r:id="rId10"/>
    <p:sldId id="466" r:id="rId11"/>
    <p:sldId id="467" r:id="rId12"/>
    <p:sldId id="468" r:id="rId13"/>
    <p:sldId id="469" r:id="rId14"/>
    <p:sldId id="470" r:id="rId15"/>
    <p:sldId id="471" r:id="rId16"/>
    <p:sldId id="472" r:id="rId17"/>
    <p:sldId id="473" r:id="rId18"/>
    <p:sldId id="474" r:id="rId19"/>
    <p:sldId id="475" r:id="rId20"/>
    <p:sldId id="476" r:id="rId21"/>
    <p:sldId id="477" r:id="rId22"/>
    <p:sldId id="478" r:id="rId23"/>
    <p:sldId id="479" r:id="rId24"/>
    <p:sldId id="480" r:id="rId25"/>
    <p:sldId id="481" r:id="rId26"/>
    <p:sldId id="482" r:id="rId27"/>
    <p:sldId id="461" r:id="rId28"/>
    <p:sldId id="484" r:id="rId29"/>
    <p:sldId id="483" r:id="rId30"/>
    <p:sldId id="485" r:id="rId31"/>
    <p:sldId id="486" r:id="rId32"/>
    <p:sldId id="487" r:id="rId33"/>
    <p:sldId id="488" r:id="rId34"/>
    <p:sldId id="489" r:id="rId35"/>
    <p:sldId id="490" r:id="rId36"/>
    <p:sldId id="266" r:id="rId37"/>
    <p:sldId id="264" r:id="rId3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39"/>
      <p:bold r:id="rId40"/>
      <p:italic r:id="rId41"/>
      <p:boldItalic r:id="rId42"/>
    </p:embeddedFont>
    <p:embeddedFont>
      <p:font typeface="Tuffy" panose="020B0603060100000000" charset="0"/>
      <p:regular r:id="rId43"/>
      <p:bold r:id="rId44"/>
      <p:italic r:id="rId45"/>
      <p:boldItalic r:id="rId46"/>
    </p:embeddedFont>
    <p:embeddedFont>
      <p:font typeface="Roboto" panose="020B0604020202020204" charset="0"/>
      <p:regular r:id="rId47"/>
      <p:bold r:id="rId48"/>
      <p:italic r:id="rId49"/>
      <p:boldItalic r:id="rId50"/>
    </p:embeddedFont>
    <p:embeddedFont>
      <p:font typeface="Twinkl SemiBold" charset="0"/>
      <p:bold r:id="rId51"/>
    </p:embeddedFont>
    <p:embeddedFont>
      <p:font typeface="Twinkl" panose="020B0604020202020204" charset="0"/>
      <p:regular r:id="rId52"/>
      <p:bold r:id="rId5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2880" userDrawn="1">
          <p15:clr>
            <a:srgbClr val="A4A3A4"/>
          </p15:clr>
        </p15:guide>
        <p15:guide id="3" pos="476" userDrawn="1">
          <p15:clr>
            <a:srgbClr val="A4A3A4"/>
          </p15:clr>
        </p15:guide>
        <p15:guide id="5" pos="5284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orient="horz" pos="482" userDrawn="1">
          <p15:clr>
            <a:srgbClr val="A4A3A4"/>
          </p15:clr>
        </p15:guide>
        <p15:guide id="9" orient="horz" pos="395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9CBC1"/>
    <a:srgbClr val="F8BD95"/>
    <a:srgbClr val="F08215"/>
    <a:srgbClr val="009386"/>
    <a:srgbClr val="4EB2E5"/>
    <a:srgbClr val="AFD244"/>
    <a:srgbClr val="B9D36E"/>
    <a:srgbClr val="7665AA"/>
    <a:srgbClr val="27C6CC"/>
    <a:srgbClr val="EABC1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308" y="60"/>
      </p:cViewPr>
      <p:guideLst>
        <p:guide pos="2880"/>
        <p:guide pos="476"/>
        <p:guide pos="5284"/>
        <p:guide pos="5443"/>
        <p:guide orient="horz" pos="323"/>
        <p:guide orient="horz" pos="482"/>
        <p:guide orient="horz" pos="3952"/>
        <p:guide orient="horz" pos="383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.fntdata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4.fntdata"/><Relationship Id="rId47" Type="http://schemas.openxmlformats.org/officeDocument/2006/relationships/font" Target="fonts/font9.fntdata"/><Relationship Id="rId50" Type="http://schemas.openxmlformats.org/officeDocument/2006/relationships/font" Target="fonts/font12.fntdata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3.fntdata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font" Target="fonts/font2.fntdata"/><Relationship Id="rId45" Type="http://schemas.openxmlformats.org/officeDocument/2006/relationships/font" Target="fonts/font7.fntdata"/><Relationship Id="rId53" Type="http://schemas.openxmlformats.org/officeDocument/2006/relationships/font" Target="fonts/font1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11.fntdata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6.fntdata"/><Relationship Id="rId52" Type="http://schemas.openxmlformats.org/officeDocument/2006/relationships/font" Target="fonts/font1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5.fntdata"/><Relationship Id="rId48" Type="http://schemas.openxmlformats.org/officeDocument/2006/relationships/font" Target="fonts/font10.fntdata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font" Target="fonts/font13.fntdata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planit-maths-primary-teaching-resources-year-1/planit-maths-primary-teaching-resources-year-1-number-addition-and-subtraction/planit-maths-primary-teaching-resources-year-1-number-addition-and-subtraction-related-subtraction-facts-within-20" TargetMode="Externa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planit-maths-primary-teaching-resources-year-1/planit-maths-primary-teaching-resources-year-1-number-addition-and-subtraction/planit-maths-primary-teaching-resources-year-1-number-addition-and-subtraction-related-subtraction-facts-within-20" TargetMode="Externa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2286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870315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ole Clas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6" name="Whole Clas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570899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ividual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6" name="Individual Work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145072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i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6" name="Pair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73254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lking Partne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6" name="Talking Partner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802619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up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6" name="Group Work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501268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ntal and Oral Starter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6" name="Picture 1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41382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ssesment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29110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07851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438054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3" name="Rectangle 2">
            <a:hlinkClick r:id="rId4"/>
            <a:extLst>
              <a:ext uri="{FF2B5EF4-FFF2-40B4-BE49-F238E27FC236}">
                <a16:creationId xmlns:a16="http://schemas.microsoft.com/office/drawing/2014/main" id="{CCB51259-8ACF-4A35-B616-734C687225D5}"/>
              </a:ext>
            </a:extLst>
          </p:cNvPr>
          <p:cNvSpPr/>
          <p:nvPr userDrawn="1"/>
        </p:nvSpPr>
        <p:spPr>
          <a:xfrm>
            <a:off x="4110037" y="5562600"/>
            <a:ext cx="923925" cy="547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11693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3" name="Rectangle 2">
            <a:hlinkClick r:id="rId4"/>
            <a:extLst>
              <a:ext uri="{FF2B5EF4-FFF2-40B4-BE49-F238E27FC236}">
                <a16:creationId xmlns:a16="http://schemas.microsoft.com/office/drawing/2014/main" id="{346CF0F1-EB8D-4D8D-8AA2-927C3518FF51}"/>
              </a:ext>
            </a:extLst>
          </p:cNvPr>
          <p:cNvSpPr/>
          <p:nvPr userDrawn="1"/>
        </p:nvSpPr>
        <p:spPr>
          <a:xfrm>
            <a:off x="4133850" y="3124200"/>
            <a:ext cx="885825" cy="5905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43162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707908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9849158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kern="1200">
          <a:solidFill>
            <a:srgbClr val="1C1C1C"/>
          </a:solidFill>
          <a:latin typeface="Twinkl SemiBold" pitchFamily="2" charset="0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4.xml"/><Relationship Id="rId6" Type="http://schemas.openxmlformats.org/officeDocument/2006/relationships/hyperlink" Target="https://www.twinkl.co.uk/resource/t-n-2546446-y1-addition-and-subtraction-planit-maths-steps-to-progression-overview" TargetMode="Externa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1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1.png"/><Relationship Id="rId5" Type="http://schemas.openxmlformats.org/officeDocument/2006/relationships/image" Target="../media/image46.png"/><Relationship Id="rId4" Type="http://schemas.openxmlformats.org/officeDocument/2006/relationships/image" Target="../media/image4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2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1.png"/><Relationship Id="rId5" Type="http://schemas.openxmlformats.org/officeDocument/2006/relationships/image" Target="../media/image59.png"/><Relationship Id="rId4" Type="http://schemas.openxmlformats.org/officeDocument/2006/relationships/image" Target="../media/image3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1.png"/><Relationship Id="rId5" Type="http://schemas.openxmlformats.org/officeDocument/2006/relationships/image" Target="../media/image59.png"/><Relationship Id="rId4" Type="http://schemas.openxmlformats.org/officeDocument/2006/relationships/image" Target="../media/image3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1.png"/><Relationship Id="rId5" Type="http://schemas.openxmlformats.org/officeDocument/2006/relationships/image" Target="../media/image59.png"/><Relationship Id="rId4" Type="http://schemas.openxmlformats.org/officeDocument/2006/relationships/image" Target="../media/image35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3.xml"/><Relationship Id="rId6" Type="http://schemas.openxmlformats.org/officeDocument/2006/relationships/slide" Target="slide33.xml"/><Relationship Id="rId5" Type="http://schemas.openxmlformats.org/officeDocument/2006/relationships/image" Target="../media/image63.png"/><Relationship Id="rId4" Type="http://schemas.openxmlformats.org/officeDocument/2006/relationships/image" Target="../media/image59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3.xml"/><Relationship Id="rId6" Type="http://schemas.openxmlformats.org/officeDocument/2006/relationships/slide" Target="slide34.xml"/><Relationship Id="rId5" Type="http://schemas.openxmlformats.org/officeDocument/2006/relationships/image" Target="../media/image64.png"/><Relationship Id="rId4" Type="http://schemas.openxmlformats.org/officeDocument/2006/relationships/image" Target="../media/image4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3.xml"/><Relationship Id="rId6" Type="http://schemas.openxmlformats.org/officeDocument/2006/relationships/slide" Target="slide35.xml"/><Relationship Id="rId5" Type="http://schemas.openxmlformats.org/officeDocument/2006/relationships/image" Target="../media/image65.png"/><Relationship Id="rId4" Type="http://schemas.openxmlformats.org/officeDocument/2006/relationships/image" Target="../media/image4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3.xml"/><Relationship Id="rId6" Type="http://schemas.openxmlformats.org/officeDocument/2006/relationships/slide" Target="slide36.xml"/><Relationship Id="rId5" Type="http://schemas.openxmlformats.org/officeDocument/2006/relationships/image" Target="../media/image66.png"/><Relationship Id="rId4" Type="http://schemas.openxmlformats.org/officeDocument/2006/relationships/image" Target="../media/image41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TextBox 6"/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dirty="0">
                <a:solidFill>
                  <a:srgbClr val="FFFFFF"/>
                </a:solidFill>
                <a:latin typeface="Tuffy" panose="020B0603060100000000" pitchFamily="34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rgbClr val="6C38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14" name="TextBox 10"/>
          <p:cNvSpPr txBox="1">
            <a:spLocks noChangeArrowheads="1"/>
          </p:cNvSpPr>
          <p:nvPr/>
        </p:nvSpPr>
        <p:spPr bwMode="auto">
          <a:xfrm>
            <a:off x="1498600" y="6464300"/>
            <a:ext cx="6138863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800" b="1" dirty="0">
                <a:solidFill>
                  <a:srgbClr val="FFFFFF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Maths</a:t>
            </a:r>
            <a:r>
              <a:rPr lang="en-GB" altLang="en-US" sz="800" dirty="0">
                <a:solidFill>
                  <a:srgbClr val="FFFFFF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| Addition and Subtraction | Exploring Number Facts | Lesson 1 of 8: Find and Recall Number Facts up to 4</a:t>
            </a:r>
          </a:p>
        </p:txBody>
      </p:sp>
      <p:sp>
        <p:nvSpPr>
          <p:cNvPr id="17415" name="Title 17"/>
          <p:cNvSpPr>
            <a:spLocks noGrp="1"/>
          </p:cNvSpPr>
          <p:nvPr>
            <p:ph type="title"/>
          </p:nvPr>
        </p:nvSpPr>
        <p:spPr>
          <a:xfrm>
            <a:off x="461963" y="2359025"/>
            <a:ext cx="8221662" cy="655638"/>
          </a:xfrm>
        </p:spPr>
        <p:txBody>
          <a:bodyPr/>
          <a:lstStyle/>
          <a:p>
            <a:pPr eaLnBrk="1" hangingPunct="1"/>
            <a:r>
              <a:rPr lang="en-GB" altLang="en-US" sz="54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Maths</a:t>
            </a:r>
            <a:endParaRPr lang="en-GB" altLang="en-US" sz="5400" b="0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17416" name="Text Placeholder 16"/>
          <p:cNvSpPr>
            <a:spLocks noGrp="1"/>
          </p:cNvSpPr>
          <p:nvPr>
            <p:ph type="body" sz="quarter" idx="10"/>
          </p:nvPr>
        </p:nvSpPr>
        <p:spPr>
          <a:xfrm>
            <a:off x="1655763" y="3200400"/>
            <a:ext cx="5832475" cy="542925"/>
          </a:xfrm>
        </p:spPr>
        <p:txBody>
          <a:bodyPr/>
          <a:lstStyle/>
          <a:p>
            <a:pPr eaLnBrk="1" hangingPunct="1"/>
            <a:r>
              <a:rPr lang="en-GB" altLang="en-US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Addition and Subtraction</a:t>
            </a:r>
          </a:p>
        </p:txBody>
      </p:sp>
      <p:pic>
        <p:nvPicPr>
          <p:cNvPr id="17417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26488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rgbClr val="002060">
              <a:alpha val="94902"/>
            </a:srgb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b="1" dirty="0">
                <a:latin typeface="Twinkl" pitchFamily="50" charset="0"/>
              </a:rPr>
              <a:t> </a:t>
            </a:r>
          </a:p>
        </p:txBody>
      </p:sp>
      <p:sp>
        <p:nvSpPr>
          <p:cNvPr id="17" name="Rectangle 16"/>
          <p:cNvSpPr/>
          <p:nvPr/>
        </p:nvSpPr>
        <p:spPr>
          <a:xfrm>
            <a:off x="766722" y="5443352"/>
            <a:ext cx="6369802" cy="766209"/>
          </a:xfrm>
          <a:prstGeom prst="rect">
            <a:avLst/>
          </a:prstGeom>
        </p:spPr>
        <p:txBody>
          <a:bodyPr wrap="square" lIns="0" tIns="0" rIns="0" bIns="0" anchor="ctr" anchorCtr="0">
            <a:noAutofit/>
          </a:bodyPr>
          <a:lstStyle/>
          <a:p>
            <a:r>
              <a:rPr lang="en-GB" dirty="0" err="1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Twinkl</a:t>
            </a:r>
            <a:r>
              <a:rPr lang="en-GB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dirty="0" err="1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PlanIt</a:t>
            </a:r>
            <a:r>
              <a:rPr lang="en-GB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is our award-winning scheme of work with </a:t>
            </a:r>
            <a:br>
              <a:rPr lang="en-GB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</a:br>
            <a:r>
              <a:rPr lang="en-GB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over 4000 resources.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6524" y="5443352"/>
            <a:ext cx="1251826" cy="830757"/>
          </a:xfrm>
          <a:prstGeom prst="rect">
            <a:avLst/>
          </a:prstGeom>
        </p:spPr>
      </p:pic>
      <p:sp>
        <p:nvSpPr>
          <p:cNvPr id="22" name="Rectangle 21"/>
          <p:cNvSpPr/>
          <p:nvPr/>
        </p:nvSpPr>
        <p:spPr>
          <a:xfrm rot="60000">
            <a:off x="475559" y="803738"/>
            <a:ext cx="8191789" cy="1079884"/>
          </a:xfrm>
          <a:prstGeom prst="rect">
            <a:avLst/>
          </a:prstGeom>
          <a:solidFill>
            <a:srgbClr val="001746"/>
          </a:solidFill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GB" sz="2800" b="1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Need a coherently planned sequence of lessons to complement this resource?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72440">
            <a:off x="826059" y="2424057"/>
            <a:ext cx="3471144" cy="2453944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841963" y="2272508"/>
            <a:ext cx="3471144" cy="2453944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10412">
            <a:off x="4917205" y="2424057"/>
            <a:ext cx="3471144" cy="2453944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16" name="Rectangle 15"/>
          <p:cNvSpPr/>
          <p:nvPr/>
        </p:nvSpPr>
        <p:spPr>
          <a:xfrm rot="21540000">
            <a:off x="621475" y="4693168"/>
            <a:ext cx="7901051" cy="369332"/>
          </a:xfrm>
          <a:prstGeom prst="rect">
            <a:avLst/>
          </a:prstGeom>
          <a:solidFill>
            <a:schemeClr val="bg1"/>
          </a:solidFill>
          <a:ln w="28575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rgbClr val="00206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See our </a:t>
            </a:r>
            <a:r>
              <a:rPr lang="en-GB" b="1" dirty="0">
                <a:solidFill>
                  <a:srgbClr val="002060"/>
                </a:solidFill>
                <a:latin typeface="Roboto" panose="02000000000000000000" pitchFamily="2" charset="0"/>
                <a:ea typeface="Roboto" panose="02000000000000000000" pitchFamily="2" charset="0"/>
                <a:hlinkClick r:id="rId6"/>
              </a:rPr>
              <a:t>Addition and Subtraction Steps to Progression</a:t>
            </a:r>
            <a:r>
              <a:rPr lang="en-GB" b="1" dirty="0">
                <a:solidFill>
                  <a:srgbClr val="00206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document.</a:t>
            </a:r>
          </a:p>
        </p:txBody>
      </p:sp>
      <p:sp>
        <p:nvSpPr>
          <p:cNvPr id="18" name="Rounded Rectangle 17"/>
          <p:cNvSpPr/>
          <p:nvPr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noFill/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b="1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0502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63027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19460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600" b="1" dirty="0">
                <a:latin typeface="+mn-lt"/>
              </a:rPr>
              <a:t>Success Criteria</a:t>
            </a:r>
          </a:p>
        </p:txBody>
      </p:sp>
      <p:sp>
        <p:nvSpPr>
          <p:cNvPr id="19461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600" b="1" dirty="0">
                <a:latin typeface="+mn-lt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GB" sz="1800" b="0" i="0" u="none" strike="noStrike" baseline="0" dirty="0">
                <a:solidFill>
                  <a:schemeClr val="tx1"/>
                </a:solidFill>
                <a:latin typeface="+mn-lt"/>
              </a:rPr>
              <a:t>To find and recall number facts up to 4.	</a:t>
            </a:r>
          </a:p>
        </p:txBody>
      </p:sp>
      <p:sp>
        <p:nvSpPr>
          <p:cNvPr id="19463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</a:pPr>
            <a:r>
              <a:rPr lang="en-GB" sz="1800" b="0" i="0" u="none" strike="noStrike" baseline="0" dirty="0">
                <a:solidFill>
                  <a:schemeClr val="tx1"/>
                </a:solidFill>
                <a:latin typeface="+mn-lt"/>
              </a:rPr>
              <a:t>I can find number facts up to 4 by adding 2 numbers.</a:t>
            </a:r>
          </a:p>
          <a:p>
            <a:pPr>
              <a:lnSpc>
                <a:spcPct val="100000"/>
              </a:lnSpc>
            </a:pPr>
            <a:r>
              <a:rPr lang="en-GB" sz="1800" b="0" i="0" u="none" strike="noStrike" baseline="0" dirty="0">
                <a:solidFill>
                  <a:schemeClr val="tx1"/>
                </a:solidFill>
                <a:latin typeface="+mn-lt"/>
              </a:rPr>
              <a:t>I can recall number facts up to 4.</a:t>
            </a:r>
          </a:p>
          <a:p>
            <a:pPr>
              <a:lnSpc>
                <a:spcPct val="100000"/>
              </a:lnSpc>
            </a:pPr>
            <a:r>
              <a:rPr lang="en-GB" sz="1800" b="0" i="0" u="none" strike="noStrike" baseline="0" dirty="0">
                <a:solidFill>
                  <a:schemeClr val="tx1"/>
                </a:solidFill>
                <a:latin typeface="+mn-lt"/>
              </a:rPr>
              <a:t>I can work systematically to find all possibilities.	</a:t>
            </a:r>
          </a:p>
        </p:txBody>
      </p:sp>
    </p:spTree>
    <p:extLst>
      <p:ext uri="{BB962C8B-B14F-4D97-AF65-F5344CB8AC3E}">
        <p14:creationId xmlns:p14="http://schemas.microsoft.com/office/powerpoint/2010/main" val="3409170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B61EF9E-D6FE-4566-AD8E-19D452E31FEB}"/>
              </a:ext>
            </a:extLst>
          </p:cNvPr>
          <p:cNvSpPr/>
          <p:nvPr/>
        </p:nvSpPr>
        <p:spPr>
          <a:xfrm>
            <a:off x="755650" y="1795244"/>
            <a:ext cx="7632700" cy="4297581"/>
          </a:xfrm>
          <a:prstGeom prst="rect">
            <a:avLst/>
          </a:prstGeom>
          <a:noFill/>
          <a:ln w="28575">
            <a:solidFill>
              <a:srgbClr val="0094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: Rounded Corners 6"/>
          <p:cNvSpPr/>
          <p:nvPr/>
        </p:nvSpPr>
        <p:spPr>
          <a:xfrm>
            <a:off x="755650" y="1506771"/>
            <a:ext cx="7632700" cy="547779"/>
          </a:xfrm>
          <a:prstGeom prst="roundRect">
            <a:avLst/>
          </a:prstGeom>
          <a:solidFill>
            <a:srgbClr val="89CBC1"/>
          </a:solidFill>
          <a:ln w="28575">
            <a:solidFill>
              <a:srgbClr val="009487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US" sz="1800" dirty="0">
                <a:solidFill>
                  <a:schemeClr val="dk1"/>
                </a:solidFill>
              </a:rPr>
              <a:t>When you see a numeral, hold up the correct number of fingers.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2960410" y="697112"/>
            <a:ext cx="3296205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sz="4000" b="1" dirty="0"/>
              <a:t>Remember It</a:t>
            </a:r>
            <a:endParaRPr lang="en-GB" sz="4000" b="1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0892A960-4D88-43CA-902F-F7D0640AD201}"/>
              </a:ext>
            </a:extLst>
          </p:cNvPr>
          <p:cNvGrpSpPr/>
          <p:nvPr/>
        </p:nvGrpSpPr>
        <p:grpSpPr>
          <a:xfrm>
            <a:off x="755650" y="3843553"/>
            <a:ext cx="7632700" cy="2249272"/>
            <a:chOff x="755650" y="3843553"/>
            <a:chExt cx="7632700" cy="2249272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5E23BEAA-4890-4843-9208-00F36E12F1B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3435" r="37903" b="63864"/>
            <a:stretch/>
          </p:blipFill>
          <p:spPr>
            <a:xfrm flipH="1">
              <a:off x="775058" y="4127383"/>
              <a:ext cx="7603200" cy="1965442"/>
            </a:xfrm>
            <a:prstGeom prst="rect">
              <a:avLst/>
            </a:prstGeom>
            <a:ln w="28575">
              <a:noFill/>
            </a:ln>
          </p:spPr>
        </p:pic>
        <p:sp>
          <p:nvSpPr>
            <p:cNvPr id="3" name="Rectangle: Rounded Corners 2">
              <a:extLst>
                <a:ext uri="{FF2B5EF4-FFF2-40B4-BE49-F238E27FC236}">
                  <a16:creationId xmlns:a16="http://schemas.microsoft.com/office/drawing/2014/main" id="{6F44FE4C-1A32-4225-A3D5-684373C6DD16}"/>
                </a:ext>
              </a:extLst>
            </p:cNvPr>
            <p:cNvSpPr/>
            <p:nvPr/>
          </p:nvSpPr>
          <p:spPr>
            <a:xfrm>
              <a:off x="755650" y="3843553"/>
              <a:ext cx="76327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009487"/>
              </a:solidFill>
            </a:ln>
          </p:spPr>
          <p:txBody>
            <a:bodyPr wrap="square" lIns="108000" tIns="108000" rIns="108000" bIns="108000">
              <a:spAutoFit/>
            </a:bodyPr>
            <a:lstStyle/>
            <a:p>
              <a:pPr algn="ctr"/>
              <a:r>
                <a:rPr lang="en-US" sz="1800" dirty="0">
                  <a:solidFill>
                    <a:schemeClr val="dk1"/>
                  </a:solidFill>
                </a:rPr>
                <a:t>Here are some different ways to show the same number.</a:t>
              </a:r>
              <a:endParaRPr lang="en-US" dirty="0"/>
            </a:p>
          </p:txBody>
        </p:sp>
      </p:grpSp>
      <p:pic>
        <p:nvPicPr>
          <p:cNvPr id="11" name="Picture 10" descr="A close up of a weapon&#10;&#10;Description automatically generated">
            <a:extLst>
              <a:ext uri="{FF2B5EF4-FFF2-40B4-BE49-F238E27FC236}">
                <a16:creationId xmlns:a16="http://schemas.microsoft.com/office/drawing/2014/main" id="{CDA351F4-4750-4D07-BB78-9CD3E106B02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3831" y="2142060"/>
            <a:ext cx="695357" cy="15502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16823EFE-8C38-4629-A191-18AEECC4E280}"/>
              </a:ext>
            </a:extLst>
          </p:cNvPr>
          <p:cNvGrpSpPr/>
          <p:nvPr/>
        </p:nvGrpSpPr>
        <p:grpSpPr>
          <a:xfrm>
            <a:off x="6073635" y="4739140"/>
            <a:ext cx="2314715" cy="1224178"/>
            <a:chOff x="6073635" y="4739140"/>
            <a:chExt cx="2314715" cy="1224178"/>
          </a:xfrm>
        </p:grpSpPr>
        <p:pic>
          <p:nvPicPr>
            <p:cNvPr id="24" name="Picture 23" descr="A close up of a logo&#10;&#10;Description automatically generated">
              <a:extLst>
                <a:ext uri="{FF2B5EF4-FFF2-40B4-BE49-F238E27FC236}">
                  <a16:creationId xmlns:a16="http://schemas.microsoft.com/office/drawing/2014/main" id="{3C1A5F6C-BF59-42FF-B9CA-CB9C3568CD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10950" y="4739140"/>
              <a:ext cx="1177400" cy="1224178"/>
            </a:xfrm>
            <a:prstGeom prst="rect">
              <a:avLst/>
            </a:prstGeom>
          </p:spPr>
        </p:pic>
        <p:pic>
          <p:nvPicPr>
            <p:cNvPr id="25" name="Picture 24" descr="A close up of a logo&#10;&#10;Description automatically generated">
              <a:extLst>
                <a:ext uri="{FF2B5EF4-FFF2-40B4-BE49-F238E27FC236}">
                  <a16:creationId xmlns:a16="http://schemas.microsoft.com/office/drawing/2014/main" id="{911C5419-EC7E-476E-B742-A131743D92D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6073635" y="4739140"/>
              <a:ext cx="1177400" cy="1224178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4279A20F-F769-4BF5-818A-D128DE001D88}"/>
              </a:ext>
            </a:extLst>
          </p:cNvPr>
          <p:cNvGrpSpPr/>
          <p:nvPr/>
        </p:nvGrpSpPr>
        <p:grpSpPr>
          <a:xfrm>
            <a:off x="3657143" y="4862141"/>
            <a:ext cx="1829969" cy="1135373"/>
            <a:chOff x="3657143" y="4862141"/>
            <a:chExt cx="1829969" cy="1135373"/>
          </a:xfrm>
        </p:grpSpPr>
        <p:pic>
          <p:nvPicPr>
            <p:cNvPr id="20" name="Picture 19" descr="A picture containing small, sitting, table, room&#10;&#10;Description automatically generated">
              <a:extLst>
                <a:ext uri="{FF2B5EF4-FFF2-40B4-BE49-F238E27FC236}">
                  <a16:creationId xmlns:a16="http://schemas.microsoft.com/office/drawing/2014/main" id="{F2515950-4B5B-4340-A48D-2891F0DC45C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57143" y="4874004"/>
              <a:ext cx="857597" cy="1123510"/>
            </a:xfrm>
            <a:prstGeom prst="rect">
              <a:avLst/>
            </a:prstGeom>
          </p:spPr>
        </p:pic>
        <p:pic>
          <p:nvPicPr>
            <p:cNvPr id="27" name="Picture 26" descr="A picture containing small, sitting, table, room&#10;&#10;Description automatically generated">
              <a:extLst>
                <a:ext uri="{FF2B5EF4-FFF2-40B4-BE49-F238E27FC236}">
                  <a16:creationId xmlns:a16="http://schemas.microsoft.com/office/drawing/2014/main" id="{63F95091-3DF8-454E-9A07-DC163862B20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4629515" y="4862141"/>
              <a:ext cx="857597" cy="1123510"/>
            </a:xfrm>
            <a:prstGeom prst="rect">
              <a:avLst/>
            </a:prstGeom>
          </p:spPr>
        </p:pic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0A31F1EF-F21F-475B-90C4-482A08FF4A84}"/>
              </a:ext>
            </a:extLst>
          </p:cNvPr>
          <p:cNvGrpSpPr/>
          <p:nvPr/>
        </p:nvGrpSpPr>
        <p:grpSpPr>
          <a:xfrm>
            <a:off x="979502" y="4489170"/>
            <a:ext cx="1540326" cy="1496481"/>
            <a:chOff x="979502" y="4489170"/>
            <a:chExt cx="1540326" cy="1496481"/>
          </a:xfrm>
        </p:grpSpPr>
        <p:pic>
          <p:nvPicPr>
            <p:cNvPr id="18" name="Picture 17" descr="A picture containing guitar&#10;&#10;Description automatically generated">
              <a:extLst>
                <a:ext uri="{FF2B5EF4-FFF2-40B4-BE49-F238E27FC236}">
                  <a16:creationId xmlns:a16="http://schemas.microsoft.com/office/drawing/2014/main" id="{D4E0A20A-628B-43F0-BFB0-6B85ADEE4DC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9502" y="4498506"/>
              <a:ext cx="695357" cy="1487145"/>
            </a:xfrm>
            <a:prstGeom prst="rect">
              <a:avLst/>
            </a:prstGeom>
          </p:spPr>
        </p:pic>
        <p:pic>
          <p:nvPicPr>
            <p:cNvPr id="29" name="Picture 28" descr="A picture containing guitar&#10;&#10;Description automatically generated">
              <a:extLst>
                <a:ext uri="{FF2B5EF4-FFF2-40B4-BE49-F238E27FC236}">
                  <a16:creationId xmlns:a16="http://schemas.microsoft.com/office/drawing/2014/main" id="{08A68C28-85F0-41FA-B34E-05A0AD0DE9C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824471" y="4489170"/>
              <a:ext cx="695357" cy="1487145"/>
            </a:xfrm>
            <a:prstGeom prst="rect">
              <a:avLst/>
            </a:prstGeom>
          </p:spPr>
        </p:pic>
      </p:grpSp>
      <p:pic>
        <p:nvPicPr>
          <p:cNvPr id="9" name="Picture 8" descr="A picture containing dark, bird&#10;&#10;Description automatically generated">
            <a:extLst>
              <a:ext uri="{FF2B5EF4-FFF2-40B4-BE49-F238E27FC236}">
                <a16:creationId xmlns:a16="http://schemas.microsoft.com/office/drawing/2014/main" id="{E3D184A6-AB11-45A2-891D-3919D3FB7E88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881"/>
          <a:stretch/>
        </p:blipFill>
        <p:spPr>
          <a:xfrm>
            <a:off x="5511583" y="2142060"/>
            <a:ext cx="934551" cy="1571237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C2D89896-DF6E-4ECB-9624-2935671A6A6E}"/>
              </a:ext>
            </a:extLst>
          </p:cNvPr>
          <p:cNvGrpSpPr/>
          <p:nvPr/>
        </p:nvGrpSpPr>
        <p:grpSpPr>
          <a:xfrm>
            <a:off x="3794667" y="2163607"/>
            <a:ext cx="1554666" cy="1548745"/>
            <a:chOff x="3794667" y="2163607"/>
            <a:chExt cx="1554666" cy="1548745"/>
          </a:xfrm>
        </p:grpSpPr>
        <p:pic>
          <p:nvPicPr>
            <p:cNvPr id="10" name="Picture 9" descr="A close up of a logo&#10;&#10;Description automatically generated">
              <a:extLst>
                <a:ext uri="{FF2B5EF4-FFF2-40B4-BE49-F238E27FC236}">
                  <a16:creationId xmlns:a16="http://schemas.microsoft.com/office/drawing/2014/main" id="{24E5E224-A0F2-4545-B422-086F95DBF79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4165" r="52701" b="33823"/>
            <a:stretch/>
          </p:blipFill>
          <p:spPr>
            <a:xfrm>
              <a:off x="3794667" y="2163607"/>
              <a:ext cx="1554666" cy="1548745"/>
            </a:xfrm>
            <a:prstGeom prst="rect">
              <a:avLst/>
            </a:prstGeom>
          </p:spPr>
        </p:pic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ECDCF89B-55E8-432B-80F0-D5A28CC511F3}"/>
                </a:ext>
              </a:extLst>
            </p:cNvPr>
            <p:cNvSpPr/>
            <p:nvPr/>
          </p:nvSpPr>
          <p:spPr>
            <a:xfrm>
              <a:off x="4051883" y="2445749"/>
              <a:ext cx="1090568" cy="100027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6500" b="1" dirty="0"/>
                <a:t>2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54391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B61EF9E-D6FE-4566-AD8E-19D452E31FEB}"/>
              </a:ext>
            </a:extLst>
          </p:cNvPr>
          <p:cNvSpPr/>
          <p:nvPr/>
        </p:nvSpPr>
        <p:spPr>
          <a:xfrm>
            <a:off x="755650" y="1795244"/>
            <a:ext cx="7632700" cy="4297581"/>
          </a:xfrm>
          <a:prstGeom prst="rect">
            <a:avLst/>
          </a:prstGeom>
          <a:noFill/>
          <a:ln w="28575">
            <a:solidFill>
              <a:srgbClr val="0094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: Rounded Corners 6"/>
          <p:cNvSpPr/>
          <p:nvPr/>
        </p:nvSpPr>
        <p:spPr>
          <a:xfrm>
            <a:off x="755650" y="1506771"/>
            <a:ext cx="7632700" cy="547779"/>
          </a:xfrm>
          <a:prstGeom prst="roundRect">
            <a:avLst/>
          </a:prstGeom>
          <a:solidFill>
            <a:srgbClr val="89CBC1"/>
          </a:solidFill>
          <a:ln w="28575">
            <a:solidFill>
              <a:srgbClr val="009487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US" sz="1800" dirty="0">
                <a:solidFill>
                  <a:schemeClr val="dk1"/>
                </a:solidFill>
              </a:rPr>
              <a:t>When you see a numeral, hold up the correct number of fingers.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2960410" y="697112"/>
            <a:ext cx="3296205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sz="4000" b="1" dirty="0"/>
              <a:t>Remember It</a:t>
            </a:r>
            <a:endParaRPr lang="en-GB" sz="4000" b="1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F5F39296-E79C-4BCA-8D91-4338B08CD4AF}"/>
              </a:ext>
            </a:extLst>
          </p:cNvPr>
          <p:cNvGrpSpPr/>
          <p:nvPr/>
        </p:nvGrpSpPr>
        <p:grpSpPr>
          <a:xfrm>
            <a:off x="755650" y="3843553"/>
            <a:ext cx="7632700" cy="2249272"/>
            <a:chOff x="755650" y="3843553"/>
            <a:chExt cx="7632700" cy="2249272"/>
          </a:xfrm>
        </p:grpSpPr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BD563FEC-7BB4-4530-BE24-0082DFF332D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3435" r="37903" b="63864"/>
            <a:stretch/>
          </p:blipFill>
          <p:spPr>
            <a:xfrm flipH="1">
              <a:off x="775058" y="4127383"/>
              <a:ext cx="7603200" cy="1965442"/>
            </a:xfrm>
            <a:prstGeom prst="rect">
              <a:avLst/>
            </a:prstGeom>
            <a:ln w="28575">
              <a:noFill/>
            </a:ln>
          </p:spPr>
        </p:pic>
        <p:sp>
          <p:nvSpPr>
            <p:cNvPr id="3" name="Rectangle: Rounded Corners 2">
              <a:extLst>
                <a:ext uri="{FF2B5EF4-FFF2-40B4-BE49-F238E27FC236}">
                  <a16:creationId xmlns:a16="http://schemas.microsoft.com/office/drawing/2014/main" id="{6F44FE4C-1A32-4225-A3D5-684373C6DD16}"/>
                </a:ext>
              </a:extLst>
            </p:cNvPr>
            <p:cNvSpPr/>
            <p:nvPr/>
          </p:nvSpPr>
          <p:spPr>
            <a:xfrm>
              <a:off x="755650" y="3843553"/>
              <a:ext cx="76327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009487"/>
              </a:solidFill>
            </a:ln>
          </p:spPr>
          <p:txBody>
            <a:bodyPr wrap="square" lIns="108000" tIns="108000" rIns="108000" bIns="108000">
              <a:spAutoFit/>
            </a:bodyPr>
            <a:lstStyle/>
            <a:p>
              <a:pPr algn="ctr"/>
              <a:r>
                <a:rPr lang="en-US" sz="1800" dirty="0">
                  <a:solidFill>
                    <a:schemeClr val="dk1"/>
                  </a:solidFill>
                </a:rPr>
                <a:t>Can you find another way to show 4 fingers?</a:t>
              </a:r>
              <a:endParaRPr lang="en-US" dirty="0"/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BF3E86DE-05F5-40E9-81E8-CA9F4A840B52}"/>
              </a:ext>
            </a:extLst>
          </p:cNvPr>
          <p:cNvGrpSpPr/>
          <p:nvPr/>
        </p:nvGrpSpPr>
        <p:grpSpPr>
          <a:xfrm>
            <a:off x="3794667" y="2163607"/>
            <a:ext cx="1554666" cy="1548745"/>
            <a:chOff x="3794667" y="2163607"/>
            <a:chExt cx="1554666" cy="1548745"/>
          </a:xfrm>
        </p:grpSpPr>
        <p:pic>
          <p:nvPicPr>
            <p:cNvPr id="9" name="Picture 8" descr="A close up of a logo&#10;&#10;Description automatically generated">
              <a:extLst>
                <a:ext uri="{FF2B5EF4-FFF2-40B4-BE49-F238E27FC236}">
                  <a16:creationId xmlns:a16="http://schemas.microsoft.com/office/drawing/2014/main" id="{1AE61179-94FF-44F8-86F6-88E13156751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4165" r="52701" b="33823"/>
            <a:stretch/>
          </p:blipFill>
          <p:spPr>
            <a:xfrm>
              <a:off x="3794667" y="2163607"/>
              <a:ext cx="1554666" cy="1548745"/>
            </a:xfrm>
            <a:prstGeom prst="rect">
              <a:avLst/>
            </a:prstGeom>
          </p:spPr>
        </p:pic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90905962-D3B4-4860-9C3D-CF412A8FC795}"/>
                </a:ext>
              </a:extLst>
            </p:cNvPr>
            <p:cNvSpPr/>
            <p:nvPr/>
          </p:nvSpPr>
          <p:spPr>
            <a:xfrm>
              <a:off x="4051883" y="2445749"/>
              <a:ext cx="1090568" cy="100027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6500" b="1" dirty="0"/>
                <a:t>4</a:t>
              </a: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4863F89F-5E2F-413A-BA23-9F276AE18121}"/>
              </a:ext>
            </a:extLst>
          </p:cNvPr>
          <p:cNvGrpSpPr/>
          <p:nvPr/>
        </p:nvGrpSpPr>
        <p:grpSpPr>
          <a:xfrm>
            <a:off x="5085571" y="4481655"/>
            <a:ext cx="1907461" cy="1520875"/>
            <a:chOff x="5789339" y="4456460"/>
            <a:chExt cx="1970624" cy="1571237"/>
          </a:xfrm>
        </p:grpSpPr>
        <p:pic>
          <p:nvPicPr>
            <p:cNvPr id="15" name="Picture 14" descr="A picture containing dark, bird&#10;&#10;Description automatically generated">
              <a:extLst>
                <a:ext uri="{FF2B5EF4-FFF2-40B4-BE49-F238E27FC236}">
                  <a16:creationId xmlns:a16="http://schemas.microsoft.com/office/drawing/2014/main" id="{31194505-A103-46F9-84F6-60CD42A2F9F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1881"/>
            <a:stretch/>
          </p:blipFill>
          <p:spPr>
            <a:xfrm>
              <a:off x="5789339" y="4456460"/>
              <a:ext cx="934551" cy="1571237"/>
            </a:xfrm>
            <a:prstGeom prst="rect">
              <a:avLst/>
            </a:prstGeom>
          </p:spPr>
        </p:pic>
        <p:pic>
          <p:nvPicPr>
            <p:cNvPr id="16" name="Picture 15" descr="A picture containing dark, bird&#10;&#10;Description automatically generated">
              <a:extLst>
                <a:ext uri="{FF2B5EF4-FFF2-40B4-BE49-F238E27FC236}">
                  <a16:creationId xmlns:a16="http://schemas.microsoft.com/office/drawing/2014/main" id="{87658B72-FCDD-429A-92C7-103ED882D94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1881"/>
            <a:stretch/>
          </p:blipFill>
          <p:spPr>
            <a:xfrm flipH="1">
              <a:off x="6825412" y="4456460"/>
              <a:ext cx="934551" cy="1571237"/>
            </a:xfrm>
            <a:prstGeom prst="rect">
              <a:avLst/>
            </a:prstGeom>
          </p:spPr>
        </p:pic>
      </p:grpSp>
      <p:pic>
        <p:nvPicPr>
          <p:cNvPr id="28" name="Picture 27" descr="A picture containing sitting, table, room, guitar&#10;&#10;Description automatically generated">
            <a:extLst>
              <a:ext uri="{FF2B5EF4-FFF2-40B4-BE49-F238E27FC236}">
                <a16:creationId xmlns:a16="http://schemas.microsoft.com/office/drawing/2014/main" id="{CFDFB7D8-37F2-446E-804F-B775CE01DB5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0410" y="4476747"/>
            <a:ext cx="729843" cy="1534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4532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B61EF9E-D6FE-4566-AD8E-19D452E31FEB}"/>
              </a:ext>
            </a:extLst>
          </p:cNvPr>
          <p:cNvSpPr/>
          <p:nvPr/>
        </p:nvSpPr>
        <p:spPr>
          <a:xfrm>
            <a:off x="755650" y="1795244"/>
            <a:ext cx="7632700" cy="4297581"/>
          </a:xfrm>
          <a:prstGeom prst="rect">
            <a:avLst/>
          </a:prstGeom>
          <a:noFill/>
          <a:ln w="28575">
            <a:solidFill>
              <a:srgbClr val="0094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: Rounded Corners 6"/>
          <p:cNvSpPr/>
          <p:nvPr/>
        </p:nvSpPr>
        <p:spPr>
          <a:xfrm>
            <a:off x="755650" y="1506771"/>
            <a:ext cx="7632700" cy="547779"/>
          </a:xfrm>
          <a:prstGeom prst="roundRect">
            <a:avLst/>
          </a:prstGeom>
          <a:solidFill>
            <a:srgbClr val="89CBC1"/>
          </a:solidFill>
          <a:ln w="28575">
            <a:solidFill>
              <a:srgbClr val="009487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US" sz="1800" dirty="0">
                <a:solidFill>
                  <a:schemeClr val="dk1"/>
                </a:solidFill>
              </a:rPr>
              <a:t>When you see a numeral, hold up the correct number of fingers.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2960410" y="697112"/>
            <a:ext cx="3296205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sz="4000" b="1" dirty="0"/>
              <a:t>Remember It</a:t>
            </a:r>
            <a:endParaRPr lang="en-GB" sz="4000" b="1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F57826D9-EEC2-4495-922C-7BB399606162}"/>
              </a:ext>
            </a:extLst>
          </p:cNvPr>
          <p:cNvGrpSpPr/>
          <p:nvPr/>
        </p:nvGrpSpPr>
        <p:grpSpPr>
          <a:xfrm>
            <a:off x="755650" y="3843553"/>
            <a:ext cx="7632700" cy="2249272"/>
            <a:chOff x="755650" y="3843553"/>
            <a:chExt cx="7632700" cy="2249272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8AC0195E-997B-414B-84BA-970ADC1AB13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3435" r="37903" b="63864"/>
            <a:stretch/>
          </p:blipFill>
          <p:spPr>
            <a:xfrm flipH="1">
              <a:off x="775058" y="4127383"/>
              <a:ext cx="7603200" cy="1965442"/>
            </a:xfrm>
            <a:prstGeom prst="rect">
              <a:avLst/>
            </a:prstGeom>
            <a:ln w="28575">
              <a:noFill/>
            </a:ln>
          </p:spPr>
        </p:pic>
        <p:sp>
          <p:nvSpPr>
            <p:cNvPr id="3" name="Rectangle: Rounded Corners 2">
              <a:extLst>
                <a:ext uri="{FF2B5EF4-FFF2-40B4-BE49-F238E27FC236}">
                  <a16:creationId xmlns:a16="http://schemas.microsoft.com/office/drawing/2014/main" id="{6F44FE4C-1A32-4225-A3D5-684373C6DD16}"/>
                </a:ext>
              </a:extLst>
            </p:cNvPr>
            <p:cNvSpPr/>
            <p:nvPr/>
          </p:nvSpPr>
          <p:spPr>
            <a:xfrm>
              <a:off x="755650" y="3843553"/>
              <a:ext cx="76327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009487"/>
              </a:solidFill>
            </a:ln>
          </p:spPr>
          <p:txBody>
            <a:bodyPr wrap="square" lIns="108000" tIns="108000" rIns="108000" bIns="108000">
              <a:spAutoFit/>
            </a:bodyPr>
            <a:lstStyle/>
            <a:p>
              <a:pPr algn="ctr"/>
              <a:r>
                <a:rPr lang="en-US" sz="1800" dirty="0">
                  <a:solidFill>
                    <a:schemeClr val="dk1"/>
                  </a:solidFill>
                </a:rPr>
                <a:t>Did we catch you out?</a:t>
              </a:r>
              <a:endParaRPr lang="en-US" dirty="0"/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AD23C7E6-9540-4702-BF57-568880F7C459}"/>
              </a:ext>
            </a:extLst>
          </p:cNvPr>
          <p:cNvGrpSpPr/>
          <p:nvPr/>
        </p:nvGrpSpPr>
        <p:grpSpPr>
          <a:xfrm>
            <a:off x="3794667" y="2163607"/>
            <a:ext cx="1554666" cy="1548745"/>
            <a:chOff x="3794667" y="2163607"/>
            <a:chExt cx="1554666" cy="1548745"/>
          </a:xfrm>
        </p:grpSpPr>
        <p:pic>
          <p:nvPicPr>
            <p:cNvPr id="9" name="Picture 8" descr="A close up of a logo&#10;&#10;Description automatically generated">
              <a:extLst>
                <a:ext uri="{FF2B5EF4-FFF2-40B4-BE49-F238E27FC236}">
                  <a16:creationId xmlns:a16="http://schemas.microsoft.com/office/drawing/2014/main" id="{1AE61179-94FF-44F8-86F6-88E13156751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4165" r="52701" b="33823"/>
            <a:stretch/>
          </p:blipFill>
          <p:spPr>
            <a:xfrm>
              <a:off x="3794667" y="2163607"/>
              <a:ext cx="1554666" cy="1548745"/>
            </a:xfrm>
            <a:prstGeom prst="rect">
              <a:avLst/>
            </a:prstGeom>
          </p:spPr>
        </p:pic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90905962-D3B4-4860-9C3D-CF412A8FC795}"/>
                </a:ext>
              </a:extLst>
            </p:cNvPr>
            <p:cNvSpPr/>
            <p:nvPr/>
          </p:nvSpPr>
          <p:spPr>
            <a:xfrm>
              <a:off x="4051883" y="2445749"/>
              <a:ext cx="1090568" cy="100027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6500" b="1" dirty="0"/>
                <a:t>0</a:t>
              </a:r>
            </a:p>
          </p:txBody>
        </p:sp>
      </p:grpSp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D0B8E298-511D-49B2-86ED-9B6861F1F12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6874" y="4471017"/>
            <a:ext cx="2562200" cy="1535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4925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B61EF9E-D6FE-4566-AD8E-19D452E31FEB}"/>
              </a:ext>
            </a:extLst>
          </p:cNvPr>
          <p:cNvSpPr/>
          <p:nvPr/>
        </p:nvSpPr>
        <p:spPr>
          <a:xfrm>
            <a:off x="755650" y="1795244"/>
            <a:ext cx="7632700" cy="4297581"/>
          </a:xfrm>
          <a:prstGeom prst="rect">
            <a:avLst/>
          </a:prstGeom>
          <a:noFill/>
          <a:ln w="28575">
            <a:solidFill>
              <a:srgbClr val="0094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: Rounded Corners 6"/>
          <p:cNvSpPr/>
          <p:nvPr/>
        </p:nvSpPr>
        <p:spPr>
          <a:xfrm>
            <a:off x="755650" y="1506771"/>
            <a:ext cx="7632700" cy="547779"/>
          </a:xfrm>
          <a:prstGeom prst="roundRect">
            <a:avLst/>
          </a:prstGeom>
          <a:solidFill>
            <a:srgbClr val="89CBC1"/>
          </a:solidFill>
          <a:ln w="28575">
            <a:solidFill>
              <a:srgbClr val="009487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US" sz="1800" dirty="0">
                <a:solidFill>
                  <a:schemeClr val="dk1"/>
                </a:solidFill>
              </a:rPr>
              <a:t>When you see a numeral, hold up the correct number of fingers.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2960410" y="697112"/>
            <a:ext cx="3296205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sz="4000" b="1" dirty="0"/>
              <a:t>Remember It</a:t>
            </a:r>
            <a:endParaRPr lang="en-GB" sz="4000" b="1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7E2E174B-158E-4DB5-98C0-6BFC5D36C071}"/>
              </a:ext>
            </a:extLst>
          </p:cNvPr>
          <p:cNvGrpSpPr/>
          <p:nvPr/>
        </p:nvGrpSpPr>
        <p:grpSpPr>
          <a:xfrm>
            <a:off x="755650" y="3843553"/>
            <a:ext cx="7632700" cy="2249272"/>
            <a:chOff x="755650" y="3843553"/>
            <a:chExt cx="7632700" cy="2249272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7354D46F-A9AB-43C3-B180-C3802269E4D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3435" r="37903" b="63864"/>
            <a:stretch/>
          </p:blipFill>
          <p:spPr>
            <a:xfrm flipH="1">
              <a:off x="775058" y="4127383"/>
              <a:ext cx="7603200" cy="1965442"/>
            </a:xfrm>
            <a:prstGeom prst="rect">
              <a:avLst/>
            </a:prstGeom>
            <a:ln w="28575">
              <a:noFill/>
            </a:ln>
          </p:spPr>
        </p:pic>
        <p:sp>
          <p:nvSpPr>
            <p:cNvPr id="3" name="Rectangle: Rounded Corners 2">
              <a:extLst>
                <a:ext uri="{FF2B5EF4-FFF2-40B4-BE49-F238E27FC236}">
                  <a16:creationId xmlns:a16="http://schemas.microsoft.com/office/drawing/2014/main" id="{6F44FE4C-1A32-4225-A3D5-684373C6DD16}"/>
                </a:ext>
              </a:extLst>
            </p:cNvPr>
            <p:cNvSpPr/>
            <p:nvPr/>
          </p:nvSpPr>
          <p:spPr>
            <a:xfrm>
              <a:off x="755650" y="3843553"/>
              <a:ext cx="7632700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009487"/>
              </a:solidFill>
            </a:ln>
          </p:spPr>
          <p:txBody>
            <a:bodyPr wrap="square" lIns="108000" tIns="108000" rIns="108000" bIns="108000">
              <a:spAutoFit/>
            </a:bodyPr>
            <a:lstStyle/>
            <a:p>
              <a:pPr algn="ctr"/>
              <a:r>
                <a:rPr lang="en-US" sz="1800" dirty="0">
                  <a:solidFill>
                    <a:schemeClr val="dk1"/>
                  </a:solidFill>
                </a:rPr>
                <a:t>Which fingers did you use?</a:t>
              </a:r>
              <a:endParaRPr lang="en-US" dirty="0"/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D8604AF0-559F-47B3-949A-E4A996220133}"/>
              </a:ext>
            </a:extLst>
          </p:cNvPr>
          <p:cNvGrpSpPr/>
          <p:nvPr/>
        </p:nvGrpSpPr>
        <p:grpSpPr>
          <a:xfrm>
            <a:off x="3794667" y="2163607"/>
            <a:ext cx="1554666" cy="1548745"/>
            <a:chOff x="3794667" y="2163607"/>
            <a:chExt cx="1554666" cy="1548745"/>
          </a:xfrm>
        </p:grpSpPr>
        <p:pic>
          <p:nvPicPr>
            <p:cNvPr id="9" name="Picture 8" descr="A close up of a logo&#10;&#10;Description automatically generated">
              <a:extLst>
                <a:ext uri="{FF2B5EF4-FFF2-40B4-BE49-F238E27FC236}">
                  <a16:creationId xmlns:a16="http://schemas.microsoft.com/office/drawing/2014/main" id="{1AE61179-94FF-44F8-86F6-88E13156751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4165" r="52701" b="33823"/>
            <a:stretch/>
          </p:blipFill>
          <p:spPr>
            <a:xfrm>
              <a:off x="3794667" y="2163607"/>
              <a:ext cx="1554666" cy="1548745"/>
            </a:xfrm>
            <a:prstGeom prst="rect">
              <a:avLst/>
            </a:prstGeom>
          </p:spPr>
        </p:pic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90905962-D3B4-4860-9C3D-CF412A8FC795}"/>
                </a:ext>
              </a:extLst>
            </p:cNvPr>
            <p:cNvSpPr/>
            <p:nvPr/>
          </p:nvSpPr>
          <p:spPr>
            <a:xfrm>
              <a:off x="4051883" y="2445749"/>
              <a:ext cx="1090568" cy="100027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6500" b="1" dirty="0"/>
                <a:t>3</a:t>
              </a:r>
            </a:p>
          </p:txBody>
        </p:sp>
      </p:grpSp>
      <p:pic>
        <p:nvPicPr>
          <p:cNvPr id="11" name="Picture 10" descr="A close up of a logo&#10;&#10;Description automatically generated">
            <a:extLst>
              <a:ext uri="{FF2B5EF4-FFF2-40B4-BE49-F238E27FC236}">
                <a16:creationId xmlns:a16="http://schemas.microsoft.com/office/drawing/2014/main" id="{4EBD2E08-265F-4A62-8327-68DF8E6ED77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098"/>
          <a:stretch/>
        </p:blipFill>
        <p:spPr>
          <a:xfrm>
            <a:off x="3182805" y="4480467"/>
            <a:ext cx="869078" cy="1556012"/>
          </a:xfrm>
          <a:prstGeom prst="rect">
            <a:avLst/>
          </a:prstGeom>
        </p:spPr>
      </p:pic>
      <p:pic>
        <p:nvPicPr>
          <p:cNvPr id="13" name="Picture 12" descr="A picture containing table, knife&#10;&#10;Description automatically generated">
            <a:extLst>
              <a:ext uri="{FF2B5EF4-FFF2-40B4-BE49-F238E27FC236}">
                <a16:creationId xmlns:a16="http://schemas.microsoft.com/office/drawing/2014/main" id="{48D7CFE9-36F0-4DD5-B52D-7EF204E6CD1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1442" y="4509381"/>
            <a:ext cx="701832" cy="1519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2393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A picture containing room, bedroom, table&#10;&#10;Description automatically generated">
            <a:extLst>
              <a:ext uri="{FF2B5EF4-FFF2-40B4-BE49-F238E27FC236}">
                <a16:creationId xmlns:a16="http://schemas.microsoft.com/office/drawing/2014/main" id="{3B50C71D-6527-47FD-A83E-93B3A45524C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187" b="10187"/>
          <a:stretch/>
        </p:blipFill>
        <p:spPr>
          <a:xfrm>
            <a:off x="755649" y="1795244"/>
            <a:ext cx="7632699" cy="4297581"/>
          </a:xfrm>
          <a:prstGeom prst="rect">
            <a:avLst/>
          </a:prstGeom>
        </p:spPr>
      </p:pic>
      <p:pic>
        <p:nvPicPr>
          <p:cNvPr id="20" name="Picture 19" descr="A picture containing monitor, indoor, computer, sitting&#10;&#10;Description automatically generated">
            <a:extLst>
              <a:ext uri="{FF2B5EF4-FFF2-40B4-BE49-F238E27FC236}">
                <a16:creationId xmlns:a16="http://schemas.microsoft.com/office/drawing/2014/main" id="{99EC188E-0F36-4D35-A997-FD1FCCFBA66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027"/>
          <a:stretch/>
        </p:blipFill>
        <p:spPr>
          <a:xfrm>
            <a:off x="1007320" y="2612687"/>
            <a:ext cx="2621505" cy="2037066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FAE168CE-DE8C-4AB0-84C7-A69F9BA75211}"/>
              </a:ext>
            </a:extLst>
          </p:cNvPr>
          <p:cNvSpPr/>
          <p:nvPr/>
        </p:nvSpPr>
        <p:spPr>
          <a:xfrm>
            <a:off x="1772788" y="2960719"/>
            <a:ext cx="1090568" cy="13080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8500" b="1" dirty="0">
                <a:solidFill>
                  <a:srgbClr val="F08215"/>
                </a:solidFill>
              </a:rPr>
              <a:t>0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B61EF9E-D6FE-4566-AD8E-19D452E31FEB}"/>
              </a:ext>
            </a:extLst>
          </p:cNvPr>
          <p:cNvSpPr/>
          <p:nvPr/>
        </p:nvSpPr>
        <p:spPr>
          <a:xfrm>
            <a:off x="755650" y="1795244"/>
            <a:ext cx="7632700" cy="4297581"/>
          </a:xfrm>
          <a:prstGeom prst="rect">
            <a:avLst/>
          </a:prstGeom>
          <a:noFill/>
          <a:ln w="28575">
            <a:solidFill>
              <a:srgbClr val="0094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: Rounded Corners 6"/>
          <p:cNvSpPr/>
          <p:nvPr/>
        </p:nvSpPr>
        <p:spPr>
          <a:xfrm>
            <a:off x="755650" y="1506771"/>
            <a:ext cx="7632700" cy="854246"/>
          </a:xfrm>
          <a:prstGeom prst="roundRect">
            <a:avLst/>
          </a:prstGeom>
          <a:solidFill>
            <a:srgbClr val="89CBC1"/>
          </a:solidFill>
          <a:ln w="28575">
            <a:solidFill>
              <a:srgbClr val="009487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 dirty="0">
                <a:solidFill>
                  <a:schemeClr val="dk1"/>
                </a:solidFill>
              </a:rPr>
              <a:t>The hand will show a number.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 dirty="0">
                <a:solidFill>
                  <a:schemeClr val="dk1"/>
                </a:solidFill>
              </a:rPr>
              <a:t>Write the matching numeral on your board.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2960410" y="697112"/>
            <a:ext cx="3296205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sz="4000" b="1" dirty="0"/>
              <a:t>Remember It</a:t>
            </a:r>
            <a:endParaRPr lang="en-GB" sz="4000" b="1" dirty="0"/>
          </a:p>
        </p:txBody>
      </p:sp>
      <p:pic>
        <p:nvPicPr>
          <p:cNvPr id="14" name="Picture 13" descr="A close up of a logo&#10;&#10;Description automatically generated">
            <a:extLst>
              <a:ext uri="{FF2B5EF4-FFF2-40B4-BE49-F238E27FC236}">
                <a16:creationId xmlns:a16="http://schemas.microsoft.com/office/drawing/2014/main" id="{906850C0-DB7A-40F9-B059-0138C63874D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5772" y="3289456"/>
            <a:ext cx="4135774" cy="247852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28625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picture containing room, bedroom, table&#10;&#10;Description automatically generated">
            <a:extLst>
              <a:ext uri="{FF2B5EF4-FFF2-40B4-BE49-F238E27FC236}">
                <a16:creationId xmlns:a16="http://schemas.microsoft.com/office/drawing/2014/main" id="{01AE9A60-2BD3-481B-9069-1F42B5EE918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187" b="10187"/>
          <a:stretch/>
        </p:blipFill>
        <p:spPr>
          <a:xfrm>
            <a:off x="755649" y="1795244"/>
            <a:ext cx="7632699" cy="4297581"/>
          </a:xfrm>
          <a:prstGeom prst="rect">
            <a:avLst/>
          </a:prstGeom>
        </p:spPr>
      </p:pic>
      <p:pic>
        <p:nvPicPr>
          <p:cNvPr id="13" name="Picture 12" descr="A picture containing monitor, indoor, computer, sitting&#10;&#10;Description automatically generated">
            <a:extLst>
              <a:ext uri="{FF2B5EF4-FFF2-40B4-BE49-F238E27FC236}">
                <a16:creationId xmlns:a16="http://schemas.microsoft.com/office/drawing/2014/main" id="{6B2A4339-DA0E-4764-999A-1396515CAD4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027"/>
          <a:stretch/>
        </p:blipFill>
        <p:spPr>
          <a:xfrm>
            <a:off x="1007320" y="2612687"/>
            <a:ext cx="2621505" cy="2037066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A7D1756B-D892-4558-B301-71E9F00191D9}"/>
              </a:ext>
            </a:extLst>
          </p:cNvPr>
          <p:cNvSpPr/>
          <p:nvPr/>
        </p:nvSpPr>
        <p:spPr>
          <a:xfrm>
            <a:off x="1772788" y="2960719"/>
            <a:ext cx="1090568" cy="13080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8500" b="1" dirty="0">
                <a:solidFill>
                  <a:srgbClr val="F08215"/>
                </a:solidFill>
              </a:rPr>
              <a:t>3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B61EF9E-D6FE-4566-AD8E-19D452E31FEB}"/>
              </a:ext>
            </a:extLst>
          </p:cNvPr>
          <p:cNvSpPr/>
          <p:nvPr/>
        </p:nvSpPr>
        <p:spPr>
          <a:xfrm>
            <a:off x="755650" y="1795244"/>
            <a:ext cx="7632700" cy="4297581"/>
          </a:xfrm>
          <a:prstGeom prst="rect">
            <a:avLst/>
          </a:prstGeom>
          <a:noFill/>
          <a:ln w="28575">
            <a:solidFill>
              <a:srgbClr val="0094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: Rounded Corners 6"/>
          <p:cNvSpPr/>
          <p:nvPr/>
        </p:nvSpPr>
        <p:spPr>
          <a:xfrm>
            <a:off x="755650" y="1506771"/>
            <a:ext cx="7632700" cy="854246"/>
          </a:xfrm>
          <a:prstGeom prst="roundRect">
            <a:avLst/>
          </a:prstGeom>
          <a:solidFill>
            <a:srgbClr val="89CBC1"/>
          </a:solidFill>
          <a:ln w="28575">
            <a:solidFill>
              <a:srgbClr val="009487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 dirty="0">
                <a:solidFill>
                  <a:schemeClr val="dk1"/>
                </a:solidFill>
              </a:rPr>
              <a:t>The hand will show a number.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 dirty="0">
                <a:solidFill>
                  <a:schemeClr val="dk1"/>
                </a:solidFill>
              </a:rPr>
              <a:t>Write the matching numeral on your board.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2960410" y="697112"/>
            <a:ext cx="3296205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sz="4000" b="1" dirty="0"/>
              <a:t>Remember It</a:t>
            </a:r>
            <a:endParaRPr lang="en-GB" sz="4000" b="1" dirty="0"/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FB505A2F-45C1-4A94-9F0B-474BB1DAC00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993"/>
          <a:stretch/>
        </p:blipFill>
        <p:spPr>
          <a:xfrm>
            <a:off x="5296044" y="2640019"/>
            <a:ext cx="1796095" cy="320873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5655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A picture containing room, bedroom, table&#10;&#10;Description automatically generated">
            <a:extLst>
              <a:ext uri="{FF2B5EF4-FFF2-40B4-BE49-F238E27FC236}">
                <a16:creationId xmlns:a16="http://schemas.microsoft.com/office/drawing/2014/main" id="{CB5F1AAA-F53D-442F-91E6-2538CE23BB5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187" b="10187"/>
          <a:stretch/>
        </p:blipFill>
        <p:spPr>
          <a:xfrm>
            <a:off x="755649" y="1795244"/>
            <a:ext cx="7632699" cy="429758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AB61EF9E-D6FE-4566-AD8E-19D452E31FEB}"/>
              </a:ext>
            </a:extLst>
          </p:cNvPr>
          <p:cNvSpPr/>
          <p:nvPr/>
        </p:nvSpPr>
        <p:spPr>
          <a:xfrm>
            <a:off x="755650" y="1795244"/>
            <a:ext cx="7632700" cy="4297581"/>
          </a:xfrm>
          <a:prstGeom prst="rect">
            <a:avLst/>
          </a:prstGeom>
          <a:noFill/>
          <a:ln w="28575">
            <a:solidFill>
              <a:srgbClr val="0094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: Rounded Corners 6"/>
          <p:cNvSpPr/>
          <p:nvPr/>
        </p:nvSpPr>
        <p:spPr>
          <a:xfrm>
            <a:off x="755650" y="1506771"/>
            <a:ext cx="7632700" cy="854246"/>
          </a:xfrm>
          <a:prstGeom prst="roundRect">
            <a:avLst/>
          </a:prstGeom>
          <a:solidFill>
            <a:srgbClr val="89CBC1"/>
          </a:solidFill>
          <a:ln w="28575">
            <a:solidFill>
              <a:srgbClr val="009487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 dirty="0">
                <a:solidFill>
                  <a:schemeClr val="dk1"/>
                </a:solidFill>
              </a:rPr>
              <a:t>The hand will show a number.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 dirty="0">
                <a:solidFill>
                  <a:schemeClr val="dk1"/>
                </a:solidFill>
              </a:rPr>
              <a:t>Write the matching numeral on your board. 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2960410" y="697112"/>
            <a:ext cx="3296205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sz="4000" b="1" dirty="0"/>
              <a:t>Remember It</a:t>
            </a:r>
            <a:endParaRPr lang="en-GB" sz="4000" b="1" dirty="0"/>
          </a:p>
        </p:txBody>
      </p:sp>
      <p:pic>
        <p:nvPicPr>
          <p:cNvPr id="9" name="Picture 8" descr="A picture containing sitting, table, room, guitar&#10;&#10;Description automatically generated">
            <a:extLst>
              <a:ext uri="{FF2B5EF4-FFF2-40B4-BE49-F238E27FC236}">
                <a16:creationId xmlns:a16="http://schemas.microsoft.com/office/drawing/2014/main" id="{55DEB2B8-F06B-4CED-B0B0-4F84E981374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977" y="2665782"/>
            <a:ext cx="1481832" cy="311489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1" name="Picture 10" descr="A picture containing monitor, indoor, computer, sitting&#10;&#10;Description automatically generated">
            <a:extLst>
              <a:ext uri="{FF2B5EF4-FFF2-40B4-BE49-F238E27FC236}">
                <a16:creationId xmlns:a16="http://schemas.microsoft.com/office/drawing/2014/main" id="{84D0FAE8-B5F3-44C1-B5C9-F35AF9923E9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027"/>
          <a:stretch/>
        </p:blipFill>
        <p:spPr>
          <a:xfrm>
            <a:off x="1007320" y="2612687"/>
            <a:ext cx="2621505" cy="2037066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1028E51A-1345-4869-B780-17045FAED752}"/>
              </a:ext>
            </a:extLst>
          </p:cNvPr>
          <p:cNvSpPr/>
          <p:nvPr/>
        </p:nvSpPr>
        <p:spPr>
          <a:xfrm>
            <a:off x="1772788" y="2960719"/>
            <a:ext cx="1090568" cy="13080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8500" b="1" dirty="0">
                <a:solidFill>
                  <a:srgbClr val="F08215"/>
                </a:solidFill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648074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picture containing room, bedroom, table&#10;&#10;Description automatically generated">
            <a:extLst>
              <a:ext uri="{FF2B5EF4-FFF2-40B4-BE49-F238E27FC236}">
                <a16:creationId xmlns:a16="http://schemas.microsoft.com/office/drawing/2014/main" id="{AC9EBCD2-94E6-4919-8C22-43A70242462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187" b="10187"/>
          <a:stretch/>
        </p:blipFill>
        <p:spPr>
          <a:xfrm>
            <a:off x="755649" y="1795244"/>
            <a:ext cx="7632699" cy="429758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AB61EF9E-D6FE-4566-AD8E-19D452E31FEB}"/>
              </a:ext>
            </a:extLst>
          </p:cNvPr>
          <p:cNvSpPr/>
          <p:nvPr/>
        </p:nvSpPr>
        <p:spPr>
          <a:xfrm>
            <a:off x="755650" y="1795244"/>
            <a:ext cx="7632700" cy="4297581"/>
          </a:xfrm>
          <a:prstGeom prst="rect">
            <a:avLst/>
          </a:prstGeom>
          <a:noFill/>
          <a:ln w="28575">
            <a:solidFill>
              <a:srgbClr val="0094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: Rounded Corners 6"/>
          <p:cNvSpPr/>
          <p:nvPr/>
        </p:nvSpPr>
        <p:spPr>
          <a:xfrm>
            <a:off x="755650" y="1506771"/>
            <a:ext cx="7632700" cy="854246"/>
          </a:xfrm>
          <a:prstGeom prst="roundRect">
            <a:avLst/>
          </a:prstGeom>
          <a:solidFill>
            <a:srgbClr val="89CBC1"/>
          </a:solidFill>
          <a:ln w="28575">
            <a:solidFill>
              <a:srgbClr val="009487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 dirty="0">
                <a:solidFill>
                  <a:schemeClr val="dk1"/>
                </a:solidFill>
              </a:rPr>
              <a:t>The hand will show a number.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 dirty="0">
                <a:solidFill>
                  <a:schemeClr val="dk1"/>
                </a:solidFill>
              </a:rPr>
              <a:t>Write the matching numeral on your board. 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2960410" y="697112"/>
            <a:ext cx="3296205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sz="4000" b="1" dirty="0"/>
              <a:t>Remember It</a:t>
            </a:r>
            <a:endParaRPr lang="en-GB" sz="4000" b="1" dirty="0"/>
          </a:p>
        </p:txBody>
      </p:sp>
      <p:pic>
        <p:nvPicPr>
          <p:cNvPr id="5" name="Picture 4" descr="A picture containing dark, bird&#10;&#10;Description automatically generated">
            <a:extLst>
              <a:ext uri="{FF2B5EF4-FFF2-40B4-BE49-F238E27FC236}">
                <a16:creationId xmlns:a16="http://schemas.microsoft.com/office/drawing/2014/main" id="{999A19D8-7C0F-4816-9E25-C73BE301E02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664"/>
          <a:stretch/>
        </p:blipFill>
        <p:spPr>
          <a:xfrm>
            <a:off x="5321242" y="2649490"/>
            <a:ext cx="1870745" cy="313118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1" name="Picture 10" descr="A picture containing monitor, indoor, computer, sitting&#10;&#10;Description automatically generated">
            <a:extLst>
              <a:ext uri="{FF2B5EF4-FFF2-40B4-BE49-F238E27FC236}">
                <a16:creationId xmlns:a16="http://schemas.microsoft.com/office/drawing/2014/main" id="{249D8E85-0A24-4616-8EBD-CAB11B1C937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027"/>
          <a:stretch/>
        </p:blipFill>
        <p:spPr>
          <a:xfrm>
            <a:off x="1007320" y="2612687"/>
            <a:ext cx="2621505" cy="203706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417DE4E-41AA-4BED-83A8-3F543C824619}"/>
              </a:ext>
            </a:extLst>
          </p:cNvPr>
          <p:cNvSpPr/>
          <p:nvPr/>
        </p:nvSpPr>
        <p:spPr>
          <a:xfrm>
            <a:off x="1772788" y="2960719"/>
            <a:ext cx="1090568" cy="13080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8500" b="1" dirty="0">
                <a:solidFill>
                  <a:srgbClr val="F08215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502742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 descr="A picture containing building, door, bed, window&#10;&#10;Description automatically generated">
            <a:extLst>
              <a:ext uri="{FF2B5EF4-FFF2-40B4-BE49-F238E27FC236}">
                <a16:creationId xmlns:a16="http://schemas.microsoft.com/office/drawing/2014/main" id="{8CF9388D-E452-479C-AF1D-1C26412E363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332"/>
          <a:stretch/>
        </p:blipFill>
        <p:spPr>
          <a:xfrm>
            <a:off x="755649" y="1577130"/>
            <a:ext cx="7632699" cy="451569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960410" y="697112"/>
            <a:ext cx="3296205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sz="4000" b="1" dirty="0"/>
              <a:t>Spin to Win</a:t>
            </a:r>
            <a:endParaRPr lang="en-GB" sz="4000" b="1" dirty="0"/>
          </a:p>
        </p:txBody>
      </p:sp>
      <p:pic>
        <p:nvPicPr>
          <p:cNvPr id="12" name="Picture 11" descr="A picture containing room&#10;&#10;Description automatically generated">
            <a:extLst>
              <a:ext uri="{FF2B5EF4-FFF2-40B4-BE49-F238E27FC236}">
                <a16:creationId xmlns:a16="http://schemas.microsoft.com/office/drawing/2014/main" id="{90F036D1-3736-4E96-9EA5-D14078F4935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758"/>
          <a:stretch/>
        </p:blipFill>
        <p:spPr>
          <a:xfrm>
            <a:off x="1777229" y="2694857"/>
            <a:ext cx="4888357" cy="339796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14" name="Speech Bubble: Rectangle with Corners Rounded 13">
            <a:extLst>
              <a:ext uri="{FF2B5EF4-FFF2-40B4-BE49-F238E27FC236}">
                <a16:creationId xmlns:a16="http://schemas.microsoft.com/office/drawing/2014/main" id="{7A409B6B-4304-4CFC-A749-495EA5139387}"/>
              </a:ext>
            </a:extLst>
          </p:cNvPr>
          <p:cNvSpPr/>
          <p:nvPr/>
        </p:nvSpPr>
        <p:spPr>
          <a:xfrm>
            <a:off x="923430" y="1744910"/>
            <a:ext cx="2776116" cy="854246"/>
          </a:xfrm>
          <a:prstGeom prst="wedgeRoundRectCallout">
            <a:avLst>
              <a:gd name="adj1" fmla="val 36463"/>
              <a:gd name="adj2" fmla="val 115711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US" sz="1800" dirty="0">
                <a:solidFill>
                  <a:schemeClr val="tx1"/>
                </a:solidFill>
              </a:rPr>
              <a:t>I need to move 1 space to win the game.</a:t>
            </a:r>
          </a:p>
        </p:txBody>
      </p:sp>
      <p:sp>
        <p:nvSpPr>
          <p:cNvPr id="16" name="Speech Bubble: Rectangle with Corners Rounded 15">
            <a:extLst>
              <a:ext uri="{FF2B5EF4-FFF2-40B4-BE49-F238E27FC236}">
                <a16:creationId xmlns:a16="http://schemas.microsoft.com/office/drawing/2014/main" id="{A310187F-08AD-4797-9FED-A96FF50D9668}"/>
              </a:ext>
            </a:extLst>
          </p:cNvPr>
          <p:cNvSpPr/>
          <p:nvPr/>
        </p:nvSpPr>
        <p:spPr>
          <a:xfrm>
            <a:off x="6174297" y="1740065"/>
            <a:ext cx="2046273" cy="854246"/>
          </a:xfrm>
          <a:prstGeom prst="wedgeRoundRectCallout">
            <a:avLst>
              <a:gd name="adj1" fmla="val -62239"/>
              <a:gd name="adj2" fmla="val 142045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US" sz="1800" dirty="0">
                <a:solidFill>
                  <a:schemeClr val="tx1"/>
                </a:solidFill>
              </a:rPr>
              <a:t>I need to move 2 spaces to win.</a:t>
            </a:r>
          </a:p>
        </p:txBody>
      </p:sp>
      <p:sp>
        <p:nvSpPr>
          <p:cNvPr id="20" name="Speech Bubble: Rectangle with Corners Rounded 19">
            <a:extLst>
              <a:ext uri="{FF2B5EF4-FFF2-40B4-BE49-F238E27FC236}">
                <a16:creationId xmlns:a16="http://schemas.microsoft.com/office/drawing/2014/main" id="{2FC4F253-2291-4EE3-9272-6BD23B3E8D5C}"/>
              </a:ext>
            </a:extLst>
          </p:cNvPr>
          <p:cNvSpPr/>
          <p:nvPr/>
        </p:nvSpPr>
        <p:spPr>
          <a:xfrm>
            <a:off x="923430" y="3834977"/>
            <a:ext cx="2046273" cy="854246"/>
          </a:xfrm>
          <a:prstGeom prst="wedgeRoundRectCallout">
            <a:avLst>
              <a:gd name="adj1" fmla="val 77558"/>
              <a:gd name="adj2" fmla="val 35985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US" sz="1800" dirty="0">
                <a:solidFill>
                  <a:schemeClr val="tx1"/>
                </a:solidFill>
              </a:rPr>
              <a:t>I need to move 3 spaces to win.</a:t>
            </a:r>
          </a:p>
        </p:txBody>
      </p:sp>
      <p:sp>
        <p:nvSpPr>
          <p:cNvPr id="22" name="Speech Bubble: Rectangle with Corners Rounded 21">
            <a:extLst>
              <a:ext uri="{FF2B5EF4-FFF2-40B4-BE49-F238E27FC236}">
                <a16:creationId xmlns:a16="http://schemas.microsoft.com/office/drawing/2014/main" id="{D3A7782C-506C-4BAF-B81D-E8C908862B80}"/>
              </a:ext>
            </a:extLst>
          </p:cNvPr>
          <p:cNvSpPr/>
          <p:nvPr/>
        </p:nvSpPr>
        <p:spPr>
          <a:xfrm>
            <a:off x="6174296" y="4764332"/>
            <a:ext cx="2046273" cy="1160713"/>
          </a:xfrm>
          <a:prstGeom prst="wedgeRoundRectCallout">
            <a:avLst>
              <a:gd name="adj1" fmla="val -73718"/>
              <a:gd name="adj2" fmla="val -32902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US" sz="1800" dirty="0">
                <a:solidFill>
                  <a:schemeClr val="tx1"/>
                </a:solidFill>
              </a:rPr>
              <a:t>I need to move 4 spaces to finish the game.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B61EF9E-D6FE-4566-AD8E-19D452E31FEB}"/>
              </a:ext>
            </a:extLst>
          </p:cNvPr>
          <p:cNvSpPr/>
          <p:nvPr/>
        </p:nvSpPr>
        <p:spPr>
          <a:xfrm>
            <a:off x="755650" y="1577130"/>
            <a:ext cx="7632700" cy="4515695"/>
          </a:xfrm>
          <a:prstGeom prst="rect">
            <a:avLst/>
          </a:prstGeom>
          <a:noFill/>
          <a:ln w="28575">
            <a:solidFill>
              <a:srgbClr val="0094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4139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6" grpId="0" animBg="1"/>
      <p:bldP spid="20" grpId="0" animBg="1"/>
      <p:bldP spid="2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 descr="A picture containing building, door, bed, window&#10;&#10;Description automatically generated">
            <a:extLst>
              <a:ext uri="{FF2B5EF4-FFF2-40B4-BE49-F238E27FC236}">
                <a16:creationId xmlns:a16="http://schemas.microsoft.com/office/drawing/2014/main" id="{8CF9388D-E452-479C-AF1D-1C26412E363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332"/>
          <a:stretch/>
        </p:blipFill>
        <p:spPr>
          <a:xfrm>
            <a:off x="755649" y="1577130"/>
            <a:ext cx="7632699" cy="4515695"/>
          </a:xfrm>
          <a:prstGeom prst="rect">
            <a:avLst/>
          </a:prstGeom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E9F66A42-DBEE-43A7-BAB1-31CDF0A78C60}"/>
              </a:ext>
            </a:extLst>
          </p:cNvPr>
          <p:cNvSpPr/>
          <p:nvPr/>
        </p:nvSpPr>
        <p:spPr>
          <a:xfrm>
            <a:off x="964734" y="2871634"/>
            <a:ext cx="7197754" cy="3036633"/>
          </a:xfrm>
          <a:prstGeom prst="roundRect">
            <a:avLst/>
          </a:prstGeom>
          <a:solidFill>
            <a:schemeClr val="bg1">
              <a:alpha val="95000"/>
            </a:schemeClr>
          </a:solidFill>
          <a:ln w="28575">
            <a:solidFill>
              <a:srgbClr val="009285"/>
            </a:solidFill>
          </a:ln>
        </p:spPr>
        <p:txBody>
          <a:bodyPr wrap="square" lIns="108000" tIns="108000" rIns="108000" bIns="10800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2960410" y="697112"/>
            <a:ext cx="3296205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sz="4000" b="1" dirty="0"/>
              <a:t>Spin to Win</a:t>
            </a:r>
            <a:endParaRPr lang="en-GB" sz="4000" b="1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B61EF9E-D6FE-4566-AD8E-19D452E31FEB}"/>
              </a:ext>
            </a:extLst>
          </p:cNvPr>
          <p:cNvSpPr/>
          <p:nvPr/>
        </p:nvSpPr>
        <p:spPr>
          <a:xfrm>
            <a:off x="755650" y="1577130"/>
            <a:ext cx="7632700" cy="4515695"/>
          </a:xfrm>
          <a:prstGeom prst="rect">
            <a:avLst/>
          </a:prstGeom>
          <a:noFill/>
          <a:ln w="28575">
            <a:solidFill>
              <a:srgbClr val="0094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BAF83E4A-7B73-41C2-BE16-4567B1344491}"/>
              </a:ext>
            </a:extLst>
          </p:cNvPr>
          <p:cNvGrpSpPr/>
          <p:nvPr/>
        </p:nvGrpSpPr>
        <p:grpSpPr>
          <a:xfrm>
            <a:off x="853270" y="1703675"/>
            <a:ext cx="1375748" cy="1370508"/>
            <a:chOff x="3371734" y="2482376"/>
            <a:chExt cx="2181138" cy="2172831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ED7AF503-360B-4732-B9CC-189BD1A455D3}"/>
                </a:ext>
              </a:extLst>
            </p:cNvPr>
            <p:cNvSpPr/>
            <p:nvPr/>
          </p:nvSpPr>
          <p:spPr>
            <a:xfrm>
              <a:off x="3699546" y="2810312"/>
              <a:ext cx="1644241" cy="161068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" name="Picture 5" descr="A close up of a logo&#10;&#10;Description automatically generated">
              <a:extLst>
                <a:ext uri="{FF2B5EF4-FFF2-40B4-BE49-F238E27FC236}">
                  <a16:creationId xmlns:a16="http://schemas.microsoft.com/office/drawing/2014/main" id="{5F88B284-7C89-4676-B339-F40FCF0C05F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4165" r="52701" b="33823"/>
            <a:stretch/>
          </p:blipFill>
          <p:spPr>
            <a:xfrm>
              <a:off x="3371734" y="2482376"/>
              <a:ext cx="2181138" cy="2172831"/>
            </a:xfrm>
            <a:prstGeom prst="rect">
              <a:avLst/>
            </a:prstGeom>
          </p:spPr>
        </p:pic>
        <p:pic>
          <p:nvPicPr>
            <p:cNvPr id="5" name="Picture 4" descr="A picture containing room&#10;&#10;Description automatically generated">
              <a:extLst>
                <a:ext uri="{FF2B5EF4-FFF2-40B4-BE49-F238E27FC236}">
                  <a16:creationId xmlns:a16="http://schemas.microsoft.com/office/drawing/2014/main" id="{B8C7B507-0107-487F-85BE-7CF8F73B2B3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669" r="52008" b="63138"/>
            <a:stretch/>
          </p:blipFill>
          <p:spPr>
            <a:xfrm>
              <a:off x="3775046" y="2934686"/>
              <a:ext cx="1476464" cy="1413998"/>
            </a:xfrm>
            <a:prstGeom prst="rect">
              <a:avLst/>
            </a:prstGeom>
          </p:spPr>
        </p:pic>
      </p:grpSp>
      <p:sp>
        <p:nvSpPr>
          <p:cNvPr id="14" name="Speech Bubble: Rectangle with Corners Rounded 13">
            <a:extLst>
              <a:ext uri="{FF2B5EF4-FFF2-40B4-BE49-F238E27FC236}">
                <a16:creationId xmlns:a16="http://schemas.microsoft.com/office/drawing/2014/main" id="{7A409B6B-4304-4CFC-A749-495EA5139387}"/>
              </a:ext>
            </a:extLst>
          </p:cNvPr>
          <p:cNvSpPr/>
          <p:nvPr/>
        </p:nvSpPr>
        <p:spPr>
          <a:xfrm>
            <a:off x="2481293" y="1797259"/>
            <a:ext cx="1997095" cy="854246"/>
          </a:xfrm>
          <a:prstGeom prst="wedgeRoundRectCallout">
            <a:avLst>
              <a:gd name="adj1" fmla="val -77207"/>
              <a:gd name="adj2" fmla="val 44542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US" sz="1800" dirty="0">
                <a:solidFill>
                  <a:schemeClr val="tx1"/>
                </a:solidFill>
              </a:rPr>
              <a:t>How can I make 1 from 2 spins?</a:t>
            </a:r>
            <a:endParaRPr lang="en-GB" sz="1800" dirty="0"/>
          </a:p>
        </p:txBody>
      </p:sp>
      <p:grpSp>
        <p:nvGrpSpPr>
          <p:cNvPr id="51" name="Group 50">
            <a:extLst>
              <a:ext uri="{FF2B5EF4-FFF2-40B4-BE49-F238E27FC236}">
                <a16:creationId xmlns:a16="http://schemas.microsoft.com/office/drawing/2014/main" id="{6033337D-DBD5-46E7-A610-D049C754E9C1}"/>
              </a:ext>
            </a:extLst>
          </p:cNvPr>
          <p:cNvGrpSpPr/>
          <p:nvPr/>
        </p:nvGrpSpPr>
        <p:grpSpPr>
          <a:xfrm>
            <a:off x="1183010" y="3328400"/>
            <a:ext cx="4295997" cy="636718"/>
            <a:chOff x="1183010" y="3328400"/>
            <a:chExt cx="4295997" cy="636718"/>
          </a:xfrm>
        </p:grpSpPr>
        <p:sp>
          <p:nvSpPr>
            <p:cNvPr id="21" name="Rectangle: Rounded Corners 20">
              <a:extLst>
                <a:ext uri="{FF2B5EF4-FFF2-40B4-BE49-F238E27FC236}">
                  <a16:creationId xmlns:a16="http://schemas.microsoft.com/office/drawing/2014/main" id="{72BCE9BC-C439-4C91-8E18-061443FFBFDD}"/>
                </a:ext>
              </a:extLst>
            </p:cNvPr>
            <p:cNvSpPr/>
            <p:nvPr/>
          </p:nvSpPr>
          <p:spPr>
            <a:xfrm>
              <a:off x="2481293" y="3328400"/>
              <a:ext cx="636718" cy="636718"/>
            </a:xfrm>
            <a:prstGeom prst="roundRect">
              <a:avLst/>
            </a:prstGeom>
            <a:solidFill>
              <a:srgbClr val="A873B0"/>
            </a:solidFill>
            <a:ln w="28575">
              <a:solidFill>
                <a:srgbClr val="13131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A7B91F5B-0801-4A24-988E-71DED0D7958A}"/>
                </a:ext>
              </a:extLst>
            </p:cNvPr>
            <p:cNvGrpSpPr/>
            <p:nvPr/>
          </p:nvGrpSpPr>
          <p:grpSpPr>
            <a:xfrm>
              <a:off x="1183010" y="3328400"/>
              <a:ext cx="636718" cy="636718"/>
              <a:chOff x="1183010" y="3615048"/>
              <a:chExt cx="719438" cy="719438"/>
            </a:xfrm>
          </p:grpSpPr>
          <p:sp>
            <p:nvSpPr>
              <p:cNvPr id="11" name="Rectangle: Rounded Corners 10">
                <a:extLst>
                  <a:ext uri="{FF2B5EF4-FFF2-40B4-BE49-F238E27FC236}">
                    <a16:creationId xmlns:a16="http://schemas.microsoft.com/office/drawing/2014/main" id="{5B233FF4-501B-4625-A5E7-429DF8EF5848}"/>
                  </a:ext>
                </a:extLst>
              </p:cNvPr>
              <p:cNvSpPr/>
              <p:nvPr/>
            </p:nvSpPr>
            <p:spPr>
              <a:xfrm>
                <a:off x="1183010" y="3615048"/>
                <a:ext cx="719438" cy="719438"/>
              </a:xfrm>
              <a:prstGeom prst="roundRect">
                <a:avLst/>
              </a:prstGeom>
              <a:solidFill>
                <a:srgbClr val="ED6D77"/>
              </a:solidFill>
              <a:ln w="28575"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5" name="Oval 24">
                <a:extLst>
                  <a:ext uri="{FF2B5EF4-FFF2-40B4-BE49-F238E27FC236}">
                    <a16:creationId xmlns:a16="http://schemas.microsoft.com/office/drawing/2014/main" id="{6A1C0093-19A5-46BE-BD65-813E094069DF}"/>
                  </a:ext>
                </a:extLst>
              </p:cNvPr>
              <p:cNvSpPr/>
              <p:nvPr/>
            </p:nvSpPr>
            <p:spPr>
              <a:xfrm>
                <a:off x="1352677" y="3784715"/>
                <a:ext cx="380104" cy="380104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CE6F5AA3-2F3A-4D2D-B89D-BAF484F9F526}"/>
                </a:ext>
              </a:extLst>
            </p:cNvPr>
            <p:cNvSpPr/>
            <p:nvPr/>
          </p:nvSpPr>
          <p:spPr>
            <a:xfrm>
              <a:off x="3664992" y="3369760"/>
              <a:ext cx="1814015" cy="55399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sz="3600" b="1" dirty="0">
                  <a:solidFill>
                    <a:srgbClr val="ED6D77"/>
                  </a:solidFill>
                </a:rPr>
                <a:t>1</a:t>
              </a:r>
              <a:r>
                <a:rPr lang="en-GB" sz="3600" b="1" dirty="0"/>
                <a:t> + </a:t>
              </a:r>
              <a:r>
                <a:rPr lang="en-GB" sz="3600" b="1" dirty="0">
                  <a:solidFill>
                    <a:srgbClr val="A873B0"/>
                  </a:solidFill>
                </a:rPr>
                <a:t>0</a:t>
              </a:r>
              <a:r>
                <a:rPr lang="en-GB" sz="3600" b="1" dirty="0"/>
                <a:t> = 1</a:t>
              </a:r>
            </a:p>
          </p:txBody>
        </p:sp>
      </p:grpSp>
      <p:grpSp>
        <p:nvGrpSpPr>
          <p:cNvPr id="52" name="Group 51">
            <a:extLst>
              <a:ext uri="{FF2B5EF4-FFF2-40B4-BE49-F238E27FC236}">
                <a16:creationId xmlns:a16="http://schemas.microsoft.com/office/drawing/2014/main" id="{A8F5397A-1DAA-46EE-9831-CA72FA8D7909}"/>
              </a:ext>
            </a:extLst>
          </p:cNvPr>
          <p:cNvGrpSpPr/>
          <p:nvPr/>
        </p:nvGrpSpPr>
        <p:grpSpPr>
          <a:xfrm>
            <a:off x="1183008" y="4158436"/>
            <a:ext cx="4295999" cy="639202"/>
            <a:chOff x="1183008" y="4158436"/>
            <a:chExt cx="4295999" cy="639202"/>
          </a:xfrm>
        </p:grpSpPr>
        <p:sp>
          <p:nvSpPr>
            <p:cNvPr id="30" name="Rectangle: Rounded Corners 29">
              <a:extLst>
                <a:ext uri="{FF2B5EF4-FFF2-40B4-BE49-F238E27FC236}">
                  <a16:creationId xmlns:a16="http://schemas.microsoft.com/office/drawing/2014/main" id="{848A45C7-C492-4CFA-9D85-6AA8FCEC0534}"/>
                </a:ext>
              </a:extLst>
            </p:cNvPr>
            <p:cNvSpPr/>
            <p:nvPr/>
          </p:nvSpPr>
          <p:spPr>
            <a:xfrm>
              <a:off x="1183008" y="4158436"/>
              <a:ext cx="636718" cy="636718"/>
            </a:xfrm>
            <a:prstGeom prst="roundRect">
              <a:avLst/>
            </a:prstGeom>
            <a:solidFill>
              <a:srgbClr val="A873B0"/>
            </a:solidFill>
            <a:ln w="28575">
              <a:solidFill>
                <a:srgbClr val="13131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id="{4DFBDD87-9991-49DF-93F6-6BE02BD66D2C}"/>
                </a:ext>
              </a:extLst>
            </p:cNvPr>
            <p:cNvGrpSpPr/>
            <p:nvPr/>
          </p:nvGrpSpPr>
          <p:grpSpPr>
            <a:xfrm>
              <a:off x="2481293" y="4160920"/>
              <a:ext cx="636718" cy="636718"/>
              <a:chOff x="1183010" y="3615048"/>
              <a:chExt cx="719438" cy="719438"/>
            </a:xfrm>
          </p:grpSpPr>
          <p:sp>
            <p:nvSpPr>
              <p:cNvPr id="32" name="Rectangle: Rounded Corners 31">
                <a:extLst>
                  <a:ext uri="{FF2B5EF4-FFF2-40B4-BE49-F238E27FC236}">
                    <a16:creationId xmlns:a16="http://schemas.microsoft.com/office/drawing/2014/main" id="{1340ED84-5EF7-4F5D-BAB7-FF888D2A1DDA}"/>
                  </a:ext>
                </a:extLst>
              </p:cNvPr>
              <p:cNvSpPr/>
              <p:nvPr/>
            </p:nvSpPr>
            <p:spPr>
              <a:xfrm>
                <a:off x="1183010" y="3615048"/>
                <a:ext cx="719438" cy="719438"/>
              </a:xfrm>
              <a:prstGeom prst="roundRect">
                <a:avLst/>
              </a:prstGeom>
              <a:solidFill>
                <a:srgbClr val="ED6D77"/>
              </a:solidFill>
              <a:ln w="28575"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3" name="Oval 32">
                <a:extLst>
                  <a:ext uri="{FF2B5EF4-FFF2-40B4-BE49-F238E27FC236}">
                    <a16:creationId xmlns:a16="http://schemas.microsoft.com/office/drawing/2014/main" id="{B78E10D5-4A53-4D87-A041-C0624C313BCA}"/>
                  </a:ext>
                </a:extLst>
              </p:cNvPr>
              <p:cNvSpPr/>
              <p:nvPr/>
            </p:nvSpPr>
            <p:spPr>
              <a:xfrm>
                <a:off x="1352677" y="3784715"/>
                <a:ext cx="380104" cy="380104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F63FB6B7-B352-4948-92FD-53DDBA88E686}"/>
                </a:ext>
              </a:extLst>
            </p:cNvPr>
            <p:cNvSpPr/>
            <p:nvPr/>
          </p:nvSpPr>
          <p:spPr>
            <a:xfrm>
              <a:off x="3664992" y="4185575"/>
              <a:ext cx="1814015" cy="55399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sz="3600" b="1" dirty="0">
                  <a:solidFill>
                    <a:srgbClr val="A873B0"/>
                  </a:solidFill>
                </a:rPr>
                <a:t>0</a:t>
              </a:r>
              <a:r>
                <a:rPr lang="en-GB" sz="3600" b="1" dirty="0"/>
                <a:t> + </a:t>
              </a:r>
              <a:r>
                <a:rPr lang="en-GB" sz="3600" b="1" dirty="0">
                  <a:solidFill>
                    <a:srgbClr val="ED6D77"/>
                  </a:solidFill>
                </a:rPr>
                <a:t>1</a:t>
              </a:r>
              <a:r>
                <a:rPr lang="en-GB" sz="3600" b="1" dirty="0"/>
                <a:t> = 1</a:t>
              </a:r>
            </a:p>
          </p:txBody>
        </p:sp>
      </p:grpSp>
      <p:sp>
        <p:nvSpPr>
          <p:cNvPr id="39" name="Rectangle 38">
            <a:extLst>
              <a:ext uri="{FF2B5EF4-FFF2-40B4-BE49-F238E27FC236}">
                <a16:creationId xmlns:a16="http://schemas.microsoft.com/office/drawing/2014/main" id="{4864F9F4-1A60-4333-B140-8367DC1EFC84}"/>
              </a:ext>
            </a:extLst>
          </p:cNvPr>
          <p:cNvSpPr/>
          <p:nvPr/>
        </p:nvSpPr>
        <p:spPr>
          <a:xfrm>
            <a:off x="755650" y="5597717"/>
            <a:ext cx="7632700" cy="495108"/>
          </a:xfrm>
          <a:prstGeom prst="rect">
            <a:avLst/>
          </a:prstGeom>
          <a:solidFill>
            <a:srgbClr val="009285"/>
          </a:solidFill>
          <a:ln w="28575">
            <a:solidFill>
              <a:srgbClr val="009487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r>
              <a:rPr lang="en-US" sz="1800" dirty="0">
                <a:solidFill>
                  <a:schemeClr val="bg1"/>
                </a:solidFill>
                <a:latin typeface="+mn-lt"/>
                <a:cs typeface="Calibri" panose="020F0502020204030204" pitchFamily="34" charset="0"/>
              </a:rPr>
              <a:t>1 + 0  have swapped over to 0 + 1</a:t>
            </a:r>
            <a:endParaRPr lang="en-GB" sz="1800" dirty="0">
              <a:solidFill>
                <a:schemeClr val="bg1"/>
              </a:solidFill>
              <a:latin typeface="+mn-lt"/>
              <a:cs typeface="Calibri" panose="020F0502020204030204" pitchFamily="34" charset="0"/>
            </a:endParaRPr>
          </a:p>
        </p:txBody>
      </p: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F7DBD05C-E0D7-41FB-8A52-4E9850EC9560}"/>
              </a:ext>
            </a:extLst>
          </p:cNvPr>
          <p:cNvSpPr/>
          <p:nvPr/>
        </p:nvSpPr>
        <p:spPr>
          <a:xfrm>
            <a:off x="755650" y="5050031"/>
            <a:ext cx="7632700" cy="547779"/>
          </a:xfrm>
          <a:prstGeom prst="roundRect">
            <a:avLst/>
          </a:prstGeom>
          <a:solidFill>
            <a:srgbClr val="89CBC1"/>
          </a:solidFill>
          <a:ln w="28575">
            <a:solidFill>
              <a:srgbClr val="009487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>
              <a:buClr>
                <a:schemeClr val="dk1"/>
              </a:buClr>
              <a:buSzPts val="1800"/>
            </a:pPr>
            <a:r>
              <a:rPr lang="en-US" sz="1800" dirty="0">
                <a:latin typeface="+mn-lt"/>
                <a:cs typeface="Calibri" panose="020F0502020204030204" pitchFamily="34" charset="0"/>
              </a:rPr>
              <a:t>What do you notice about the numbers?</a:t>
            </a:r>
          </a:p>
        </p:txBody>
      </p:sp>
      <p:grpSp>
        <p:nvGrpSpPr>
          <p:cNvPr id="50" name="Group 49">
            <a:extLst>
              <a:ext uri="{FF2B5EF4-FFF2-40B4-BE49-F238E27FC236}">
                <a16:creationId xmlns:a16="http://schemas.microsoft.com/office/drawing/2014/main" id="{F23184F6-50F1-4945-BCB2-1A6E3A8A95EC}"/>
              </a:ext>
            </a:extLst>
          </p:cNvPr>
          <p:cNvGrpSpPr/>
          <p:nvPr/>
        </p:nvGrpSpPr>
        <p:grpSpPr>
          <a:xfrm>
            <a:off x="5931016" y="3640994"/>
            <a:ext cx="3040633" cy="3040633"/>
            <a:chOff x="5931016" y="3640994"/>
            <a:chExt cx="3040633" cy="3040633"/>
          </a:xfrm>
        </p:grpSpPr>
        <p:pic>
          <p:nvPicPr>
            <p:cNvPr id="19" name="Picture 18" descr="A picture containing building, drawing, window&#10;&#10;Description automatically generated">
              <a:extLst>
                <a:ext uri="{FF2B5EF4-FFF2-40B4-BE49-F238E27FC236}">
                  <a16:creationId xmlns:a16="http://schemas.microsoft.com/office/drawing/2014/main" id="{AF956C62-090E-449C-9FD0-FACB9F08E55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31016" y="3640994"/>
              <a:ext cx="3040633" cy="3040633"/>
            </a:xfrm>
            <a:prstGeom prst="rect">
              <a:avLst/>
            </a:prstGeom>
          </p:spPr>
        </p:pic>
        <p:sp>
          <p:nvSpPr>
            <p:cNvPr id="3" name="Oval 2">
              <a:extLst>
                <a:ext uri="{FF2B5EF4-FFF2-40B4-BE49-F238E27FC236}">
                  <a16:creationId xmlns:a16="http://schemas.microsoft.com/office/drawing/2014/main" id="{1D5BF1C9-8BCF-4CDB-A170-AA47DF0632F1}"/>
                </a:ext>
              </a:extLst>
            </p:cNvPr>
            <p:cNvSpPr/>
            <p:nvPr/>
          </p:nvSpPr>
          <p:spPr>
            <a:xfrm>
              <a:off x="7836191" y="4415949"/>
              <a:ext cx="214546" cy="214546"/>
            </a:xfrm>
            <a:prstGeom prst="ellipse">
              <a:avLst/>
            </a:prstGeom>
            <a:solidFill>
              <a:srgbClr val="131313"/>
            </a:solidFill>
            <a:ln>
              <a:solidFill>
                <a:srgbClr val="13131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9" name="Group 48">
              <a:extLst>
                <a:ext uri="{FF2B5EF4-FFF2-40B4-BE49-F238E27FC236}">
                  <a16:creationId xmlns:a16="http://schemas.microsoft.com/office/drawing/2014/main" id="{23B0646E-B900-45D4-9FD7-3774AFB881E6}"/>
                </a:ext>
              </a:extLst>
            </p:cNvPr>
            <p:cNvGrpSpPr/>
            <p:nvPr/>
          </p:nvGrpSpPr>
          <p:grpSpPr>
            <a:xfrm>
              <a:off x="7956331" y="5280676"/>
              <a:ext cx="605108" cy="348311"/>
              <a:chOff x="7956331" y="5280676"/>
              <a:chExt cx="605108" cy="348311"/>
            </a:xfrm>
          </p:grpSpPr>
          <p:sp>
            <p:nvSpPr>
              <p:cNvPr id="4" name="Oval 3">
                <a:extLst>
                  <a:ext uri="{FF2B5EF4-FFF2-40B4-BE49-F238E27FC236}">
                    <a16:creationId xmlns:a16="http://schemas.microsoft.com/office/drawing/2014/main" id="{55B4817D-C237-416C-B387-4F8EDF5BB719}"/>
                  </a:ext>
                </a:extLst>
              </p:cNvPr>
              <p:cNvSpPr/>
              <p:nvPr/>
            </p:nvSpPr>
            <p:spPr>
              <a:xfrm>
                <a:off x="7956331" y="5280676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" name="Oval 11">
                <a:extLst>
                  <a:ext uri="{FF2B5EF4-FFF2-40B4-BE49-F238E27FC236}">
                    <a16:creationId xmlns:a16="http://schemas.microsoft.com/office/drawing/2014/main" id="{A77EE69D-B3D4-46EF-92FE-0B274796C9CA}"/>
                  </a:ext>
                </a:extLst>
              </p:cNvPr>
              <p:cNvSpPr/>
              <p:nvPr/>
            </p:nvSpPr>
            <p:spPr>
              <a:xfrm>
                <a:off x="8346893" y="5414441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48" name="Group 47">
              <a:extLst>
                <a:ext uri="{FF2B5EF4-FFF2-40B4-BE49-F238E27FC236}">
                  <a16:creationId xmlns:a16="http://schemas.microsoft.com/office/drawing/2014/main" id="{E4D5D087-46AC-4F95-AFA7-F2A4F407995A}"/>
                </a:ext>
              </a:extLst>
            </p:cNvPr>
            <p:cNvGrpSpPr/>
            <p:nvPr/>
          </p:nvGrpSpPr>
          <p:grpSpPr>
            <a:xfrm>
              <a:off x="7354090" y="5475543"/>
              <a:ext cx="214546" cy="932560"/>
              <a:chOff x="7354090" y="5475543"/>
              <a:chExt cx="214546" cy="932560"/>
            </a:xfrm>
          </p:grpSpPr>
          <p:sp>
            <p:nvSpPr>
              <p:cNvPr id="13" name="Oval 12">
                <a:extLst>
                  <a:ext uri="{FF2B5EF4-FFF2-40B4-BE49-F238E27FC236}">
                    <a16:creationId xmlns:a16="http://schemas.microsoft.com/office/drawing/2014/main" id="{8865D6A2-4C81-4B48-9153-1686AC07A83E}"/>
                  </a:ext>
                </a:extLst>
              </p:cNvPr>
              <p:cNvSpPr/>
              <p:nvPr/>
            </p:nvSpPr>
            <p:spPr>
              <a:xfrm>
                <a:off x="7354090" y="5475543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" name="Oval 14">
                <a:extLst>
                  <a:ext uri="{FF2B5EF4-FFF2-40B4-BE49-F238E27FC236}">
                    <a16:creationId xmlns:a16="http://schemas.microsoft.com/office/drawing/2014/main" id="{62194A75-661F-46BC-9636-665A7D16D2D3}"/>
                  </a:ext>
                </a:extLst>
              </p:cNvPr>
              <p:cNvSpPr/>
              <p:nvPr/>
            </p:nvSpPr>
            <p:spPr>
              <a:xfrm>
                <a:off x="7354090" y="5834550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" name="Oval 15">
                <a:extLst>
                  <a:ext uri="{FF2B5EF4-FFF2-40B4-BE49-F238E27FC236}">
                    <a16:creationId xmlns:a16="http://schemas.microsoft.com/office/drawing/2014/main" id="{48130B3F-492F-4658-A73A-4A699F51A3FC}"/>
                  </a:ext>
                </a:extLst>
              </p:cNvPr>
              <p:cNvSpPr/>
              <p:nvPr/>
            </p:nvSpPr>
            <p:spPr>
              <a:xfrm>
                <a:off x="7354090" y="6193557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47" name="Group 46">
              <a:extLst>
                <a:ext uri="{FF2B5EF4-FFF2-40B4-BE49-F238E27FC236}">
                  <a16:creationId xmlns:a16="http://schemas.microsoft.com/office/drawing/2014/main" id="{DF986ABE-CB7B-45E8-AB0A-9AA845D87A99}"/>
                </a:ext>
              </a:extLst>
            </p:cNvPr>
            <p:cNvGrpSpPr/>
            <p:nvPr/>
          </p:nvGrpSpPr>
          <p:grpSpPr>
            <a:xfrm>
              <a:off x="6183424" y="5143396"/>
              <a:ext cx="1071849" cy="472629"/>
              <a:chOff x="6200202" y="5168563"/>
              <a:chExt cx="1071849" cy="472629"/>
            </a:xfrm>
          </p:grpSpPr>
          <p:sp>
            <p:nvSpPr>
              <p:cNvPr id="18" name="Oval 17">
                <a:extLst>
                  <a:ext uri="{FF2B5EF4-FFF2-40B4-BE49-F238E27FC236}">
                    <a16:creationId xmlns:a16="http://schemas.microsoft.com/office/drawing/2014/main" id="{39E0ABB2-33F8-4189-8E1A-1D670BF0649E}"/>
                  </a:ext>
                </a:extLst>
              </p:cNvPr>
              <p:cNvSpPr/>
              <p:nvPr/>
            </p:nvSpPr>
            <p:spPr>
              <a:xfrm rot="4439663">
                <a:off x="7057505" y="5168563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0" name="Oval 19">
                <a:extLst>
                  <a:ext uri="{FF2B5EF4-FFF2-40B4-BE49-F238E27FC236}">
                    <a16:creationId xmlns:a16="http://schemas.microsoft.com/office/drawing/2014/main" id="{BF19AF84-C6E2-4CAA-BD87-3E668FD78539}"/>
                  </a:ext>
                </a:extLst>
              </p:cNvPr>
              <p:cNvSpPr/>
              <p:nvPr/>
            </p:nvSpPr>
            <p:spPr>
              <a:xfrm rot="4439663">
                <a:off x="6771138" y="5250774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2" name="Oval 21">
                <a:extLst>
                  <a:ext uri="{FF2B5EF4-FFF2-40B4-BE49-F238E27FC236}">
                    <a16:creationId xmlns:a16="http://schemas.microsoft.com/office/drawing/2014/main" id="{7C8A7FA7-FC86-4059-8EBB-09CA838DECA4}"/>
                  </a:ext>
                </a:extLst>
              </p:cNvPr>
              <p:cNvSpPr/>
              <p:nvPr/>
            </p:nvSpPr>
            <p:spPr>
              <a:xfrm rot="4439663">
                <a:off x="6484771" y="5341375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" name="Oval 22">
                <a:extLst>
                  <a:ext uri="{FF2B5EF4-FFF2-40B4-BE49-F238E27FC236}">
                    <a16:creationId xmlns:a16="http://schemas.microsoft.com/office/drawing/2014/main" id="{650D251B-937D-4D73-977C-4D961656343B}"/>
                  </a:ext>
                </a:extLst>
              </p:cNvPr>
              <p:cNvSpPr/>
              <p:nvPr/>
            </p:nvSpPr>
            <p:spPr>
              <a:xfrm rot="4439663">
                <a:off x="6200202" y="5426646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194544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3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 descr="A picture containing building, door, bed, window&#10;&#10;Description automatically generated">
            <a:extLst>
              <a:ext uri="{FF2B5EF4-FFF2-40B4-BE49-F238E27FC236}">
                <a16:creationId xmlns:a16="http://schemas.microsoft.com/office/drawing/2014/main" id="{8CF9388D-E452-479C-AF1D-1C26412E363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332"/>
          <a:stretch/>
        </p:blipFill>
        <p:spPr>
          <a:xfrm>
            <a:off x="755649" y="1577130"/>
            <a:ext cx="7632699" cy="4515695"/>
          </a:xfrm>
          <a:prstGeom prst="rect">
            <a:avLst/>
          </a:prstGeom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E9F66A42-DBEE-43A7-BAB1-31CDF0A78C60}"/>
              </a:ext>
            </a:extLst>
          </p:cNvPr>
          <p:cNvSpPr/>
          <p:nvPr/>
        </p:nvSpPr>
        <p:spPr>
          <a:xfrm>
            <a:off x="964734" y="2871634"/>
            <a:ext cx="7197754" cy="3036633"/>
          </a:xfrm>
          <a:prstGeom prst="roundRect">
            <a:avLst/>
          </a:prstGeom>
          <a:solidFill>
            <a:schemeClr val="bg1">
              <a:alpha val="95000"/>
            </a:schemeClr>
          </a:solidFill>
          <a:ln w="28575">
            <a:solidFill>
              <a:srgbClr val="009285"/>
            </a:solidFill>
          </a:ln>
        </p:spPr>
        <p:txBody>
          <a:bodyPr wrap="square" lIns="108000" tIns="108000" rIns="108000" bIns="108000" anchor="ctr">
            <a:noAutofit/>
          </a:bodyPr>
          <a:lstStyle/>
          <a:p>
            <a:pPr algn="ctr"/>
            <a:r>
              <a:rPr lang="en-GB" sz="6500" dirty="0"/>
              <a:t>1 + 0 = 1</a:t>
            </a:r>
          </a:p>
          <a:p>
            <a:pPr algn="ctr"/>
            <a:r>
              <a:rPr lang="en-GB" sz="6500" dirty="0"/>
              <a:t>0 + 1 = 1</a:t>
            </a:r>
          </a:p>
        </p:txBody>
      </p:sp>
      <p:sp>
        <p:nvSpPr>
          <p:cNvPr id="8" name="Rectangle 7"/>
          <p:cNvSpPr/>
          <p:nvPr/>
        </p:nvSpPr>
        <p:spPr>
          <a:xfrm>
            <a:off x="2960410" y="697112"/>
            <a:ext cx="3296205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sz="4000" b="1" dirty="0"/>
              <a:t>Spin to Win</a:t>
            </a:r>
            <a:endParaRPr lang="en-GB" sz="4000" b="1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B61EF9E-D6FE-4566-AD8E-19D452E31FEB}"/>
              </a:ext>
            </a:extLst>
          </p:cNvPr>
          <p:cNvSpPr/>
          <p:nvPr/>
        </p:nvSpPr>
        <p:spPr>
          <a:xfrm>
            <a:off x="755650" y="1577130"/>
            <a:ext cx="7632700" cy="4515695"/>
          </a:xfrm>
          <a:prstGeom prst="rect">
            <a:avLst/>
          </a:prstGeom>
          <a:noFill/>
          <a:ln w="28575">
            <a:solidFill>
              <a:srgbClr val="0094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BAF83E4A-7B73-41C2-BE16-4567B1344491}"/>
              </a:ext>
            </a:extLst>
          </p:cNvPr>
          <p:cNvGrpSpPr/>
          <p:nvPr/>
        </p:nvGrpSpPr>
        <p:grpSpPr>
          <a:xfrm>
            <a:off x="853269" y="1703674"/>
            <a:ext cx="1554371" cy="1548451"/>
            <a:chOff x="3371734" y="2482376"/>
            <a:chExt cx="2181138" cy="2172831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ED7AF503-360B-4732-B9CC-189BD1A455D3}"/>
                </a:ext>
              </a:extLst>
            </p:cNvPr>
            <p:cNvSpPr/>
            <p:nvPr/>
          </p:nvSpPr>
          <p:spPr>
            <a:xfrm>
              <a:off x="3699546" y="2810312"/>
              <a:ext cx="1644241" cy="161068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" name="Picture 5" descr="A close up of a logo&#10;&#10;Description automatically generated">
              <a:extLst>
                <a:ext uri="{FF2B5EF4-FFF2-40B4-BE49-F238E27FC236}">
                  <a16:creationId xmlns:a16="http://schemas.microsoft.com/office/drawing/2014/main" id="{5F88B284-7C89-4676-B339-F40FCF0C05F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4165" r="52701" b="33823"/>
            <a:stretch/>
          </p:blipFill>
          <p:spPr>
            <a:xfrm>
              <a:off x="3371734" y="2482376"/>
              <a:ext cx="2181138" cy="2172831"/>
            </a:xfrm>
            <a:prstGeom prst="rect">
              <a:avLst/>
            </a:prstGeom>
          </p:spPr>
        </p:pic>
        <p:pic>
          <p:nvPicPr>
            <p:cNvPr id="5" name="Picture 4" descr="A picture containing room&#10;&#10;Description automatically generated">
              <a:extLst>
                <a:ext uri="{FF2B5EF4-FFF2-40B4-BE49-F238E27FC236}">
                  <a16:creationId xmlns:a16="http://schemas.microsoft.com/office/drawing/2014/main" id="{B8C7B507-0107-487F-85BE-7CF8F73B2B3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669" r="52008" b="63138"/>
            <a:stretch/>
          </p:blipFill>
          <p:spPr>
            <a:xfrm>
              <a:off x="3775046" y="2934686"/>
              <a:ext cx="1476464" cy="1413998"/>
            </a:xfrm>
            <a:prstGeom prst="rect">
              <a:avLst/>
            </a:prstGeom>
          </p:spPr>
        </p:pic>
      </p:grpSp>
      <p:sp>
        <p:nvSpPr>
          <p:cNvPr id="14" name="Speech Bubble: Rectangle with Corners Rounded 13">
            <a:extLst>
              <a:ext uri="{FF2B5EF4-FFF2-40B4-BE49-F238E27FC236}">
                <a16:creationId xmlns:a16="http://schemas.microsoft.com/office/drawing/2014/main" id="{7A409B6B-4304-4CFC-A749-495EA5139387}"/>
              </a:ext>
            </a:extLst>
          </p:cNvPr>
          <p:cNvSpPr/>
          <p:nvPr/>
        </p:nvSpPr>
        <p:spPr>
          <a:xfrm>
            <a:off x="2668022" y="1797259"/>
            <a:ext cx="2784006" cy="854246"/>
          </a:xfrm>
          <a:prstGeom prst="wedgeRoundRectCallout">
            <a:avLst>
              <a:gd name="adj1" fmla="val -70793"/>
              <a:gd name="adj2" fmla="val 51653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US" sz="1800" dirty="0">
                <a:solidFill>
                  <a:schemeClr val="tx1"/>
                </a:solidFill>
              </a:rPr>
              <a:t>I can make the number 1 from 2 parts like this.</a:t>
            </a:r>
          </a:p>
        </p:txBody>
      </p:sp>
    </p:spTree>
    <p:extLst>
      <p:ext uri="{BB962C8B-B14F-4D97-AF65-F5344CB8AC3E}">
        <p14:creationId xmlns:p14="http://schemas.microsoft.com/office/powerpoint/2010/main" val="863146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 descr="A picture containing building, door, bed, window&#10;&#10;Description automatically generated">
            <a:extLst>
              <a:ext uri="{FF2B5EF4-FFF2-40B4-BE49-F238E27FC236}">
                <a16:creationId xmlns:a16="http://schemas.microsoft.com/office/drawing/2014/main" id="{8CF9388D-E452-479C-AF1D-1C26412E363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332"/>
          <a:stretch/>
        </p:blipFill>
        <p:spPr>
          <a:xfrm>
            <a:off x="755649" y="1577130"/>
            <a:ext cx="7632699" cy="4515695"/>
          </a:xfrm>
          <a:prstGeom prst="rect">
            <a:avLst/>
          </a:prstGeom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E9F66A42-DBEE-43A7-BAB1-31CDF0A78C60}"/>
              </a:ext>
            </a:extLst>
          </p:cNvPr>
          <p:cNvSpPr/>
          <p:nvPr/>
        </p:nvSpPr>
        <p:spPr>
          <a:xfrm>
            <a:off x="964734" y="2871634"/>
            <a:ext cx="7197754" cy="3036633"/>
          </a:xfrm>
          <a:prstGeom prst="roundRect">
            <a:avLst/>
          </a:prstGeom>
          <a:solidFill>
            <a:schemeClr val="bg1">
              <a:alpha val="95000"/>
            </a:schemeClr>
          </a:solidFill>
          <a:ln w="28575">
            <a:solidFill>
              <a:srgbClr val="009285"/>
            </a:solidFill>
          </a:ln>
        </p:spPr>
        <p:txBody>
          <a:bodyPr wrap="square" lIns="108000" tIns="108000" rIns="108000" bIns="108000" anchor="ctr">
            <a:noAutofit/>
          </a:bodyPr>
          <a:lstStyle/>
          <a:p>
            <a:r>
              <a:rPr lang="en-GB" sz="6500" dirty="0"/>
              <a:t> 1 + 0 = 1</a:t>
            </a:r>
          </a:p>
        </p:txBody>
      </p:sp>
      <p:sp>
        <p:nvSpPr>
          <p:cNvPr id="8" name="Rectangle 7"/>
          <p:cNvSpPr/>
          <p:nvPr/>
        </p:nvSpPr>
        <p:spPr>
          <a:xfrm>
            <a:off x="2960410" y="697112"/>
            <a:ext cx="3296205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sz="4000" b="1" dirty="0"/>
              <a:t>Spin to Win</a:t>
            </a:r>
            <a:endParaRPr lang="en-GB" sz="4000" b="1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B61EF9E-D6FE-4566-AD8E-19D452E31FEB}"/>
              </a:ext>
            </a:extLst>
          </p:cNvPr>
          <p:cNvSpPr/>
          <p:nvPr/>
        </p:nvSpPr>
        <p:spPr>
          <a:xfrm>
            <a:off x="755650" y="1577130"/>
            <a:ext cx="7632700" cy="4515695"/>
          </a:xfrm>
          <a:prstGeom prst="rect">
            <a:avLst/>
          </a:prstGeom>
          <a:noFill/>
          <a:ln w="28575">
            <a:solidFill>
              <a:srgbClr val="0094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BAF83E4A-7B73-41C2-BE16-4567B1344491}"/>
              </a:ext>
            </a:extLst>
          </p:cNvPr>
          <p:cNvGrpSpPr/>
          <p:nvPr/>
        </p:nvGrpSpPr>
        <p:grpSpPr>
          <a:xfrm>
            <a:off x="3786425" y="1703674"/>
            <a:ext cx="1554371" cy="1548451"/>
            <a:chOff x="3371734" y="2482376"/>
            <a:chExt cx="2181138" cy="2172831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ED7AF503-360B-4732-B9CC-189BD1A455D3}"/>
                </a:ext>
              </a:extLst>
            </p:cNvPr>
            <p:cNvSpPr/>
            <p:nvPr/>
          </p:nvSpPr>
          <p:spPr>
            <a:xfrm>
              <a:off x="3699546" y="2810312"/>
              <a:ext cx="1644241" cy="161068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" name="Picture 5" descr="A close up of a logo&#10;&#10;Description automatically generated">
              <a:extLst>
                <a:ext uri="{FF2B5EF4-FFF2-40B4-BE49-F238E27FC236}">
                  <a16:creationId xmlns:a16="http://schemas.microsoft.com/office/drawing/2014/main" id="{5F88B284-7C89-4676-B339-F40FCF0C05F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4165" r="52701" b="33823"/>
            <a:stretch/>
          </p:blipFill>
          <p:spPr>
            <a:xfrm>
              <a:off x="3371734" y="2482376"/>
              <a:ext cx="2181138" cy="2172831"/>
            </a:xfrm>
            <a:prstGeom prst="rect">
              <a:avLst/>
            </a:prstGeom>
          </p:spPr>
        </p:pic>
        <p:pic>
          <p:nvPicPr>
            <p:cNvPr id="5" name="Picture 4" descr="A picture containing room&#10;&#10;Description automatically generated">
              <a:extLst>
                <a:ext uri="{FF2B5EF4-FFF2-40B4-BE49-F238E27FC236}">
                  <a16:creationId xmlns:a16="http://schemas.microsoft.com/office/drawing/2014/main" id="{B8C7B507-0107-487F-85BE-7CF8F73B2B3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669" r="52008" b="63138"/>
            <a:stretch/>
          </p:blipFill>
          <p:spPr>
            <a:xfrm>
              <a:off x="3775046" y="2934686"/>
              <a:ext cx="1476464" cy="1413998"/>
            </a:xfrm>
            <a:prstGeom prst="rect">
              <a:avLst/>
            </a:prstGeom>
          </p:spPr>
        </p:pic>
      </p:grpSp>
      <p:sp>
        <p:nvSpPr>
          <p:cNvPr id="14" name="Speech Bubble: Rectangle with Corners Rounded 13">
            <a:extLst>
              <a:ext uri="{FF2B5EF4-FFF2-40B4-BE49-F238E27FC236}">
                <a16:creationId xmlns:a16="http://schemas.microsoft.com/office/drawing/2014/main" id="{7A409B6B-4304-4CFC-A749-495EA5139387}"/>
              </a:ext>
            </a:extLst>
          </p:cNvPr>
          <p:cNvSpPr/>
          <p:nvPr/>
        </p:nvSpPr>
        <p:spPr>
          <a:xfrm>
            <a:off x="1163172" y="1761688"/>
            <a:ext cx="2474251" cy="854246"/>
          </a:xfrm>
          <a:prstGeom prst="wedgeRoundRectCallout">
            <a:avLst>
              <a:gd name="adj1" fmla="val 69890"/>
              <a:gd name="adj2" fmla="val 52636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US" sz="1800" dirty="0">
                <a:solidFill>
                  <a:schemeClr val="tx1"/>
                </a:solidFill>
              </a:rPr>
              <a:t>That’s just 1 number fact to remember.</a:t>
            </a:r>
          </a:p>
        </p:txBody>
      </p:sp>
      <p:sp>
        <p:nvSpPr>
          <p:cNvPr id="3" name="Speech Bubble: Rectangle with Corners Rounded 2">
            <a:extLst>
              <a:ext uri="{FF2B5EF4-FFF2-40B4-BE49-F238E27FC236}">
                <a16:creationId xmlns:a16="http://schemas.microsoft.com/office/drawing/2014/main" id="{2091EE2E-4433-4327-B8F5-E0C2F54B8A2E}"/>
              </a:ext>
            </a:extLst>
          </p:cNvPr>
          <p:cNvSpPr/>
          <p:nvPr/>
        </p:nvSpPr>
        <p:spPr>
          <a:xfrm>
            <a:off x="5644376" y="1761688"/>
            <a:ext cx="2474251" cy="854246"/>
          </a:xfrm>
          <a:prstGeom prst="wedgeRoundRectCallout">
            <a:avLst>
              <a:gd name="adj1" fmla="val -72173"/>
              <a:gd name="adj2" fmla="val 44780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US" sz="1800" dirty="0">
                <a:solidFill>
                  <a:schemeClr val="tx1"/>
                </a:solidFill>
              </a:rPr>
              <a:t>Because 1 + 0 is the same as 0 + 1.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F6BB250A-C627-4567-91D2-5C5EC458B43C}"/>
              </a:ext>
            </a:extLst>
          </p:cNvPr>
          <p:cNvGrpSpPr/>
          <p:nvPr/>
        </p:nvGrpSpPr>
        <p:grpSpPr>
          <a:xfrm>
            <a:off x="5117644" y="3123474"/>
            <a:ext cx="2667339" cy="2488111"/>
            <a:chOff x="2806701" y="2402149"/>
            <a:chExt cx="3614737" cy="3371850"/>
          </a:xfrm>
        </p:grpSpPr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CF23EF9F-308C-4BCC-8531-B87598D39010}"/>
                </a:ext>
              </a:extLst>
            </p:cNvPr>
            <p:cNvCxnSpPr>
              <a:cxnSpLocks/>
              <a:stCxn id="16" idx="3"/>
              <a:endCxn id="19" idx="0"/>
            </p:cNvCxnSpPr>
            <p:nvPr/>
          </p:nvCxnSpPr>
          <p:spPr>
            <a:xfrm flipH="1">
              <a:off x="3513138" y="3610237"/>
              <a:ext cx="595313" cy="749300"/>
            </a:xfrm>
            <a:prstGeom prst="line">
              <a:avLst/>
            </a:prstGeom>
            <a:ln w="28575">
              <a:solidFill>
                <a:srgbClr val="27C6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E7D8D5A3-2473-4B18-AFA0-21EB6A5775EA}"/>
                </a:ext>
              </a:extLst>
            </p:cNvPr>
            <p:cNvSpPr/>
            <p:nvPr/>
          </p:nvSpPr>
          <p:spPr>
            <a:xfrm>
              <a:off x="3900488" y="2402149"/>
              <a:ext cx="1416050" cy="141605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27C6C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4500" dirty="0">
                  <a:solidFill>
                    <a:schemeClr val="tx1"/>
                  </a:solidFill>
                </a:rPr>
                <a:t>1</a:t>
              </a:r>
              <a:endParaRPr lang="en-GB" sz="4500" dirty="0">
                <a:solidFill>
                  <a:schemeClr val="tx1"/>
                </a:solidFill>
              </a:endParaRPr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42EAB9C0-9CFE-437C-B786-0D769F2EE943}"/>
                </a:ext>
              </a:extLst>
            </p:cNvPr>
            <p:cNvSpPr/>
            <p:nvPr/>
          </p:nvSpPr>
          <p:spPr>
            <a:xfrm>
              <a:off x="5006976" y="4359537"/>
              <a:ext cx="1414462" cy="1414462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27C6C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4500" dirty="0">
                  <a:solidFill>
                    <a:schemeClr val="tx1"/>
                  </a:solidFill>
                </a:rPr>
                <a:t>0</a:t>
              </a:r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C9EB304-4166-4B4B-9F9B-3C4E4BE217E3}"/>
                </a:ext>
              </a:extLst>
            </p:cNvPr>
            <p:cNvSpPr/>
            <p:nvPr/>
          </p:nvSpPr>
          <p:spPr>
            <a:xfrm>
              <a:off x="2806701" y="4359537"/>
              <a:ext cx="1414462" cy="1414462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27C6C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4500" dirty="0">
                  <a:solidFill>
                    <a:schemeClr val="tx1"/>
                  </a:solidFill>
                </a:rPr>
                <a:t>1</a:t>
              </a:r>
              <a:endParaRPr lang="en-GB" sz="4500" dirty="0">
                <a:solidFill>
                  <a:schemeClr val="tx1"/>
                </a:solidFill>
              </a:endParaRPr>
            </a:p>
          </p:txBody>
        </p: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75BF19C2-4424-43CC-B495-8FE4E6E3131F}"/>
                </a:ext>
              </a:extLst>
            </p:cNvPr>
            <p:cNvCxnSpPr>
              <a:cxnSpLocks/>
              <a:endCxn id="18" idx="0"/>
            </p:cNvCxnSpPr>
            <p:nvPr/>
          </p:nvCxnSpPr>
          <p:spPr>
            <a:xfrm>
              <a:off x="5113338" y="3610237"/>
              <a:ext cx="601663" cy="749300"/>
            </a:xfrm>
            <a:prstGeom prst="line">
              <a:avLst/>
            </a:prstGeom>
            <a:ln w="28575">
              <a:solidFill>
                <a:srgbClr val="27C6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974289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 descr="A picture containing building, door, bed, window&#10;&#10;Description automatically generated">
            <a:extLst>
              <a:ext uri="{FF2B5EF4-FFF2-40B4-BE49-F238E27FC236}">
                <a16:creationId xmlns:a16="http://schemas.microsoft.com/office/drawing/2014/main" id="{8CF9388D-E452-479C-AF1D-1C26412E363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332"/>
          <a:stretch/>
        </p:blipFill>
        <p:spPr>
          <a:xfrm>
            <a:off x="755649" y="1577130"/>
            <a:ext cx="7632699" cy="4515695"/>
          </a:xfrm>
          <a:prstGeom prst="rect">
            <a:avLst/>
          </a:prstGeom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E9F66A42-DBEE-43A7-BAB1-31CDF0A78C60}"/>
              </a:ext>
            </a:extLst>
          </p:cNvPr>
          <p:cNvSpPr/>
          <p:nvPr/>
        </p:nvSpPr>
        <p:spPr>
          <a:xfrm>
            <a:off x="964734" y="2871634"/>
            <a:ext cx="7197754" cy="3036633"/>
          </a:xfrm>
          <a:prstGeom prst="roundRect">
            <a:avLst/>
          </a:prstGeom>
          <a:solidFill>
            <a:schemeClr val="bg1">
              <a:alpha val="95000"/>
            </a:schemeClr>
          </a:solidFill>
          <a:ln w="28575">
            <a:solidFill>
              <a:srgbClr val="009285"/>
            </a:solidFill>
          </a:ln>
        </p:spPr>
        <p:txBody>
          <a:bodyPr wrap="square" lIns="108000" tIns="108000" rIns="108000" bIns="10800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2960410" y="697112"/>
            <a:ext cx="3296205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sz="4000" b="1" dirty="0"/>
              <a:t>Spin to Win</a:t>
            </a:r>
            <a:endParaRPr lang="en-GB" sz="4000" b="1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B61EF9E-D6FE-4566-AD8E-19D452E31FEB}"/>
              </a:ext>
            </a:extLst>
          </p:cNvPr>
          <p:cNvSpPr/>
          <p:nvPr/>
        </p:nvSpPr>
        <p:spPr>
          <a:xfrm>
            <a:off x="755650" y="1577130"/>
            <a:ext cx="7632700" cy="4515695"/>
          </a:xfrm>
          <a:prstGeom prst="rect">
            <a:avLst/>
          </a:prstGeom>
          <a:noFill/>
          <a:ln w="28575">
            <a:solidFill>
              <a:srgbClr val="0094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4864F9F4-1A60-4333-B140-8367DC1EFC84}"/>
              </a:ext>
            </a:extLst>
          </p:cNvPr>
          <p:cNvSpPr/>
          <p:nvPr/>
        </p:nvSpPr>
        <p:spPr>
          <a:xfrm>
            <a:off x="755650" y="5597717"/>
            <a:ext cx="7632700" cy="495108"/>
          </a:xfrm>
          <a:prstGeom prst="rect">
            <a:avLst/>
          </a:prstGeom>
          <a:solidFill>
            <a:srgbClr val="009285"/>
          </a:solidFill>
          <a:ln w="28575">
            <a:solidFill>
              <a:srgbClr val="009487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r>
              <a:rPr lang="en-US" sz="1800" dirty="0">
                <a:solidFill>
                  <a:schemeClr val="bg1"/>
                </a:solidFill>
                <a:latin typeface="+mn-lt"/>
                <a:cs typeface="Calibri" panose="020F0502020204030204" pitchFamily="34" charset="0"/>
              </a:rPr>
              <a:t>2 + 0  has swapped over to 0 + 2</a:t>
            </a:r>
          </a:p>
        </p:txBody>
      </p: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F7DBD05C-E0D7-41FB-8A52-4E9850EC9560}"/>
              </a:ext>
            </a:extLst>
          </p:cNvPr>
          <p:cNvSpPr/>
          <p:nvPr/>
        </p:nvSpPr>
        <p:spPr>
          <a:xfrm>
            <a:off x="755650" y="5050031"/>
            <a:ext cx="7632700" cy="547779"/>
          </a:xfrm>
          <a:prstGeom prst="roundRect">
            <a:avLst/>
          </a:prstGeom>
          <a:solidFill>
            <a:srgbClr val="89CBC1"/>
          </a:solidFill>
          <a:ln w="28575">
            <a:solidFill>
              <a:srgbClr val="009487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>
              <a:buClr>
                <a:schemeClr val="dk1"/>
              </a:buClr>
              <a:buSzPts val="1800"/>
            </a:pPr>
            <a:r>
              <a:rPr lang="en-US" sz="1800" dirty="0">
                <a:latin typeface="+mn-lt"/>
                <a:cs typeface="Calibri" panose="020F0502020204030204" pitchFamily="34" charset="0"/>
              </a:rPr>
              <a:t>What do you notice about the numbers?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E3209E57-E1E6-441D-B87A-201FE5BAE4A9}"/>
              </a:ext>
            </a:extLst>
          </p:cNvPr>
          <p:cNvGrpSpPr/>
          <p:nvPr/>
        </p:nvGrpSpPr>
        <p:grpSpPr>
          <a:xfrm>
            <a:off x="847926" y="1725944"/>
            <a:ext cx="1414369" cy="1348238"/>
            <a:chOff x="847926" y="1725944"/>
            <a:chExt cx="1583572" cy="1509530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2DA1A7C8-6FB2-4CDE-A633-38450535FF66}"/>
                </a:ext>
              </a:extLst>
            </p:cNvPr>
            <p:cNvSpPr/>
            <p:nvPr/>
          </p:nvSpPr>
          <p:spPr>
            <a:xfrm>
              <a:off x="1077649" y="1887523"/>
              <a:ext cx="1157681" cy="118914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" name="Picture 3" descr="A close up of a logo&#10;&#10;Description automatically generated">
              <a:extLst>
                <a:ext uri="{FF2B5EF4-FFF2-40B4-BE49-F238E27FC236}">
                  <a16:creationId xmlns:a16="http://schemas.microsoft.com/office/drawing/2014/main" id="{A3C4607B-CFFB-43A7-8883-FD23BA4E321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4707" r="51919" b="34154"/>
            <a:stretch/>
          </p:blipFill>
          <p:spPr>
            <a:xfrm>
              <a:off x="847926" y="1725944"/>
              <a:ext cx="1583572" cy="1509530"/>
            </a:xfrm>
            <a:prstGeom prst="rect">
              <a:avLst/>
            </a:prstGeom>
          </p:spPr>
        </p:pic>
        <p:pic>
          <p:nvPicPr>
            <p:cNvPr id="13" name="Picture 12" descr="A picture containing room&#10;&#10;Description automatically generated">
              <a:extLst>
                <a:ext uri="{FF2B5EF4-FFF2-40B4-BE49-F238E27FC236}">
                  <a16:creationId xmlns:a16="http://schemas.microsoft.com/office/drawing/2014/main" id="{D102539F-2488-4AAC-AF04-097A0F4596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0223" r="9478" b="60314"/>
            <a:stretch/>
          </p:blipFill>
          <p:spPr>
            <a:xfrm>
              <a:off x="1147916" y="1979802"/>
              <a:ext cx="1058389" cy="1056138"/>
            </a:xfrm>
            <a:prstGeom prst="rect">
              <a:avLst/>
            </a:prstGeom>
          </p:spPr>
        </p:pic>
      </p:grpSp>
      <p:sp>
        <p:nvSpPr>
          <p:cNvPr id="14" name="Speech Bubble: Rectangle with Corners Rounded 13">
            <a:extLst>
              <a:ext uri="{FF2B5EF4-FFF2-40B4-BE49-F238E27FC236}">
                <a16:creationId xmlns:a16="http://schemas.microsoft.com/office/drawing/2014/main" id="{7A409B6B-4304-4CFC-A749-495EA5139387}"/>
              </a:ext>
            </a:extLst>
          </p:cNvPr>
          <p:cNvSpPr/>
          <p:nvPr/>
        </p:nvSpPr>
        <p:spPr>
          <a:xfrm>
            <a:off x="2570894" y="1797259"/>
            <a:ext cx="2751265" cy="854246"/>
          </a:xfrm>
          <a:prstGeom prst="wedgeRoundRectCallout">
            <a:avLst>
              <a:gd name="adj1" fmla="val -74693"/>
              <a:gd name="adj2" fmla="val 41596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US" sz="1800" dirty="0">
                <a:solidFill>
                  <a:schemeClr val="tx1"/>
                </a:solidFill>
              </a:rPr>
              <a:t>How can I make the number 2 from 2 spins?</a:t>
            </a:r>
            <a:endParaRPr lang="en-GB" sz="1800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DBD0BCD5-9519-4EF4-8E23-22B659312E20}"/>
              </a:ext>
            </a:extLst>
          </p:cNvPr>
          <p:cNvGrpSpPr/>
          <p:nvPr/>
        </p:nvGrpSpPr>
        <p:grpSpPr>
          <a:xfrm>
            <a:off x="1368507" y="3756477"/>
            <a:ext cx="4336649" cy="540875"/>
            <a:chOff x="1368507" y="3756477"/>
            <a:chExt cx="4336649" cy="540875"/>
          </a:xfrm>
        </p:grpSpPr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id="{4DFBDD87-9991-49DF-93F6-6BE02BD66D2C}"/>
                </a:ext>
              </a:extLst>
            </p:cNvPr>
            <p:cNvGrpSpPr/>
            <p:nvPr/>
          </p:nvGrpSpPr>
          <p:grpSpPr>
            <a:xfrm>
              <a:off x="2481293" y="3764866"/>
              <a:ext cx="519931" cy="519931"/>
              <a:chOff x="1183010" y="3615048"/>
              <a:chExt cx="719438" cy="719438"/>
            </a:xfrm>
          </p:grpSpPr>
          <p:sp>
            <p:nvSpPr>
              <p:cNvPr id="32" name="Rectangle: Rounded Corners 31">
                <a:extLst>
                  <a:ext uri="{FF2B5EF4-FFF2-40B4-BE49-F238E27FC236}">
                    <a16:creationId xmlns:a16="http://schemas.microsoft.com/office/drawing/2014/main" id="{1340ED84-5EF7-4F5D-BAB7-FF888D2A1DDA}"/>
                  </a:ext>
                </a:extLst>
              </p:cNvPr>
              <p:cNvSpPr/>
              <p:nvPr/>
            </p:nvSpPr>
            <p:spPr>
              <a:xfrm>
                <a:off x="1183010" y="3615048"/>
                <a:ext cx="719438" cy="719438"/>
              </a:xfrm>
              <a:prstGeom prst="roundRect">
                <a:avLst/>
              </a:prstGeom>
              <a:solidFill>
                <a:srgbClr val="ED6D77"/>
              </a:solidFill>
              <a:ln w="28575"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3" name="Oval 32">
                <a:extLst>
                  <a:ext uri="{FF2B5EF4-FFF2-40B4-BE49-F238E27FC236}">
                    <a16:creationId xmlns:a16="http://schemas.microsoft.com/office/drawing/2014/main" id="{B78E10D5-4A53-4D87-A041-C0624C313BCA}"/>
                  </a:ext>
                </a:extLst>
              </p:cNvPr>
              <p:cNvSpPr/>
              <p:nvPr/>
            </p:nvSpPr>
            <p:spPr>
              <a:xfrm>
                <a:off x="1352677" y="3784715"/>
                <a:ext cx="380104" cy="380104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F63FB6B7-B352-4948-92FD-53DDBA88E686}"/>
                </a:ext>
              </a:extLst>
            </p:cNvPr>
            <p:cNvSpPr/>
            <p:nvPr/>
          </p:nvSpPr>
          <p:spPr>
            <a:xfrm>
              <a:off x="3489820" y="3789521"/>
              <a:ext cx="2215336" cy="50783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sz="3300" b="1" dirty="0">
                  <a:solidFill>
                    <a:srgbClr val="ED6D77"/>
                  </a:solidFill>
                </a:rPr>
                <a:t>1</a:t>
              </a:r>
              <a:r>
                <a:rPr lang="en-GB" sz="3300" b="1" dirty="0"/>
                <a:t> + </a:t>
              </a:r>
              <a:r>
                <a:rPr lang="en-GB" sz="3300" b="1" dirty="0">
                  <a:solidFill>
                    <a:srgbClr val="ED6D77"/>
                  </a:solidFill>
                </a:rPr>
                <a:t>1</a:t>
              </a:r>
              <a:r>
                <a:rPr lang="en-GB" sz="3300" b="1" dirty="0"/>
                <a:t> = 2</a:t>
              </a:r>
            </a:p>
          </p:txBody>
        </p:sp>
        <p:grpSp>
          <p:nvGrpSpPr>
            <p:cNvPr id="42" name="Group 41">
              <a:extLst>
                <a:ext uri="{FF2B5EF4-FFF2-40B4-BE49-F238E27FC236}">
                  <a16:creationId xmlns:a16="http://schemas.microsoft.com/office/drawing/2014/main" id="{4DD26984-3B92-4A72-9915-8F0EC1B62D38}"/>
                </a:ext>
              </a:extLst>
            </p:cNvPr>
            <p:cNvGrpSpPr/>
            <p:nvPr/>
          </p:nvGrpSpPr>
          <p:grpSpPr>
            <a:xfrm>
              <a:off x="1368507" y="3756477"/>
              <a:ext cx="519931" cy="519931"/>
              <a:chOff x="1183010" y="3615048"/>
              <a:chExt cx="719438" cy="719438"/>
            </a:xfrm>
          </p:grpSpPr>
          <p:sp>
            <p:nvSpPr>
              <p:cNvPr id="43" name="Rectangle: Rounded Corners 42">
                <a:extLst>
                  <a:ext uri="{FF2B5EF4-FFF2-40B4-BE49-F238E27FC236}">
                    <a16:creationId xmlns:a16="http://schemas.microsoft.com/office/drawing/2014/main" id="{99AFF88D-6CB0-4341-95DA-C90567D4DA3A}"/>
                  </a:ext>
                </a:extLst>
              </p:cNvPr>
              <p:cNvSpPr/>
              <p:nvPr/>
            </p:nvSpPr>
            <p:spPr>
              <a:xfrm>
                <a:off x="1183010" y="3615048"/>
                <a:ext cx="719438" cy="719438"/>
              </a:xfrm>
              <a:prstGeom prst="roundRect">
                <a:avLst/>
              </a:prstGeom>
              <a:solidFill>
                <a:srgbClr val="ED6D77"/>
              </a:solidFill>
              <a:ln w="28575"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4" name="Oval 43">
                <a:extLst>
                  <a:ext uri="{FF2B5EF4-FFF2-40B4-BE49-F238E27FC236}">
                    <a16:creationId xmlns:a16="http://schemas.microsoft.com/office/drawing/2014/main" id="{44AFDCA8-8ACC-4218-953D-2F8532441395}"/>
                  </a:ext>
                </a:extLst>
              </p:cNvPr>
              <p:cNvSpPr/>
              <p:nvPr/>
            </p:nvSpPr>
            <p:spPr>
              <a:xfrm>
                <a:off x="1352677" y="3784715"/>
                <a:ext cx="380104" cy="380104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DB788661-8E66-41ED-863F-6944744638A4}"/>
              </a:ext>
            </a:extLst>
          </p:cNvPr>
          <p:cNvGrpSpPr/>
          <p:nvPr/>
        </p:nvGrpSpPr>
        <p:grpSpPr>
          <a:xfrm>
            <a:off x="1369512" y="3130718"/>
            <a:ext cx="4335644" cy="519931"/>
            <a:chOff x="1369512" y="3130718"/>
            <a:chExt cx="4335644" cy="519931"/>
          </a:xfrm>
        </p:grpSpPr>
        <p:sp>
          <p:nvSpPr>
            <p:cNvPr id="21" name="Rectangle: Rounded Corners 20">
              <a:extLst>
                <a:ext uri="{FF2B5EF4-FFF2-40B4-BE49-F238E27FC236}">
                  <a16:creationId xmlns:a16="http://schemas.microsoft.com/office/drawing/2014/main" id="{72BCE9BC-C439-4C91-8E18-061443FFBFDD}"/>
                </a:ext>
              </a:extLst>
            </p:cNvPr>
            <p:cNvSpPr/>
            <p:nvPr/>
          </p:nvSpPr>
          <p:spPr>
            <a:xfrm>
              <a:off x="2481293" y="3130718"/>
              <a:ext cx="519931" cy="519931"/>
            </a:xfrm>
            <a:prstGeom prst="roundRect">
              <a:avLst/>
            </a:prstGeom>
            <a:solidFill>
              <a:srgbClr val="A873B0"/>
            </a:solidFill>
            <a:ln w="28575">
              <a:solidFill>
                <a:srgbClr val="13131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CE6F5AA3-2F3A-4D2D-B89D-BAF484F9F526}"/>
                </a:ext>
              </a:extLst>
            </p:cNvPr>
            <p:cNvSpPr/>
            <p:nvPr/>
          </p:nvSpPr>
          <p:spPr>
            <a:xfrm>
              <a:off x="3489820" y="3139740"/>
              <a:ext cx="2215336" cy="50783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sz="3300" b="1" dirty="0">
                  <a:solidFill>
                    <a:srgbClr val="EABC1A"/>
                  </a:solidFill>
                </a:rPr>
                <a:t>2</a:t>
              </a:r>
              <a:r>
                <a:rPr lang="en-GB" sz="3300" b="1" dirty="0"/>
                <a:t> + </a:t>
              </a:r>
              <a:r>
                <a:rPr lang="en-GB" sz="3300" b="1" dirty="0">
                  <a:solidFill>
                    <a:srgbClr val="A873B0"/>
                  </a:solidFill>
                </a:rPr>
                <a:t>0</a:t>
              </a:r>
              <a:r>
                <a:rPr lang="en-GB" sz="3300" b="1" dirty="0"/>
                <a:t> = 2</a:t>
              </a:r>
            </a:p>
          </p:txBody>
        </p:sp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694E4985-F3DB-4613-9CD3-CE08E7B329F2}"/>
                </a:ext>
              </a:extLst>
            </p:cNvPr>
            <p:cNvGrpSpPr/>
            <p:nvPr/>
          </p:nvGrpSpPr>
          <p:grpSpPr>
            <a:xfrm>
              <a:off x="1369512" y="3130718"/>
              <a:ext cx="519931" cy="519931"/>
              <a:chOff x="1369512" y="3130718"/>
              <a:chExt cx="519931" cy="519931"/>
            </a:xfrm>
          </p:grpSpPr>
          <p:sp>
            <p:nvSpPr>
              <p:cNvPr id="11" name="Rectangle: Rounded Corners 10">
                <a:extLst>
                  <a:ext uri="{FF2B5EF4-FFF2-40B4-BE49-F238E27FC236}">
                    <a16:creationId xmlns:a16="http://schemas.microsoft.com/office/drawing/2014/main" id="{5B233FF4-501B-4625-A5E7-429DF8EF5848}"/>
                  </a:ext>
                </a:extLst>
              </p:cNvPr>
              <p:cNvSpPr/>
              <p:nvPr/>
            </p:nvSpPr>
            <p:spPr>
              <a:xfrm>
                <a:off x="1369512" y="3130718"/>
                <a:ext cx="519931" cy="519931"/>
              </a:xfrm>
              <a:prstGeom prst="roundRect">
                <a:avLst/>
              </a:prstGeom>
              <a:solidFill>
                <a:srgbClr val="FDD184"/>
              </a:solidFill>
              <a:ln w="28575"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5" name="Oval 24">
                <a:extLst>
                  <a:ext uri="{FF2B5EF4-FFF2-40B4-BE49-F238E27FC236}">
                    <a16:creationId xmlns:a16="http://schemas.microsoft.com/office/drawing/2014/main" id="{6A1C0093-19A5-46BE-BD65-813E094069DF}"/>
                  </a:ext>
                </a:extLst>
              </p:cNvPr>
              <p:cNvSpPr/>
              <p:nvPr/>
            </p:nvSpPr>
            <p:spPr>
              <a:xfrm>
                <a:off x="1441795" y="3211390"/>
                <a:ext cx="168891" cy="168891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" name="Oval 16">
                <a:extLst>
                  <a:ext uri="{FF2B5EF4-FFF2-40B4-BE49-F238E27FC236}">
                    <a16:creationId xmlns:a16="http://schemas.microsoft.com/office/drawing/2014/main" id="{7D154BCB-13E5-4993-B245-19CCB3987DEE}"/>
                  </a:ext>
                </a:extLst>
              </p:cNvPr>
              <p:cNvSpPr/>
              <p:nvPr/>
            </p:nvSpPr>
            <p:spPr>
              <a:xfrm>
                <a:off x="1652918" y="3422513"/>
                <a:ext cx="168891" cy="168891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24E11925-6FA4-4D2A-81E2-7E6665C3B45E}"/>
              </a:ext>
            </a:extLst>
          </p:cNvPr>
          <p:cNvGrpSpPr/>
          <p:nvPr/>
        </p:nvGrpSpPr>
        <p:grpSpPr>
          <a:xfrm>
            <a:off x="1369510" y="4391543"/>
            <a:ext cx="4335646" cy="534970"/>
            <a:chOff x="1369510" y="4391543"/>
            <a:chExt cx="4335646" cy="534970"/>
          </a:xfrm>
        </p:grpSpPr>
        <p:sp>
          <p:nvSpPr>
            <p:cNvPr id="34" name="Rectangle: Rounded Corners 33">
              <a:extLst>
                <a:ext uri="{FF2B5EF4-FFF2-40B4-BE49-F238E27FC236}">
                  <a16:creationId xmlns:a16="http://schemas.microsoft.com/office/drawing/2014/main" id="{176FFDDD-4A9F-4EB1-8026-74CAEF5F05A3}"/>
                </a:ext>
              </a:extLst>
            </p:cNvPr>
            <p:cNvSpPr/>
            <p:nvPr/>
          </p:nvSpPr>
          <p:spPr>
            <a:xfrm>
              <a:off x="1369510" y="4391543"/>
              <a:ext cx="519931" cy="519931"/>
            </a:xfrm>
            <a:prstGeom prst="roundRect">
              <a:avLst/>
            </a:prstGeom>
            <a:solidFill>
              <a:srgbClr val="A873B0"/>
            </a:solidFill>
            <a:ln w="28575">
              <a:solidFill>
                <a:srgbClr val="13131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070F76ED-2098-4CD7-B990-0673EFCB8B6D}"/>
                </a:ext>
              </a:extLst>
            </p:cNvPr>
            <p:cNvSpPr/>
            <p:nvPr/>
          </p:nvSpPr>
          <p:spPr>
            <a:xfrm>
              <a:off x="3489820" y="4418682"/>
              <a:ext cx="2215336" cy="50783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sz="3300" b="1" dirty="0">
                  <a:solidFill>
                    <a:srgbClr val="A873B0"/>
                  </a:solidFill>
                </a:rPr>
                <a:t>0</a:t>
              </a:r>
              <a:r>
                <a:rPr lang="en-GB" sz="3300" b="1" dirty="0"/>
                <a:t> + </a:t>
              </a:r>
              <a:r>
                <a:rPr lang="en-GB" sz="3300" b="1" dirty="0">
                  <a:solidFill>
                    <a:srgbClr val="EABC1A"/>
                  </a:solidFill>
                </a:rPr>
                <a:t>2</a:t>
              </a:r>
              <a:r>
                <a:rPr lang="en-GB" sz="3300" b="1" dirty="0"/>
                <a:t> = 2</a:t>
              </a:r>
            </a:p>
          </p:txBody>
        </p:sp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915F225E-5A9F-4A96-8FD0-E576D278266F}"/>
                </a:ext>
              </a:extLst>
            </p:cNvPr>
            <p:cNvGrpSpPr/>
            <p:nvPr/>
          </p:nvGrpSpPr>
          <p:grpSpPr>
            <a:xfrm>
              <a:off x="2481293" y="4394027"/>
              <a:ext cx="519931" cy="519931"/>
              <a:chOff x="2481293" y="4394027"/>
              <a:chExt cx="519931" cy="519931"/>
            </a:xfrm>
          </p:grpSpPr>
          <p:sp>
            <p:nvSpPr>
              <p:cNvPr id="38" name="Rectangle: Rounded Corners 37">
                <a:extLst>
                  <a:ext uri="{FF2B5EF4-FFF2-40B4-BE49-F238E27FC236}">
                    <a16:creationId xmlns:a16="http://schemas.microsoft.com/office/drawing/2014/main" id="{36314583-453E-429F-805C-DAECB64B85B7}"/>
                  </a:ext>
                </a:extLst>
              </p:cNvPr>
              <p:cNvSpPr/>
              <p:nvPr/>
            </p:nvSpPr>
            <p:spPr>
              <a:xfrm>
                <a:off x="2481293" y="4394027"/>
                <a:ext cx="519931" cy="519931"/>
              </a:xfrm>
              <a:prstGeom prst="roundRect">
                <a:avLst/>
              </a:prstGeom>
              <a:solidFill>
                <a:srgbClr val="FDD184"/>
              </a:solidFill>
              <a:ln w="28575"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" name="Oval 17">
                <a:extLst>
                  <a:ext uri="{FF2B5EF4-FFF2-40B4-BE49-F238E27FC236}">
                    <a16:creationId xmlns:a16="http://schemas.microsoft.com/office/drawing/2014/main" id="{27A4E45C-E1FA-4946-9ABE-DAD211663293}"/>
                  </a:ext>
                </a:extLst>
              </p:cNvPr>
              <p:cNvSpPr/>
              <p:nvPr/>
            </p:nvSpPr>
            <p:spPr>
              <a:xfrm>
                <a:off x="2554403" y="4469618"/>
                <a:ext cx="168891" cy="168891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0" name="Oval 19">
                <a:extLst>
                  <a:ext uri="{FF2B5EF4-FFF2-40B4-BE49-F238E27FC236}">
                    <a16:creationId xmlns:a16="http://schemas.microsoft.com/office/drawing/2014/main" id="{E278A506-08CD-43FF-B7CB-A1DE6DA8849A}"/>
                  </a:ext>
                </a:extLst>
              </p:cNvPr>
              <p:cNvSpPr/>
              <p:nvPr/>
            </p:nvSpPr>
            <p:spPr>
              <a:xfrm>
                <a:off x="2765526" y="4680741"/>
                <a:ext cx="168891" cy="168891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36" name="Group 35">
            <a:extLst>
              <a:ext uri="{FF2B5EF4-FFF2-40B4-BE49-F238E27FC236}">
                <a16:creationId xmlns:a16="http://schemas.microsoft.com/office/drawing/2014/main" id="{E855A5AF-01D9-4566-9373-4F6463596425}"/>
              </a:ext>
            </a:extLst>
          </p:cNvPr>
          <p:cNvGrpSpPr/>
          <p:nvPr/>
        </p:nvGrpSpPr>
        <p:grpSpPr>
          <a:xfrm>
            <a:off x="5931016" y="3640994"/>
            <a:ext cx="3040633" cy="3040633"/>
            <a:chOff x="5931016" y="3640994"/>
            <a:chExt cx="3040633" cy="3040633"/>
          </a:xfrm>
        </p:grpSpPr>
        <p:pic>
          <p:nvPicPr>
            <p:cNvPr id="40" name="Picture 39" descr="A picture containing building, drawing, window&#10;&#10;Description automatically generated">
              <a:extLst>
                <a:ext uri="{FF2B5EF4-FFF2-40B4-BE49-F238E27FC236}">
                  <a16:creationId xmlns:a16="http://schemas.microsoft.com/office/drawing/2014/main" id="{97B26BA0-C800-4839-9033-2F230EFEACA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31016" y="3640994"/>
              <a:ext cx="3040633" cy="3040633"/>
            </a:xfrm>
            <a:prstGeom prst="rect">
              <a:avLst/>
            </a:prstGeom>
          </p:spPr>
        </p:pic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9265AC3F-02B4-41B9-848D-61F5092BB7CA}"/>
                </a:ext>
              </a:extLst>
            </p:cNvPr>
            <p:cNvSpPr/>
            <p:nvPr/>
          </p:nvSpPr>
          <p:spPr>
            <a:xfrm>
              <a:off x="7836191" y="4415949"/>
              <a:ext cx="214546" cy="214546"/>
            </a:xfrm>
            <a:prstGeom prst="ellipse">
              <a:avLst/>
            </a:prstGeom>
            <a:solidFill>
              <a:srgbClr val="131313"/>
            </a:solidFill>
            <a:ln>
              <a:solidFill>
                <a:srgbClr val="13131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6" name="Group 45">
              <a:extLst>
                <a:ext uri="{FF2B5EF4-FFF2-40B4-BE49-F238E27FC236}">
                  <a16:creationId xmlns:a16="http://schemas.microsoft.com/office/drawing/2014/main" id="{7404C58C-C054-487F-AD92-4618271AD83C}"/>
                </a:ext>
              </a:extLst>
            </p:cNvPr>
            <p:cNvGrpSpPr/>
            <p:nvPr/>
          </p:nvGrpSpPr>
          <p:grpSpPr>
            <a:xfrm>
              <a:off x="7956331" y="5280676"/>
              <a:ext cx="605108" cy="348311"/>
              <a:chOff x="7956331" y="5280676"/>
              <a:chExt cx="605108" cy="348311"/>
            </a:xfrm>
          </p:grpSpPr>
          <p:sp>
            <p:nvSpPr>
              <p:cNvPr id="56" name="Oval 55">
                <a:extLst>
                  <a:ext uri="{FF2B5EF4-FFF2-40B4-BE49-F238E27FC236}">
                    <a16:creationId xmlns:a16="http://schemas.microsoft.com/office/drawing/2014/main" id="{21898696-B697-4735-BF4D-D797CE2222A6}"/>
                  </a:ext>
                </a:extLst>
              </p:cNvPr>
              <p:cNvSpPr/>
              <p:nvPr/>
            </p:nvSpPr>
            <p:spPr>
              <a:xfrm>
                <a:off x="7956331" y="5280676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7" name="Oval 56">
                <a:extLst>
                  <a:ext uri="{FF2B5EF4-FFF2-40B4-BE49-F238E27FC236}">
                    <a16:creationId xmlns:a16="http://schemas.microsoft.com/office/drawing/2014/main" id="{7F64D090-D044-493B-936A-3D01ADA96661}"/>
                  </a:ext>
                </a:extLst>
              </p:cNvPr>
              <p:cNvSpPr/>
              <p:nvPr/>
            </p:nvSpPr>
            <p:spPr>
              <a:xfrm>
                <a:off x="8346893" y="5414441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47" name="Group 46">
              <a:extLst>
                <a:ext uri="{FF2B5EF4-FFF2-40B4-BE49-F238E27FC236}">
                  <a16:creationId xmlns:a16="http://schemas.microsoft.com/office/drawing/2014/main" id="{CEC8D239-F2E6-40B3-A76C-61F83EBFD792}"/>
                </a:ext>
              </a:extLst>
            </p:cNvPr>
            <p:cNvGrpSpPr/>
            <p:nvPr/>
          </p:nvGrpSpPr>
          <p:grpSpPr>
            <a:xfrm>
              <a:off x="7354090" y="5475543"/>
              <a:ext cx="214546" cy="932560"/>
              <a:chOff x="7354090" y="5475543"/>
              <a:chExt cx="214546" cy="932560"/>
            </a:xfrm>
          </p:grpSpPr>
          <p:sp>
            <p:nvSpPr>
              <p:cNvPr id="53" name="Oval 52">
                <a:extLst>
                  <a:ext uri="{FF2B5EF4-FFF2-40B4-BE49-F238E27FC236}">
                    <a16:creationId xmlns:a16="http://schemas.microsoft.com/office/drawing/2014/main" id="{35465187-7579-48E7-936B-A295D1B7F4C2}"/>
                  </a:ext>
                </a:extLst>
              </p:cNvPr>
              <p:cNvSpPr/>
              <p:nvPr/>
            </p:nvSpPr>
            <p:spPr>
              <a:xfrm>
                <a:off x="7354090" y="5475543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4" name="Oval 53">
                <a:extLst>
                  <a:ext uri="{FF2B5EF4-FFF2-40B4-BE49-F238E27FC236}">
                    <a16:creationId xmlns:a16="http://schemas.microsoft.com/office/drawing/2014/main" id="{3334433F-5551-4299-98CC-896578A0EDB6}"/>
                  </a:ext>
                </a:extLst>
              </p:cNvPr>
              <p:cNvSpPr/>
              <p:nvPr/>
            </p:nvSpPr>
            <p:spPr>
              <a:xfrm>
                <a:off x="7354090" y="5834550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5" name="Oval 54">
                <a:extLst>
                  <a:ext uri="{FF2B5EF4-FFF2-40B4-BE49-F238E27FC236}">
                    <a16:creationId xmlns:a16="http://schemas.microsoft.com/office/drawing/2014/main" id="{42EC6286-E496-4847-AFA6-28B4AFC40367}"/>
                  </a:ext>
                </a:extLst>
              </p:cNvPr>
              <p:cNvSpPr/>
              <p:nvPr/>
            </p:nvSpPr>
            <p:spPr>
              <a:xfrm>
                <a:off x="7354090" y="6193557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48" name="Group 47">
              <a:extLst>
                <a:ext uri="{FF2B5EF4-FFF2-40B4-BE49-F238E27FC236}">
                  <a16:creationId xmlns:a16="http://schemas.microsoft.com/office/drawing/2014/main" id="{44E74E71-F78A-4E41-804C-A89EEE47A87C}"/>
                </a:ext>
              </a:extLst>
            </p:cNvPr>
            <p:cNvGrpSpPr/>
            <p:nvPr/>
          </p:nvGrpSpPr>
          <p:grpSpPr>
            <a:xfrm>
              <a:off x="6183424" y="5143396"/>
              <a:ext cx="1071849" cy="472629"/>
              <a:chOff x="6200202" y="5168563"/>
              <a:chExt cx="1071849" cy="472629"/>
            </a:xfrm>
          </p:grpSpPr>
          <p:sp>
            <p:nvSpPr>
              <p:cNvPr id="49" name="Oval 48">
                <a:extLst>
                  <a:ext uri="{FF2B5EF4-FFF2-40B4-BE49-F238E27FC236}">
                    <a16:creationId xmlns:a16="http://schemas.microsoft.com/office/drawing/2014/main" id="{058A7D5C-35C7-4E38-A6D7-711521554E0E}"/>
                  </a:ext>
                </a:extLst>
              </p:cNvPr>
              <p:cNvSpPr/>
              <p:nvPr/>
            </p:nvSpPr>
            <p:spPr>
              <a:xfrm rot="4439663">
                <a:off x="7057505" y="5168563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0" name="Oval 49">
                <a:extLst>
                  <a:ext uri="{FF2B5EF4-FFF2-40B4-BE49-F238E27FC236}">
                    <a16:creationId xmlns:a16="http://schemas.microsoft.com/office/drawing/2014/main" id="{AEBA42CA-3091-4DF4-A732-8B9DEFB2DB0C}"/>
                  </a:ext>
                </a:extLst>
              </p:cNvPr>
              <p:cNvSpPr/>
              <p:nvPr/>
            </p:nvSpPr>
            <p:spPr>
              <a:xfrm rot="4439663">
                <a:off x="6771138" y="5250774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51" name="Oval 50">
                <a:extLst>
                  <a:ext uri="{FF2B5EF4-FFF2-40B4-BE49-F238E27FC236}">
                    <a16:creationId xmlns:a16="http://schemas.microsoft.com/office/drawing/2014/main" id="{71A940E4-3C24-4B82-A749-863093B3C438}"/>
                  </a:ext>
                </a:extLst>
              </p:cNvPr>
              <p:cNvSpPr/>
              <p:nvPr/>
            </p:nvSpPr>
            <p:spPr>
              <a:xfrm rot="4439663">
                <a:off x="6484771" y="5341375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2" name="Oval 51">
                <a:extLst>
                  <a:ext uri="{FF2B5EF4-FFF2-40B4-BE49-F238E27FC236}">
                    <a16:creationId xmlns:a16="http://schemas.microsoft.com/office/drawing/2014/main" id="{8D52CE5C-E97F-43FC-9B0A-A37CD34C1429}"/>
                  </a:ext>
                </a:extLst>
              </p:cNvPr>
              <p:cNvSpPr/>
              <p:nvPr/>
            </p:nvSpPr>
            <p:spPr>
              <a:xfrm rot="4439663">
                <a:off x="6200202" y="5426646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707695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3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 descr="A picture containing building, door, bed, window&#10;&#10;Description automatically generated">
            <a:extLst>
              <a:ext uri="{FF2B5EF4-FFF2-40B4-BE49-F238E27FC236}">
                <a16:creationId xmlns:a16="http://schemas.microsoft.com/office/drawing/2014/main" id="{8CF9388D-E452-479C-AF1D-1C26412E363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332"/>
          <a:stretch/>
        </p:blipFill>
        <p:spPr>
          <a:xfrm>
            <a:off x="755649" y="1577130"/>
            <a:ext cx="7632699" cy="4515695"/>
          </a:xfrm>
          <a:prstGeom prst="rect">
            <a:avLst/>
          </a:prstGeom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E9F66A42-DBEE-43A7-BAB1-31CDF0A78C60}"/>
              </a:ext>
            </a:extLst>
          </p:cNvPr>
          <p:cNvSpPr/>
          <p:nvPr/>
        </p:nvSpPr>
        <p:spPr>
          <a:xfrm>
            <a:off x="964734" y="2871634"/>
            <a:ext cx="7197754" cy="3036633"/>
          </a:xfrm>
          <a:prstGeom prst="roundRect">
            <a:avLst/>
          </a:prstGeom>
          <a:solidFill>
            <a:schemeClr val="bg1">
              <a:alpha val="95000"/>
            </a:schemeClr>
          </a:solidFill>
          <a:ln w="28575">
            <a:solidFill>
              <a:srgbClr val="009285"/>
            </a:solidFill>
          </a:ln>
        </p:spPr>
        <p:txBody>
          <a:bodyPr wrap="square" lIns="108000" tIns="108000" rIns="108000" bIns="108000" anchor="ctr">
            <a:noAutofit/>
          </a:bodyPr>
          <a:lstStyle/>
          <a:p>
            <a:pPr algn="ctr"/>
            <a:r>
              <a:rPr lang="en-GB" sz="5500" dirty="0"/>
              <a:t>2 + 0 = 2</a:t>
            </a:r>
          </a:p>
          <a:p>
            <a:pPr algn="ctr"/>
            <a:r>
              <a:rPr lang="en-GB" sz="5500" dirty="0"/>
              <a:t>0 + 2 = 2</a:t>
            </a:r>
          </a:p>
          <a:p>
            <a:pPr algn="ctr"/>
            <a:r>
              <a:rPr lang="en-GB" sz="5500" dirty="0"/>
              <a:t>1 + 1 = 2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3382C34-5ADA-4BE6-93CC-7542FFD47E61}"/>
              </a:ext>
            </a:extLst>
          </p:cNvPr>
          <p:cNvGrpSpPr/>
          <p:nvPr/>
        </p:nvGrpSpPr>
        <p:grpSpPr>
          <a:xfrm>
            <a:off x="856315" y="1725943"/>
            <a:ext cx="1603982" cy="1528985"/>
            <a:chOff x="847926" y="1725944"/>
            <a:chExt cx="1583572" cy="150953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3A8FD0C6-F3F8-4A4C-B690-F7B9669E1F38}"/>
                </a:ext>
              </a:extLst>
            </p:cNvPr>
            <p:cNvSpPr/>
            <p:nvPr/>
          </p:nvSpPr>
          <p:spPr>
            <a:xfrm>
              <a:off x="1077649" y="1887523"/>
              <a:ext cx="1157681" cy="118914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3" name="Picture 12" descr="A close up of a logo&#10;&#10;Description automatically generated">
              <a:extLst>
                <a:ext uri="{FF2B5EF4-FFF2-40B4-BE49-F238E27FC236}">
                  <a16:creationId xmlns:a16="http://schemas.microsoft.com/office/drawing/2014/main" id="{44383CD3-97F1-42B6-AB0A-3D9BF5BFE54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4707" r="51919" b="34154"/>
            <a:stretch/>
          </p:blipFill>
          <p:spPr>
            <a:xfrm>
              <a:off x="847926" y="1725944"/>
              <a:ext cx="1583572" cy="1509530"/>
            </a:xfrm>
            <a:prstGeom prst="rect">
              <a:avLst/>
            </a:prstGeom>
          </p:spPr>
        </p:pic>
        <p:pic>
          <p:nvPicPr>
            <p:cNvPr id="15" name="Picture 14" descr="A picture containing room&#10;&#10;Description automatically generated">
              <a:extLst>
                <a:ext uri="{FF2B5EF4-FFF2-40B4-BE49-F238E27FC236}">
                  <a16:creationId xmlns:a16="http://schemas.microsoft.com/office/drawing/2014/main" id="{CD48D3EC-AE31-4037-8A66-A6D481C3B80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0223" r="9478" b="60314"/>
            <a:stretch/>
          </p:blipFill>
          <p:spPr>
            <a:xfrm>
              <a:off x="1147916" y="1979802"/>
              <a:ext cx="1058389" cy="1056138"/>
            </a:xfrm>
            <a:prstGeom prst="rect">
              <a:avLst/>
            </a:prstGeom>
          </p:spPr>
        </p:pic>
      </p:grpSp>
      <p:sp>
        <p:nvSpPr>
          <p:cNvPr id="8" name="Rectangle 7"/>
          <p:cNvSpPr/>
          <p:nvPr/>
        </p:nvSpPr>
        <p:spPr>
          <a:xfrm>
            <a:off x="2960410" y="697112"/>
            <a:ext cx="3296205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sz="4000" b="1" dirty="0"/>
              <a:t>Spin to Win</a:t>
            </a:r>
            <a:endParaRPr lang="en-GB" sz="4000" b="1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B61EF9E-D6FE-4566-AD8E-19D452E31FEB}"/>
              </a:ext>
            </a:extLst>
          </p:cNvPr>
          <p:cNvSpPr/>
          <p:nvPr/>
        </p:nvSpPr>
        <p:spPr>
          <a:xfrm>
            <a:off x="755650" y="1577130"/>
            <a:ext cx="7632700" cy="4515695"/>
          </a:xfrm>
          <a:prstGeom prst="rect">
            <a:avLst/>
          </a:prstGeom>
          <a:noFill/>
          <a:ln w="28575">
            <a:solidFill>
              <a:srgbClr val="0094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Speech Bubble: Rectangle with Corners Rounded 13">
            <a:extLst>
              <a:ext uri="{FF2B5EF4-FFF2-40B4-BE49-F238E27FC236}">
                <a16:creationId xmlns:a16="http://schemas.microsoft.com/office/drawing/2014/main" id="{7A409B6B-4304-4CFC-A749-495EA5139387}"/>
              </a:ext>
            </a:extLst>
          </p:cNvPr>
          <p:cNvSpPr/>
          <p:nvPr/>
        </p:nvSpPr>
        <p:spPr>
          <a:xfrm>
            <a:off x="2668022" y="1797259"/>
            <a:ext cx="2784006" cy="854246"/>
          </a:xfrm>
          <a:prstGeom prst="wedgeRoundRectCallout">
            <a:avLst>
              <a:gd name="adj1" fmla="val -70793"/>
              <a:gd name="adj2" fmla="val 51653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US" sz="1800" dirty="0">
                <a:solidFill>
                  <a:schemeClr val="tx1"/>
                </a:solidFill>
              </a:rPr>
              <a:t>I can make the number 2 from 2 parts like this.</a:t>
            </a:r>
          </a:p>
        </p:txBody>
      </p:sp>
    </p:spTree>
    <p:extLst>
      <p:ext uri="{BB962C8B-B14F-4D97-AF65-F5344CB8AC3E}">
        <p14:creationId xmlns:p14="http://schemas.microsoft.com/office/powerpoint/2010/main" val="3140877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 descr="A picture containing building, door, bed, window&#10;&#10;Description automatically generated">
            <a:extLst>
              <a:ext uri="{FF2B5EF4-FFF2-40B4-BE49-F238E27FC236}">
                <a16:creationId xmlns:a16="http://schemas.microsoft.com/office/drawing/2014/main" id="{8CF9388D-E452-479C-AF1D-1C26412E363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332"/>
          <a:stretch/>
        </p:blipFill>
        <p:spPr>
          <a:xfrm>
            <a:off x="755649" y="1577130"/>
            <a:ext cx="7632699" cy="4515695"/>
          </a:xfrm>
          <a:prstGeom prst="rect">
            <a:avLst/>
          </a:prstGeom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E9F66A42-DBEE-43A7-BAB1-31CDF0A78C60}"/>
              </a:ext>
            </a:extLst>
          </p:cNvPr>
          <p:cNvSpPr/>
          <p:nvPr/>
        </p:nvSpPr>
        <p:spPr>
          <a:xfrm>
            <a:off x="964734" y="2871634"/>
            <a:ext cx="7197754" cy="3036633"/>
          </a:xfrm>
          <a:prstGeom prst="roundRect">
            <a:avLst/>
          </a:prstGeom>
          <a:solidFill>
            <a:schemeClr val="bg1">
              <a:alpha val="95000"/>
            </a:schemeClr>
          </a:solidFill>
          <a:ln w="28575">
            <a:solidFill>
              <a:srgbClr val="009285"/>
            </a:solidFill>
          </a:ln>
        </p:spPr>
        <p:txBody>
          <a:bodyPr wrap="square" lIns="108000" tIns="108000" rIns="108000" bIns="108000" anchor="ctr">
            <a:noAutofit/>
          </a:bodyPr>
          <a:lstStyle/>
          <a:p>
            <a:pPr algn="ctr"/>
            <a:r>
              <a:rPr lang="en-GB" sz="4000" dirty="0"/>
              <a:t>2 + 0 = 2</a:t>
            </a:r>
          </a:p>
          <a:p>
            <a:pPr algn="ctr"/>
            <a:r>
              <a:rPr lang="en-GB" sz="4000" dirty="0"/>
              <a:t>1 + 1 = 2</a:t>
            </a:r>
          </a:p>
        </p:txBody>
      </p:sp>
      <p:sp>
        <p:nvSpPr>
          <p:cNvPr id="8" name="Rectangle 7"/>
          <p:cNvSpPr/>
          <p:nvPr/>
        </p:nvSpPr>
        <p:spPr>
          <a:xfrm>
            <a:off x="2960410" y="697112"/>
            <a:ext cx="3296205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sz="4000" b="1" dirty="0"/>
              <a:t>Spin to Win</a:t>
            </a:r>
            <a:endParaRPr lang="en-GB" sz="4000" b="1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B61EF9E-D6FE-4566-AD8E-19D452E31FEB}"/>
              </a:ext>
            </a:extLst>
          </p:cNvPr>
          <p:cNvSpPr/>
          <p:nvPr/>
        </p:nvSpPr>
        <p:spPr>
          <a:xfrm>
            <a:off x="755650" y="1577130"/>
            <a:ext cx="7632700" cy="4515695"/>
          </a:xfrm>
          <a:prstGeom prst="rect">
            <a:avLst/>
          </a:prstGeom>
          <a:noFill/>
          <a:ln w="28575">
            <a:solidFill>
              <a:srgbClr val="0094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F6BB250A-C627-4567-91D2-5C5EC458B43C}"/>
              </a:ext>
            </a:extLst>
          </p:cNvPr>
          <p:cNvGrpSpPr/>
          <p:nvPr/>
        </p:nvGrpSpPr>
        <p:grpSpPr>
          <a:xfrm>
            <a:off x="5811197" y="3429000"/>
            <a:ext cx="2140607" cy="1996772"/>
            <a:chOff x="2806701" y="2402149"/>
            <a:chExt cx="3614737" cy="3371850"/>
          </a:xfrm>
        </p:grpSpPr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CF23EF9F-308C-4BCC-8531-B87598D39010}"/>
                </a:ext>
              </a:extLst>
            </p:cNvPr>
            <p:cNvCxnSpPr>
              <a:cxnSpLocks/>
              <a:stCxn id="16" idx="3"/>
              <a:endCxn id="19" idx="0"/>
            </p:cNvCxnSpPr>
            <p:nvPr/>
          </p:nvCxnSpPr>
          <p:spPr>
            <a:xfrm flipH="1">
              <a:off x="3513138" y="3610237"/>
              <a:ext cx="595313" cy="749300"/>
            </a:xfrm>
            <a:prstGeom prst="line">
              <a:avLst/>
            </a:prstGeom>
            <a:ln w="28575">
              <a:solidFill>
                <a:srgbClr val="7665A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E7D8D5A3-2473-4B18-AFA0-21EB6A5775EA}"/>
                </a:ext>
              </a:extLst>
            </p:cNvPr>
            <p:cNvSpPr/>
            <p:nvPr/>
          </p:nvSpPr>
          <p:spPr>
            <a:xfrm>
              <a:off x="3900488" y="2402149"/>
              <a:ext cx="1416050" cy="141605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7665A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3500" dirty="0">
                  <a:solidFill>
                    <a:schemeClr val="tx1"/>
                  </a:solidFill>
                </a:rPr>
                <a:t>2</a:t>
              </a:r>
              <a:endParaRPr lang="en-GB" sz="3500" dirty="0">
                <a:solidFill>
                  <a:schemeClr val="tx1"/>
                </a:solidFill>
              </a:endParaRPr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42EAB9C0-9CFE-437C-B786-0D769F2EE943}"/>
                </a:ext>
              </a:extLst>
            </p:cNvPr>
            <p:cNvSpPr/>
            <p:nvPr/>
          </p:nvSpPr>
          <p:spPr>
            <a:xfrm>
              <a:off x="5006976" y="4359537"/>
              <a:ext cx="1414462" cy="1414462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7665A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3500" dirty="0">
                  <a:solidFill>
                    <a:schemeClr val="tx1"/>
                  </a:solidFill>
                </a:rPr>
                <a:t>1</a:t>
              </a:r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C9EB304-4166-4B4B-9F9B-3C4E4BE217E3}"/>
                </a:ext>
              </a:extLst>
            </p:cNvPr>
            <p:cNvSpPr/>
            <p:nvPr/>
          </p:nvSpPr>
          <p:spPr>
            <a:xfrm>
              <a:off x="2806701" y="4359537"/>
              <a:ext cx="1414462" cy="1414462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7665A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3500" dirty="0">
                  <a:solidFill>
                    <a:schemeClr val="tx1"/>
                  </a:solidFill>
                </a:rPr>
                <a:t>1</a:t>
              </a:r>
              <a:endParaRPr lang="en-GB" sz="3500" dirty="0">
                <a:solidFill>
                  <a:schemeClr val="tx1"/>
                </a:solidFill>
              </a:endParaRPr>
            </a:p>
          </p:txBody>
        </p: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75BF19C2-4424-43CC-B495-8FE4E6E3131F}"/>
                </a:ext>
              </a:extLst>
            </p:cNvPr>
            <p:cNvCxnSpPr>
              <a:cxnSpLocks/>
              <a:endCxn id="18" idx="0"/>
            </p:cNvCxnSpPr>
            <p:nvPr/>
          </p:nvCxnSpPr>
          <p:spPr>
            <a:xfrm>
              <a:off x="5113338" y="3610237"/>
              <a:ext cx="601663" cy="749300"/>
            </a:xfrm>
            <a:prstGeom prst="line">
              <a:avLst/>
            </a:prstGeom>
            <a:ln w="28575">
              <a:solidFill>
                <a:srgbClr val="7665A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2E60857F-05F9-4B61-9B90-4064B4A4FAD9}"/>
              </a:ext>
            </a:extLst>
          </p:cNvPr>
          <p:cNvGrpSpPr/>
          <p:nvPr/>
        </p:nvGrpSpPr>
        <p:grpSpPr>
          <a:xfrm>
            <a:off x="3771533" y="1725943"/>
            <a:ext cx="1603982" cy="1528985"/>
            <a:chOff x="847926" y="1725944"/>
            <a:chExt cx="1583572" cy="1509530"/>
          </a:xfrm>
        </p:grpSpPr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68430A79-8290-4DB7-9DD1-43A8CF16A1E1}"/>
                </a:ext>
              </a:extLst>
            </p:cNvPr>
            <p:cNvSpPr/>
            <p:nvPr/>
          </p:nvSpPr>
          <p:spPr>
            <a:xfrm>
              <a:off x="1077649" y="1887523"/>
              <a:ext cx="1157681" cy="118914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3" name="Picture 22" descr="A close up of a logo&#10;&#10;Description automatically generated">
              <a:extLst>
                <a:ext uri="{FF2B5EF4-FFF2-40B4-BE49-F238E27FC236}">
                  <a16:creationId xmlns:a16="http://schemas.microsoft.com/office/drawing/2014/main" id="{D7773613-C44A-438E-9AE2-720D07BC8A9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4707" r="51919" b="34154"/>
            <a:stretch/>
          </p:blipFill>
          <p:spPr>
            <a:xfrm>
              <a:off x="847926" y="1725944"/>
              <a:ext cx="1583572" cy="1509530"/>
            </a:xfrm>
            <a:prstGeom prst="rect">
              <a:avLst/>
            </a:prstGeom>
          </p:spPr>
        </p:pic>
        <p:pic>
          <p:nvPicPr>
            <p:cNvPr id="25" name="Picture 24" descr="A picture containing room&#10;&#10;Description automatically generated">
              <a:extLst>
                <a:ext uri="{FF2B5EF4-FFF2-40B4-BE49-F238E27FC236}">
                  <a16:creationId xmlns:a16="http://schemas.microsoft.com/office/drawing/2014/main" id="{7B23B251-E3B3-41F0-B4F2-01318DA87FC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0223" r="9478" b="60314"/>
            <a:stretch/>
          </p:blipFill>
          <p:spPr>
            <a:xfrm>
              <a:off x="1147916" y="1979802"/>
              <a:ext cx="1058389" cy="1056138"/>
            </a:xfrm>
            <a:prstGeom prst="rect">
              <a:avLst/>
            </a:prstGeom>
          </p:spPr>
        </p:pic>
      </p:grpSp>
      <p:sp>
        <p:nvSpPr>
          <p:cNvPr id="14" name="Speech Bubble: Rectangle with Corners Rounded 13">
            <a:extLst>
              <a:ext uri="{FF2B5EF4-FFF2-40B4-BE49-F238E27FC236}">
                <a16:creationId xmlns:a16="http://schemas.microsoft.com/office/drawing/2014/main" id="{7A409B6B-4304-4CFC-A749-495EA5139387}"/>
              </a:ext>
            </a:extLst>
          </p:cNvPr>
          <p:cNvSpPr/>
          <p:nvPr/>
        </p:nvSpPr>
        <p:spPr>
          <a:xfrm>
            <a:off x="1163172" y="1761688"/>
            <a:ext cx="2474251" cy="854246"/>
          </a:xfrm>
          <a:prstGeom prst="wedgeRoundRectCallout">
            <a:avLst>
              <a:gd name="adj1" fmla="val 69890"/>
              <a:gd name="adj2" fmla="val 52636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US" sz="1800" dirty="0">
                <a:solidFill>
                  <a:schemeClr val="tx1"/>
                </a:solidFill>
              </a:rPr>
              <a:t>That’s just 2 number facts to remember.</a:t>
            </a:r>
          </a:p>
        </p:txBody>
      </p:sp>
      <p:sp>
        <p:nvSpPr>
          <p:cNvPr id="3" name="Speech Bubble: Rectangle with Corners Rounded 2">
            <a:extLst>
              <a:ext uri="{FF2B5EF4-FFF2-40B4-BE49-F238E27FC236}">
                <a16:creationId xmlns:a16="http://schemas.microsoft.com/office/drawing/2014/main" id="{2091EE2E-4433-4327-B8F5-E0C2F54B8A2E}"/>
              </a:ext>
            </a:extLst>
          </p:cNvPr>
          <p:cNvSpPr/>
          <p:nvPr/>
        </p:nvSpPr>
        <p:spPr>
          <a:xfrm>
            <a:off x="5644376" y="1761688"/>
            <a:ext cx="2474251" cy="854246"/>
          </a:xfrm>
          <a:prstGeom prst="wedgeRoundRectCallout">
            <a:avLst>
              <a:gd name="adj1" fmla="val -72173"/>
              <a:gd name="adj2" fmla="val 44780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US" sz="1800" dirty="0">
                <a:solidFill>
                  <a:schemeClr val="tx1"/>
                </a:solidFill>
              </a:rPr>
              <a:t>Because 2 + 0 is the same as 0 + 2.</a:t>
            </a: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80C99D89-3806-4012-9BD6-5C38478D208F}"/>
              </a:ext>
            </a:extLst>
          </p:cNvPr>
          <p:cNvGrpSpPr/>
          <p:nvPr/>
        </p:nvGrpSpPr>
        <p:grpSpPr>
          <a:xfrm>
            <a:off x="1163172" y="3429000"/>
            <a:ext cx="2140607" cy="1996772"/>
            <a:chOff x="2806701" y="2402149"/>
            <a:chExt cx="3614737" cy="3371850"/>
          </a:xfrm>
        </p:grpSpPr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DDF0E42E-98B8-4BE7-B6DC-4BC775FB62A7}"/>
                </a:ext>
              </a:extLst>
            </p:cNvPr>
            <p:cNvCxnSpPr>
              <a:cxnSpLocks/>
              <a:stCxn id="28" idx="3"/>
              <a:endCxn id="30" idx="0"/>
            </p:cNvCxnSpPr>
            <p:nvPr/>
          </p:nvCxnSpPr>
          <p:spPr>
            <a:xfrm flipH="1">
              <a:off x="3513138" y="3610237"/>
              <a:ext cx="595313" cy="749300"/>
            </a:xfrm>
            <a:prstGeom prst="line">
              <a:avLst/>
            </a:prstGeom>
            <a:ln w="28575">
              <a:solidFill>
                <a:srgbClr val="7665A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401E725C-1A58-452C-B0C9-B459CD1DC049}"/>
                </a:ext>
              </a:extLst>
            </p:cNvPr>
            <p:cNvSpPr/>
            <p:nvPr/>
          </p:nvSpPr>
          <p:spPr>
            <a:xfrm>
              <a:off x="3900488" y="2402149"/>
              <a:ext cx="1416050" cy="141605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7665A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3500" dirty="0">
                  <a:solidFill>
                    <a:schemeClr val="tx1"/>
                  </a:solidFill>
                </a:rPr>
                <a:t>2</a:t>
              </a:r>
              <a:endParaRPr lang="en-GB" sz="3500" dirty="0">
                <a:solidFill>
                  <a:schemeClr val="tx1"/>
                </a:solidFill>
              </a:endParaRPr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44F34BE0-6CF2-4BEE-A6BA-9C6DF8E69198}"/>
                </a:ext>
              </a:extLst>
            </p:cNvPr>
            <p:cNvSpPr/>
            <p:nvPr/>
          </p:nvSpPr>
          <p:spPr>
            <a:xfrm>
              <a:off x="5006976" y="4359537"/>
              <a:ext cx="1414462" cy="1414462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7665A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3500" dirty="0">
                  <a:solidFill>
                    <a:schemeClr val="tx1"/>
                  </a:solidFill>
                </a:rPr>
                <a:t>2</a:t>
              </a:r>
            </a:p>
          </p:txBody>
        </p:sp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4AAF2A4E-1179-4B72-8A45-9E7C4EAF84C5}"/>
                </a:ext>
              </a:extLst>
            </p:cNvPr>
            <p:cNvSpPr/>
            <p:nvPr/>
          </p:nvSpPr>
          <p:spPr>
            <a:xfrm>
              <a:off x="2806701" y="4359537"/>
              <a:ext cx="1414462" cy="1414462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7665A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3500" dirty="0">
                  <a:solidFill>
                    <a:schemeClr val="tx1"/>
                  </a:solidFill>
                </a:rPr>
                <a:t>0</a:t>
              </a:r>
              <a:endParaRPr lang="en-GB" sz="3500" dirty="0">
                <a:solidFill>
                  <a:schemeClr val="tx1"/>
                </a:solidFill>
              </a:endParaRPr>
            </a:p>
          </p:txBody>
        </p: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36666C8B-BD5D-4C0B-A17A-3E79A9AAB04D}"/>
                </a:ext>
              </a:extLst>
            </p:cNvPr>
            <p:cNvCxnSpPr>
              <a:cxnSpLocks/>
              <a:endCxn id="29" idx="0"/>
            </p:cNvCxnSpPr>
            <p:nvPr/>
          </p:nvCxnSpPr>
          <p:spPr>
            <a:xfrm>
              <a:off x="5113338" y="3610237"/>
              <a:ext cx="601663" cy="749300"/>
            </a:xfrm>
            <a:prstGeom prst="line">
              <a:avLst/>
            </a:prstGeom>
            <a:ln w="28575">
              <a:solidFill>
                <a:srgbClr val="7665A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585274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 descr="A picture containing building, door, bed, window&#10;&#10;Description automatically generated">
            <a:extLst>
              <a:ext uri="{FF2B5EF4-FFF2-40B4-BE49-F238E27FC236}">
                <a16:creationId xmlns:a16="http://schemas.microsoft.com/office/drawing/2014/main" id="{8CF9388D-E452-479C-AF1D-1C26412E363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332"/>
          <a:stretch/>
        </p:blipFill>
        <p:spPr>
          <a:xfrm>
            <a:off x="755649" y="1577130"/>
            <a:ext cx="7632699" cy="4515695"/>
          </a:xfrm>
          <a:prstGeom prst="rect">
            <a:avLst/>
          </a:prstGeom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E9F66A42-DBEE-43A7-BAB1-31CDF0A78C60}"/>
              </a:ext>
            </a:extLst>
          </p:cNvPr>
          <p:cNvSpPr/>
          <p:nvPr/>
        </p:nvSpPr>
        <p:spPr>
          <a:xfrm>
            <a:off x="964734" y="2489352"/>
            <a:ext cx="7197754" cy="3418915"/>
          </a:xfrm>
          <a:prstGeom prst="roundRect">
            <a:avLst/>
          </a:prstGeom>
          <a:solidFill>
            <a:schemeClr val="bg1">
              <a:alpha val="95000"/>
            </a:schemeClr>
          </a:solidFill>
          <a:ln w="28575">
            <a:solidFill>
              <a:srgbClr val="009285"/>
            </a:solidFill>
          </a:ln>
        </p:spPr>
        <p:txBody>
          <a:bodyPr wrap="square" lIns="108000" tIns="108000" rIns="108000" bIns="10800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2960410" y="697112"/>
            <a:ext cx="3296205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sz="4000" b="1" dirty="0"/>
              <a:t>Spin to Win</a:t>
            </a:r>
            <a:endParaRPr lang="en-GB" sz="4000" b="1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B61EF9E-D6FE-4566-AD8E-19D452E31FEB}"/>
              </a:ext>
            </a:extLst>
          </p:cNvPr>
          <p:cNvSpPr/>
          <p:nvPr/>
        </p:nvSpPr>
        <p:spPr>
          <a:xfrm>
            <a:off x="755650" y="1577130"/>
            <a:ext cx="7632700" cy="4515695"/>
          </a:xfrm>
          <a:prstGeom prst="rect">
            <a:avLst/>
          </a:prstGeom>
          <a:noFill/>
          <a:ln w="28575">
            <a:solidFill>
              <a:srgbClr val="0094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F7DBD05C-E0D7-41FB-8A52-4E9850EC9560}"/>
              </a:ext>
            </a:extLst>
          </p:cNvPr>
          <p:cNvSpPr/>
          <p:nvPr/>
        </p:nvSpPr>
        <p:spPr>
          <a:xfrm>
            <a:off x="964734" y="5360488"/>
            <a:ext cx="7423616" cy="547779"/>
          </a:xfrm>
          <a:prstGeom prst="roundRect">
            <a:avLst/>
          </a:prstGeom>
          <a:solidFill>
            <a:srgbClr val="89CBC1"/>
          </a:solidFill>
          <a:ln w="28575">
            <a:solidFill>
              <a:srgbClr val="009487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r>
              <a:rPr lang="en-US" sz="1800" dirty="0">
                <a:latin typeface="+mn-lt"/>
                <a:cs typeface="Calibri" panose="020F0502020204030204" pitchFamily="34" charset="0"/>
              </a:rPr>
              <a:t>What number patterns can you see?</a:t>
            </a:r>
          </a:p>
        </p:txBody>
      </p:sp>
      <p:grpSp>
        <p:nvGrpSpPr>
          <p:cNvPr id="72" name="Group 71">
            <a:extLst>
              <a:ext uri="{FF2B5EF4-FFF2-40B4-BE49-F238E27FC236}">
                <a16:creationId xmlns:a16="http://schemas.microsoft.com/office/drawing/2014/main" id="{B29CDE9D-93C9-47D3-BC48-131DEE4BC29E}"/>
              </a:ext>
            </a:extLst>
          </p:cNvPr>
          <p:cNvGrpSpPr/>
          <p:nvPr/>
        </p:nvGrpSpPr>
        <p:grpSpPr>
          <a:xfrm>
            <a:off x="1368507" y="4003819"/>
            <a:ext cx="4336649" cy="521790"/>
            <a:chOff x="1368507" y="4003819"/>
            <a:chExt cx="4336649" cy="521790"/>
          </a:xfrm>
        </p:grpSpPr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070F76ED-2098-4CD7-B990-0673EFCB8B6D}"/>
                </a:ext>
              </a:extLst>
            </p:cNvPr>
            <p:cNvSpPr/>
            <p:nvPr/>
          </p:nvSpPr>
          <p:spPr>
            <a:xfrm>
              <a:off x="3489820" y="4017778"/>
              <a:ext cx="2215336" cy="50783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sz="3300" b="1" dirty="0">
                  <a:solidFill>
                    <a:srgbClr val="ED6D77"/>
                  </a:solidFill>
                </a:rPr>
                <a:t>1</a:t>
              </a:r>
              <a:r>
                <a:rPr lang="en-GB" sz="3300" b="1" dirty="0"/>
                <a:t> + </a:t>
              </a:r>
              <a:r>
                <a:rPr lang="en-GB" sz="3300" b="1" dirty="0">
                  <a:solidFill>
                    <a:srgbClr val="EABC1A"/>
                  </a:solidFill>
                </a:rPr>
                <a:t>2</a:t>
              </a:r>
              <a:r>
                <a:rPr lang="en-GB" sz="3300" b="1" dirty="0"/>
                <a:t> = 3</a:t>
              </a:r>
            </a:p>
          </p:txBody>
        </p:sp>
        <p:grpSp>
          <p:nvGrpSpPr>
            <p:cNvPr id="42" name="Group 41">
              <a:extLst>
                <a:ext uri="{FF2B5EF4-FFF2-40B4-BE49-F238E27FC236}">
                  <a16:creationId xmlns:a16="http://schemas.microsoft.com/office/drawing/2014/main" id="{4DD26984-3B92-4A72-9915-8F0EC1B62D38}"/>
                </a:ext>
              </a:extLst>
            </p:cNvPr>
            <p:cNvGrpSpPr/>
            <p:nvPr/>
          </p:nvGrpSpPr>
          <p:grpSpPr>
            <a:xfrm>
              <a:off x="1368507" y="4003819"/>
              <a:ext cx="519931" cy="519931"/>
              <a:chOff x="1183010" y="3615048"/>
              <a:chExt cx="719438" cy="719438"/>
            </a:xfrm>
          </p:grpSpPr>
          <p:sp>
            <p:nvSpPr>
              <p:cNvPr id="43" name="Rectangle: Rounded Corners 42">
                <a:extLst>
                  <a:ext uri="{FF2B5EF4-FFF2-40B4-BE49-F238E27FC236}">
                    <a16:creationId xmlns:a16="http://schemas.microsoft.com/office/drawing/2014/main" id="{99AFF88D-6CB0-4341-95DA-C90567D4DA3A}"/>
                  </a:ext>
                </a:extLst>
              </p:cNvPr>
              <p:cNvSpPr/>
              <p:nvPr/>
            </p:nvSpPr>
            <p:spPr>
              <a:xfrm>
                <a:off x="1183010" y="3615048"/>
                <a:ext cx="719438" cy="719438"/>
              </a:xfrm>
              <a:prstGeom prst="roundRect">
                <a:avLst/>
              </a:prstGeom>
              <a:solidFill>
                <a:srgbClr val="ED6D77"/>
              </a:solidFill>
              <a:ln w="28575"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4" name="Oval 43">
                <a:extLst>
                  <a:ext uri="{FF2B5EF4-FFF2-40B4-BE49-F238E27FC236}">
                    <a16:creationId xmlns:a16="http://schemas.microsoft.com/office/drawing/2014/main" id="{44AFDCA8-8ACC-4218-953D-2F8532441395}"/>
                  </a:ext>
                </a:extLst>
              </p:cNvPr>
              <p:cNvSpPr/>
              <p:nvPr/>
            </p:nvSpPr>
            <p:spPr>
              <a:xfrm>
                <a:off x="1352677" y="3784715"/>
                <a:ext cx="380104" cy="380104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915F225E-5A9F-4A96-8FD0-E576D278266F}"/>
                </a:ext>
              </a:extLst>
            </p:cNvPr>
            <p:cNvGrpSpPr/>
            <p:nvPr/>
          </p:nvGrpSpPr>
          <p:grpSpPr>
            <a:xfrm>
              <a:off x="2481293" y="4004451"/>
              <a:ext cx="519931" cy="519931"/>
              <a:chOff x="2481293" y="4394027"/>
              <a:chExt cx="519931" cy="519931"/>
            </a:xfrm>
          </p:grpSpPr>
          <p:sp>
            <p:nvSpPr>
              <p:cNvPr id="38" name="Rectangle: Rounded Corners 37">
                <a:extLst>
                  <a:ext uri="{FF2B5EF4-FFF2-40B4-BE49-F238E27FC236}">
                    <a16:creationId xmlns:a16="http://schemas.microsoft.com/office/drawing/2014/main" id="{36314583-453E-429F-805C-DAECB64B85B7}"/>
                  </a:ext>
                </a:extLst>
              </p:cNvPr>
              <p:cNvSpPr/>
              <p:nvPr/>
            </p:nvSpPr>
            <p:spPr>
              <a:xfrm>
                <a:off x="2481293" y="4394027"/>
                <a:ext cx="519931" cy="519931"/>
              </a:xfrm>
              <a:prstGeom prst="roundRect">
                <a:avLst/>
              </a:prstGeom>
              <a:solidFill>
                <a:srgbClr val="FDD184"/>
              </a:solidFill>
              <a:ln w="28575"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" name="Oval 17">
                <a:extLst>
                  <a:ext uri="{FF2B5EF4-FFF2-40B4-BE49-F238E27FC236}">
                    <a16:creationId xmlns:a16="http://schemas.microsoft.com/office/drawing/2014/main" id="{27A4E45C-E1FA-4946-9ABE-DAD211663293}"/>
                  </a:ext>
                </a:extLst>
              </p:cNvPr>
              <p:cNvSpPr/>
              <p:nvPr/>
            </p:nvSpPr>
            <p:spPr>
              <a:xfrm>
                <a:off x="2554403" y="4469618"/>
                <a:ext cx="168891" cy="168891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0" name="Oval 19">
                <a:extLst>
                  <a:ext uri="{FF2B5EF4-FFF2-40B4-BE49-F238E27FC236}">
                    <a16:creationId xmlns:a16="http://schemas.microsoft.com/office/drawing/2014/main" id="{E278A506-08CD-43FF-B7CB-A1DE6DA8849A}"/>
                  </a:ext>
                </a:extLst>
              </p:cNvPr>
              <p:cNvSpPr/>
              <p:nvPr/>
            </p:nvSpPr>
            <p:spPr>
              <a:xfrm>
                <a:off x="2765526" y="4680741"/>
                <a:ext cx="168891" cy="168891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36" name="Group 35">
            <a:extLst>
              <a:ext uri="{FF2B5EF4-FFF2-40B4-BE49-F238E27FC236}">
                <a16:creationId xmlns:a16="http://schemas.microsoft.com/office/drawing/2014/main" id="{E855A5AF-01D9-4566-9373-4F6463596425}"/>
              </a:ext>
            </a:extLst>
          </p:cNvPr>
          <p:cNvGrpSpPr/>
          <p:nvPr/>
        </p:nvGrpSpPr>
        <p:grpSpPr>
          <a:xfrm>
            <a:off x="5931016" y="3640994"/>
            <a:ext cx="3040633" cy="3040633"/>
            <a:chOff x="5931016" y="3640994"/>
            <a:chExt cx="3040633" cy="3040633"/>
          </a:xfrm>
        </p:grpSpPr>
        <p:pic>
          <p:nvPicPr>
            <p:cNvPr id="40" name="Picture 39" descr="A picture containing building, drawing, window&#10;&#10;Description automatically generated">
              <a:extLst>
                <a:ext uri="{FF2B5EF4-FFF2-40B4-BE49-F238E27FC236}">
                  <a16:creationId xmlns:a16="http://schemas.microsoft.com/office/drawing/2014/main" id="{97B26BA0-C800-4839-9033-2F230EFEAC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31016" y="3640994"/>
              <a:ext cx="3040633" cy="3040633"/>
            </a:xfrm>
            <a:prstGeom prst="rect">
              <a:avLst/>
            </a:prstGeom>
          </p:spPr>
        </p:pic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9265AC3F-02B4-41B9-848D-61F5092BB7CA}"/>
                </a:ext>
              </a:extLst>
            </p:cNvPr>
            <p:cNvSpPr/>
            <p:nvPr/>
          </p:nvSpPr>
          <p:spPr>
            <a:xfrm>
              <a:off x="7836191" y="4415949"/>
              <a:ext cx="214546" cy="214546"/>
            </a:xfrm>
            <a:prstGeom prst="ellipse">
              <a:avLst/>
            </a:prstGeom>
            <a:solidFill>
              <a:srgbClr val="131313"/>
            </a:solidFill>
            <a:ln>
              <a:solidFill>
                <a:srgbClr val="13131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6" name="Group 45">
              <a:extLst>
                <a:ext uri="{FF2B5EF4-FFF2-40B4-BE49-F238E27FC236}">
                  <a16:creationId xmlns:a16="http://schemas.microsoft.com/office/drawing/2014/main" id="{7404C58C-C054-487F-AD92-4618271AD83C}"/>
                </a:ext>
              </a:extLst>
            </p:cNvPr>
            <p:cNvGrpSpPr/>
            <p:nvPr/>
          </p:nvGrpSpPr>
          <p:grpSpPr>
            <a:xfrm>
              <a:off x="7956331" y="5280676"/>
              <a:ext cx="605108" cy="348311"/>
              <a:chOff x="7956331" y="5280676"/>
              <a:chExt cx="605108" cy="348311"/>
            </a:xfrm>
          </p:grpSpPr>
          <p:sp>
            <p:nvSpPr>
              <p:cNvPr id="56" name="Oval 55">
                <a:extLst>
                  <a:ext uri="{FF2B5EF4-FFF2-40B4-BE49-F238E27FC236}">
                    <a16:creationId xmlns:a16="http://schemas.microsoft.com/office/drawing/2014/main" id="{21898696-B697-4735-BF4D-D797CE2222A6}"/>
                  </a:ext>
                </a:extLst>
              </p:cNvPr>
              <p:cNvSpPr/>
              <p:nvPr/>
            </p:nvSpPr>
            <p:spPr>
              <a:xfrm>
                <a:off x="7956331" y="5280676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7" name="Oval 56">
                <a:extLst>
                  <a:ext uri="{FF2B5EF4-FFF2-40B4-BE49-F238E27FC236}">
                    <a16:creationId xmlns:a16="http://schemas.microsoft.com/office/drawing/2014/main" id="{7F64D090-D044-493B-936A-3D01ADA96661}"/>
                  </a:ext>
                </a:extLst>
              </p:cNvPr>
              <p:cNvSpPr/>
              <p:nvPr/>
            </p:nvSpPr>
            <p:spPr>
              <a:xfrm>
                <a:off x="8346893" y="5414441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47" name="Group 46">
              <a:extLst>
                <a:ext uri="{FF2B5EF4-FFF2-40B4-BE49-F238E27FC236}">
                  <a16:creationId xmlns:a16="http://schemas.microsoft.com/office/drawing/2014/main" id="{CEC8D239-F2E6-40B3-A76C-61F83EBFD792}"/>
                </a:ext>
              </a:extLst>
            </p:cNvPr>
            <p:cNvGrpSpPr/>
            <p:nvPr/>
          </p:nvGrpSpPr>
          <p:grpSpPr>
            <a:xfrm>
              <a:off x="7354090" y="5475543"/>
              <a:ext cx="214546" cy="932560"/>
              <a:chOff x="7354090" y="5475543"/>
              <a:chExt cx="214546" cy="932560"/>
            </a:xfrm>
          </p:grpSpPr>
          <p:sp>
            <p:nvSpPr>
              <p:cNvPr id="53" name="Oval 52">
                <a:extLst>
                  <a:ext uri="{FF2B5EF4-FFF2-40B4-BE49-F238E27FC236}">
                    <a16:creationId xmlns:a16="http://schemas.microsoft.com/office/drawing/2014/main" id="{35465187-7579-48E7-936B-A295D1B7F4C2}"/>
                  </a:ext>
                </a:extLst>
              </p:cNvPr>
              <p:cNvSpPr/>
              <p:nvPr/>
            </p:nvSpPr>
            <p:spPr>
              <a:xfrm>
                <a:off x="7354090" y="5475543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4" name="Oval 53">
                <a:extLst>
                  <a:ext uri="{FF2B5EF4-FFF2-40B4-BE49-F238E27FC236}">
                    <a16:creationId xmlns:a16="http://schemas.microsoft.com/office/drawing/2014/main" id="{3334433F-5551-4299-98CC-896578A0EDB6}"/>
                  </a:ext>
                </a:extLst>
              </p:cNvPr>
              <p:cNvSpPr/>
              <p:nvPr/>
            </p:nvSpPr>
            <p:spPr>
              <a:xfrm>
                <a:off x="7354090" y="5834550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5" name="Oval 54">
                <a:extLst>
                  <a:ext uri="{FF2B5EF4-FFF2-40B4-BE49-F238E27FC236}">
                    <a16:creationId xmlns:a16="http://schemas.microsoft.com/office/drawing/2014/main" id="{42EC6286-E496-4847-AFA6-28B4AFC40367}"/>
                  </a:ext>
                </a:extLst>
              </p:cNvPr>
              <p:cNvSpPr/>
              <p:nvPr/>
            </p:nvSpPr>
            <p:spPr>
              <a:xfrm>
                <a:off x="7354090" y="6193557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48" name="Group 47">
              <a:extLst>
                <a:ext uri="{FF2B5EF4-FFF2-40B4-BE49-F238E27FC236}">
                  <a16:creationId xmlns:a16="http://schemas.microsoft.com/office/drawing/2014/main" id="{44E74E71-F78A-4E41-804C-A89EEE47A87C}"/>
                </a:ext>
              </a:extLst>
            </p:cNvPr>
            <p:cNvGrpSpPr/>
            <p:nvPr/>
          </p:nvGrpSpPr>
          <p:grpSpPr>
            <a:xfrm>
              <a:off x="6183424" y="5143396"/>
              <a:ext cx="1071849" cy="472629"/>
              <a:chOff x="6200202" y="5168563"/>
              <a:chExt cx="1071849" cy="472629"/>
            </a:xfrm>
          </p:grpSpPr>
          <p:sp>
            <p:nvSpPr>
              <p:cNvPr id="49" name="Oval 48">
                <a:extLst>
                  <a:ext uri="{FF2B5EF4-FFF2-40B4-BE49-F238E27FC236}">
                    <a16:creationId xmlns:a16="http://schemas.microsoft.com/office/drawing/2014/main" id="{058A7D5C-35C7-4E38-A6D7-711521554E0E}"/>
                  </a:ext>
                </a:extLst>
              </p:cNvPr>
              <p:cNvSpPr/>
              <p:nvPr/>
            </p:nvSpPr>
            <p:spPr>
              <a:xfrm rot="4439663">
                <a:off x="7057505" y="5168563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0" name="Oval 49">
                <a:extLst>
                  <a:ext uri="{FF2B5EF4-FFF2-40B4-BE49-F238E27FC236}">
                    <a16:creationId xmlns:a16="http://schemas.microsoft.com/office/drawing/2014/main" id="{AEBA42CA-3091-4DF4-A732-8B9DEFB2DB0C}"/>
                  </a:ext>
                </a:extLst>
              </p:cNvPr>
              <p:cNvSpPr/>
              <p:nvPr/>
            </p:nvSpPr>
            <p:spPr>
              <a:xfrm rot="4439663">
                <a:off x="6771138" y="5250774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51" name="Oval 50">
                <a:extLst>
                  <a:ext uri="{FF2B5EF4-FFF2-40B4-BE49-F238E27FC236}">
                    <a16:creationId xmlns:a16="http://schemas.microsoft.com/office/drawing/2014/main" id="{71A940E4-3C24-4B82-A749-863093B3C438}"/>
                  </a:ext>
                </a:extLst>
              </p:cNvPr>
              <p:cNvSpPr/>
              <p:nvPr/>
            </p:nvSpPr>
            <p:spPr>
              <a:xfrm rot="4439663">
                <a:off x="6484771" y="5341375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2" name="Oval 51">
                <a:extLst>
                  <a:ext uri="{FF2B5EF4-FFF2-40B4-BE49-F238E27FC236}">
                    <a16:creationId xmlns:a16="http://schemas.microsoft.com/office/drawing/2014/main" id="{8D52CE5C-E97F-43FC-9B0A-A37CD34C1429}"/>
                  </a:ext>
                </a:extLst>
              </p:cNvPr>
              <p:cNvSpPr/>
              <p:nvPr/>
            </p:nvSpPr>
            <p:spPr>
              <a:xfrm rot="4439663">
                <a:off x="6200202" y="5426646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CC65F56-420E-4224-B842-4B4C23AF77CC}"/>
              </a:ext>
            </a:extLst>
          </p:cNvPr>
          <p:cNvGrpSpPr/>
          <p:nvPr/>
        </p:nvGrpSpPr>
        <p:grpSpPr>
          <a:xfrm>
            <a:off x="6917283" y="1670919"/>
            <a:ext cx="1387059" cy="1348238"/>
            <a:chOff x="-1581929" y="1738647"/>
            <a:chExt cx="1387059" cy="1348238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2DA1A7C8-6FB2-4CDE-A633-38450535FF66}"/>
                </a:ext>
              </a:extLst>
            </p:cNvPr>
            <p:cNvSpPr/>
            <p:nvPr/>
          </p:nvSpPr>
          <p:spPr>
            <a:xfrm>
              <a:off x="-1386438" y="1870258"/>
              <a:ext cx="1033984" cy="106208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" name="Picture 4" descr="A picture containing room&#10;&#10;Description automatically generated">
              <a:extLst>
                <a:ext uri="{FF2B5EF4-FFF2-40B4-BE49-F238E27FC236}">
                  <a16:creationId xmlns:a16="http://schemas.microsoft.com/office/drawing/2014/main" id="{B16C03CE-4CFD-4B3F-BF38-B5672D80023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219" t="30652" r="43078" b="40342"/>
            <a:stretch/>
          </p:blipFill>
          <p:spPr>
            <a:xfrm>
              <a:off x="-1349601" y="1870258"/>
              <a:ext cx="963591" cy="1028528"/>
            </a:xfrm>
            <a:prstGeom prst="rect">
              <a:avLst/>
            </a:prstGeom>
          </p:spPr>
        </p:pic>
        <p:pic>
          <p:nvPicPr>
            <p:cNvPr id="9" name="Picture 8" descr="A picture containing clock&#10;&#10;Description automatically generated">
              <a:extLst>
                <a:ext uri="{FF2B5EF4-FFF2-40B4-BE49-F238E27FC236}">
                  <a16:creationId xmlns:a16="http://schemas.microsoft.com/office/drawing/2014/main" id="{0112C272-FB67-45C0-83E5-8278826724C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4800" r="52453" b="33801"/>
            <a:stretch/>
          </p:blipFill>
          <p:spPr>
            <a:xfrm>
              <a:off x="-1581929" y="1738647"/>
              <a:ext cx="1387059" cy="1348238"/>
            </a:xfrm>
            <a:prstGeom prst="rect">
              <a:avLst/>
            </a:prstGeom>
          </p:spPr>
        </p:pic>
      </p:grpSp>
      <p:sp>
        <p:nvSpPr>
          <p:cNvPr id="14" name="Speech Bubble: Rectangle with Corners Rounded 13">
            <a:extLst>
              <a:ext uri="{FF2B5EF4-FFF2-40B4-BE49-F238E27FC236}">
                <a16:creationId xmlns:a16="http://schemas.microsoft.com/office/drawing/2014/main" id="{7A409B6B-4304-4CFC-A749-495EA5139387}"/>
              </a:ext>
            </a:extLst>
          </p:cNvPr>
          <p:cNvSpPr/>
          <p:nvPr/>
        </p:nvSpPr>
        <p:spPr>
          <a:xfrm>
            <a:off x="1813580" y="1797259"/>
            <a:ext cx="4997742" cy="547779"/>
          </a:xfrm>
          <a:prstGeom prst="wedgeRoundRectCallout">
            <a:avLst>
              <a:gd name="adj1" fmla="val 58248"/>
              <a:gd name="adj2" fmla="val 29344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US" sz="1800" dirty="0">
                <a:solidFill>
                  <a:schemeClr val="tx1"/>
                </a:solidFill>
              </a:rPr>
              <a:t>How can I make the number 3 from 2 spins?</a:t>
            </a:r>
            <a:endParaRPr lang="en-GB" sz="1800" dirty="0"/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4141E59D-3A27-4090-A371-56AD25EE70A0}"/>
              </a:ext>
            </a:extLst>
          </p:cNvPr>
          <p:cNvGrpSpPr/>
          <p:nvPr/>
        </p:nvGrpSpPr>
        <p:grpSpPr>
          <a:xfrm>
            <a:off x="1369512" y="3374767"/>
            <a:ext cx="4335644" cy="523224"/>
            <a:chOff x="1369512" y="3374767"/>
            <a:chExt cx="4335644" cy="523224"/>
          </a:xfrm>
        </p:grpSpPr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F63FB6B7-B352-4948-92FD-53DDBA88E686}"/>
                </a:ext>
              </a:extLst>
            </p:cNvPr>
            <p:cNvSpPr/>
            <p:nvPr/>
          </p:nvSpPr>
          <p:spPr>
            <a:xfrm>
              <a:off x="3489820" y="3379158"/>
              <a:ext cx="2215336" cy="50783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sz="3300" b="1" dirty="0">
                  <a:solidFill>
                    <a:srgbClr val="EABC1A"/>
                  </a:solidFill>
                </a:rPr>
                <a:t>2</a:t>
              </a:r>
              <a:r>
                <a:rPr lang="en-GB" sz="3300" b="1" dirty="0"/>
                <a:t> + </a:t>
              </a:r>
              <a:r>
                <a:rPr lang="en-GB" sz="3300" b="1" dirty="0">
                  <a:solidFill>
                    <a:srgbClr val="ED6D77"/>
                  </a:solidFill>
                </a:rPr>
                <a:t>1</a:t>
              </a:r>
              <a:r>
                <a:rPr lang="en-GB" sz="3300" b="1" dirty="0"/>
                <a:t> = 3</a:t>
              </a:r>
            </a:p>
          </p:txBody>
        </p:sp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694E4985-F3DB-4613-9CD3-CE08E7B329F2}"/>
                </a:ext>
              </a:extLst>
            </p:cNvPr>
            <p:cNvGrpSpPr/>
            <p:nvPr/>
          </p:nvGrpSpPr>
          <p:grpSpPr>
            <a:xfrm>
              <a:off x="1369512" y="3378060"/>
              <a:ext cx="519931" cy="519931"/>
              <a:chOff x="1369512" y="3130718"/>
              <a:chExt cx="519931" cy="519931"/>
            </a:xfrm>
          </p:grpSpPr>
          <p:sp>
            <p:nvSpPr>
              <p:cNvPr id="11" name="Rectangle: Rounded Corners 10">
                <a:extLst>
                  <a:ext uri="{FF2B5EF4-FFF2-40B4-BE49-F238E27FC236}">
                    <a16:creationId xmlns:a16="http://schemas.microsoft.com/office/drawing/2014/main" id="{5B233FF4-501B-4625-A5E7-429DF8EF5848}"/>
                  </a:ext>
                </a:extLst>
              </p:cNvPr>
              <p:cNvSpPr/>
              <p:nvPr/>
            </p:nvSpPr>
            <p:spPr>
              <a:xfrm>
                <a:off x="1369512" y="3130718"/>
                <a:ext cx="519931" cy="519931"/>
              </a:xfrm>
              <a:prstGeom prst="roundRect">
                <a:avLst/>
              </a:prstGeom>
              <a:solidFill>
                <a:srgbClr val="FDD184"/>
              </a:solidFill>
              <a:ln w="28575"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5" name="Oval 24">
                <a:extLst>
                  <a:ext uri="{FF2B5EF4-FFF2-40B4-BE49-F238E27FC236}">
                    <a16:creationId xmlns:a16="http://schemas.microsoft.com/office/drawing/2014/main" id="{6A1C0093-19A5-46BE-BD65-813E094069DF}"/>
                  </a:ext>
                </a:extLst>
              </p:cNvPr>
              <p:cNvSpPr/>
              <p:nvPr/>
            </p:nvSpPr>
            <p:spPr>
              <a:xfrm>
                <a:off x="1441795" y="3211390"/>
                <a:ext cx="168891" cy="168891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" name="Oval 16">
                <a:extLst>
                  <a:ext uri="{FF2B5EF4-FFF2-40B4-BE49-F238E27FC236}">
                    <a16:creationId xmlns:a16="http://schemas.microsoft.com/office/drawing/2014/main" id="{7D154BCB-13E5-4993-B245-19CCB3987DEE}"/>
                  </a:ext>
                </a:extLst>
              </p:cNvPr>
              <p:cNvSpPr/>
              <p:nvPr/>
            </p:nvSpPr>
            <p:spPr>
              <a:xfrm>
                <a:off x="1652918" y="3422513"/>
                <a:ext cx="168891" cy="168891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58" name="Group 57">
              <a:extLst>
                <a:ext uri="{FF2B5EF4-FFF2-40B4-BE49-F238E27FC236}">
                  <a16:creationId xmlns:a16="http://schemas.microsoft.com/office/drawing/2014/main" id="{9E9063FB-15FF-4F42-8BBC-96DE89BA40AA}"/>
                </a:ext>
              </a:extLst>
            </p:cNvPr>
            <p:cNvGrpSpPr/>
            <p:nvPr/>
          </p:nvGrpSpPr>
          <p:grpSpPr>
            <a:xfrm>
              <a:off x="2479995" y="3374767"/>
              <a:ext cx="519931" cy="519931"/>
              <a:chOff x="1183010" y="3615048"/>
              <a:chExt cx="719438" cy="719438"/>
            </a:xfrm>
          </p:grpSpPr>
          <p:sp>
            <p:nvSpPr>
              <p:cNvPr id="59" name="Rectangle: Rounded Corners 58">
                <a:extLst>
                  <a:ext uri="{FF2B5EF4-FFF2-40B4-BE49-F238E27FC236}">
                    <a16:creationId xmlns:a16="http://schemas.microsoft.com/office/drawing/2014/main" id="{04F3FCC4-7F4C-44F5-865B-0C2B012AD7CF}"/>
                  </a:ext>
                </a:extLst>
              </p:cNvPr>
              <p:cNvSpPr/>
              <p:nvPr/>
            </p:nvSpPr>
            <p:spPr>
              <a:xfrm>
                <a:off x="1183010" y="3615048"/>
                <a:ext cx="719438" cy="719438"/>
              </a:xfrm>
              <a:prstGeom prst="roundRect">
                <a:avLst/>
              </a:prstGeom>
              <a:solidFill>
                <a:srgbClr val="ED6D77"/>
              </a:solidFill>
              <a:ln w="28575"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0" name="Oval 59">
                <a:extLst>
                  <a:ext uri="{FF2B5EF4-FFF2-40B4-BE49-F238E27FC236}">
                    <a16:creationId xmlns:a16="http://schemas.microsoft.com/office/drawing/2014/main" id="{C896B276-755F-45FA-AAF7-6F90334BD774}"/>
                  </a:ext>
                </a:extLst>
              </p:cNvPr>
              <p:cNvSpPr/>
              <p:nvPr/>
            </p:nvSpPr>
            <p:spPr>
              <a:xfrm>
                <a:off x="1352677" y="3784715"/>
                <a:ext cx="380104" cy="380104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C03FFB97-BFD2-4741-91D9-F77841825B9A}"/>
              </a:ext>
            </a:extLst>
          </p:cNvPr>
          <p:cNvGrpSpPr/>
          <p:nvPr/>
        </p:nvGrpSpPr>
        <p:grpSpPr>
          <a:xfrm>
            <a:off x="1370560" y="2739541"/>
            <a:ext cx="4334596" cy="521295"/>
            <a:chOff x="1370560" y="2739541"/>
            <a:chExt cx="4334596" cy="521295"/>
          </a:xfrm>
        </p:grpSpPr>
        <p:sp>
          <p:nvSpPr>
            <p:cNvPr id="21" name="Rectangle: Rounded Corners 20">
              <a:extLst>
                <a:ext uri="{FF2B5EF4-FFF2-40B4-BE49-F238E27FC236}">
                  <a16:creationId xmlns:a16="http://schemas.microsoft.com/office/drawing/2014/main" id="{72BCE9BC-C439-4C91-8E18-061443FFBFDD}"/>
                </a:ext>
              </a:extLst>
            </p:cNvPr>
            <p:cNvSpPr/>
            <p:nvPr/>
          </p:nvSpPr>
          <p:spPr>
            <a:xfrm>
              <a:off x="2481293" y="2740905"/>
              <a:ext cx="519931" cy="519931"/>
            </a:xfrm>
            <a:prstGeom prst="roundRect">
              <a:avLst/>
            </a:prstGeom>
            <a:solidFill>
              <a:srgbClr val="A873B0"/>
            </a:solidFill>
            <a:ln w="28575">
              <a:solidFill>
                <a:srgbClr val="13131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CE6F5AA3-2F3A-4D2D-B89D-BAF484F9F526}"/>
                </a:ext>
              </a:extLst>
            </p:cNvPr>
            <p:cNvSpPr/>
            <p:nvPr/>
          </p:nvSpPr>
          <p:spPr>
            <a:xfrm>
              <a:off x="3489820" y="2750122"/>
              <a:ext cx="2215336" cy="50783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sz="3300" b="1" dirty="0">
                  <a:solidFill>
                    <a:srgbClr val="4EB2E5"/>
                  </a:solidFill>
                </a:rPr>
                <a:t>3</a:t>
              </a:r>
              <a:r>
                <a:rPr lang="en-GB" sz="3300" b="1" dirty="0"/>
                <a:t> + </a:t>
              </a:r>
              <a:r>
                <a:rPr lang="en-GB" sz="3300" b="1" dirty="0">
                  <a:solidFill>
                    <a:srgbClr val="A873B0"/>
                  </a:solidFill>
                </a:rPr>
                <a:t>0</a:t>
              </a:r>
              <a:r>
                <a:rPr lang="en-GB" sz="3300" b="1" dirty="0"/>
                <a:t> = 3</a:t>
              </a:r>
            </a:p>
          </p:txBody>
        </p:sp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84FE2E4D-7D00-4033-A0B1-6C2419A76147}"/>
                </a:ext>
              </a:extLst>
            </p:cNvPr>
            <p:cNvGrpSpPr/>
            <p:nvPr/>
          </p:nvGrpSpPr>
          <p:grpSpPr>
            <a:xfrm>
              <a:off x="1370560" y="2739541"/>
              <a:ext cx="519931" cy="519931"/>
              <a:chOff x="-1020093" y="3649164"/>
              <a:chExt cx="519931" cy="519931"/>
            </a:xfrm>
          </p:grpSpPr>
          <p:sp>
            <p:nvSpPr>
              <p:cNvPr id="62" name="Rectangle: Rounded Corners 61">
                <a:extLst>
                  <a:ext uri="{FF2B5EF4-FFF2-40B4-BE49-F238E27FC236}">
                    <a16:creationId xmlns:a16="http://schemas.microsoft.com/office/drawing/2014/main" id="{6E11A049-98CF-46A5-AEF9-615B75236290}"/>
                  </a:ext>
                </a:extLst>
              </p:cNvPr>
              <p:cNvSpPr/>
              <p:nvPr/>
            </p:nvSpPr>
            <p:spPr>
              <a:xfrm>
                <a:off x="-1020093" y="3649164"/>
                <a:ext cx="519931" cy="519931"/>
              </a:xfrm>
              <a:prstGeom prst="roundRect">
                <a:avLst/>
              </a:prstGeom>
              <a:solidFill>
                <a:srgbClr val="4EB2E5"/>
              </a:solidFill>
              <a:ln w="28575"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3" name="Oval 62">
                <a:extLst>
                  <a:ext uri="{FF2B5EF4-FFF2-40B4-BE49-F238E27FC236}">
                    <a16:creationId xmlns:a16="http://schemas.microsoft.com/office/drawing/2014/main" id="{D52DE082-87AA-4397-85D4-1E24DC730641}"/>
                  </a:ext>
                </a:extLst>
              </p:cNvPr>
              <p:cNvSpPr/>
              <p:nvPr/>
            </p:nvSpPr>
            <p:spPr>
              <a:xfrm>
                <a:off x="-956198" y="3713059"/>
                <a:ext cx="132680" cy="132680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4" name="Oval 63">
                <a:extLst>
                  <a:ext uri="{FF2B5EF4-FFF2-40B4-BE49-F238E27FC236}">
                    <a16:creationId xmlns:a16="http://schemas.microsoft.com/office/drawing/2014/main" id="{F6D07447-8756-474B-9B13-D00A1672FA5E}"/>
                  </a:ext>
                </a:extLst>
              </p:cNvPr>
              <p:cNvSpPr/>
              <p:nvPr/>
            </p:nvSpPr>
            <p:spPr>
              <a:xfrm>
                <a:off x="-698409" y="3985872"/>
                <a:ext cx="132680" cy="132680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" name="Oval 18">
                <a:extLst>
                  <a:ext uri="{FF2B5EF4-FFF2-40B4-BE49-F238E27FC236}">
                    <a16:creationId xmlns:a16="http://schemas.microsoft.com/office/drawing/2014/main" id="{856B9920-9528-48A7-92B3-92FDB716D507}"/>
                  </a:ext>
                </a:extLst>
              </p:cNvPr>
              <p:cNvSpPr/>
              <p:nvPr/>
            </p:nvSpPr>
            <p:spPr>
              <a:xfrm>
                <a:off x="-828965" y="3840292"/>
                <a:ext cx="132680" cy="132680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73" name="Group 72">
            <a:extLst>
              <a:ext uri="{FF2B5EF4-FFF2-40B4-BE49-F238E27FC236}">
                <a16:creationId xmlns:a16="http://schemas.microsoft.com/office/drawing/2014/main" id="{688FD0EF-1FE7-4A7E-85CA-F194AF77838D}"/>
              </a:ext>
            </a:extLst>
          </p:cNvPr>
          <p:cNvGrpSpPr/>
          <p:nvPr/>
        </p:nvGrpSpPr>
        <p:grpSpPr>
          <a:xfrm>
            <a:off x="1369510" y="4638884"/>
            <a:ext cx="4335646" cy="519932"/>
            <a:chOff x="1369510" y="4638884"/>
            <a:chExt cx="4335646" cy="519932"/>
          </a:xfrm>
        </p:grpSpPr>
        <p:sp>
          <p:nvSpPr>
            <p:cNvPr id="34" name="Rectangle: Rounded Corners 33">
              <a:extLst>
                <a:ext uri="{FF2B5EF4-FFF2-40B4-BE49-F238E27FC236}">
                  <a16:creationId xmlns:a16="http://schemas.microsoft.com/office/drawing/2014/main" id="{176FFDDD-4A9F-4EB1-8026-74CAEF5F05A3}"/>
                </a:ext>
              </a:extLst>
            </p:cNvPr>
            <p:cNvSpPr/>
            <p:nvPr/>
          </p:nvSpPr>
          <p:spPr>
            <a:xfrm>
              <a:off x="1369510" y="4638885"/>
              <a:ext cx="519931" cy="519931"/>
            </a:xfrm>
            <a:prstGeom prst="roundRect">
              <a:avLst/>
            </a:prstGeom>
            <a:solidFill>
              <a:srgbClr val="A873B0"/>
            </a:solidFill>
            <a:ln w="28575">
              <a:solidFill>
                <a:srgbClr val="13131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66" name="Group 65">
              <a:extLst>
                <a:ext uri="{FF2B5EF4-FFF2-40B4-BE49-F238E27FC236}">
                  <a16:creationId xmlns:a16="http://schemas.microsoft.com/office/drawing/2014/main" id="{C11B5FE8-DD72-4D94-AF17-B50DF08542DD}"/>
                </a:ext>
              </a:extLst>
            </p:cNvPr>
            <p:cNvGrpSpPr/>
            <p:nvPr/>
          </p:nvGrpSpPr>
          <p:grpSpPr>
            <a:xfrm>
              <a:off x="2479995" y="4638884"/>
              <a:ext cx="519931" cy="519931"/>
              <a:chOff x="-1020093" y="3649164"/>
              <a:chExt cx="519931" cy="519931"/>
            </a:xfrm>
          </p:grpSpPr>
          <p:sp>
            <p:nvSpPr>
              <p:cNvPr id="67" name="Rectangle: Rounded Corners 66">
                <a:extLst>
                  <a:ext uri="{FF2B5EF4-FFF2-40B4-BE49-F238E27FC236}">
                    <a16:creationId xmlns:a16="http://schemas.microsoft.com/office/drawing/2014/main" id="{79D2C498-DDC8-4F40-B108-CAB158B61CF6}"/>
                  </a:ext>
                </a:extLst>
              </p:cNvPr>
              <p:cNvSpPr/>
              <p:nvPr/>
            </p:nvSpPr>
            <p:spPr>
              <a:xfrm>
                <a:off x="-1020093" y="3649164"/>
                <a:ext cx="519931" cy="519931"/>
              </a:xfrm>
              <a:prstGeom prst="roundRect">
                <a:avLst/>
              </a:prstGeom>
              <a:solidFill>
                <a:srgbClr val="4EB2E5"/>
              </a:solidFill>
              <a:ln w="28575"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8" name="Oval 67">
                <a:extLst>
                  <a:ext uri="{FF2B5EF4-FFF2-40B4-BE49-F238E27FC236}">
                    <a16:creationId xmlns:a16="http://schemas.microsoft.com/office/drawing/2014/main" id="{1B2EA324-411E-4A38-8DBD-518D803D2917}"/>
                  </a:ext>
                </a:extLst>
              </p:cNvPr>
              <p:cNvSpPr/>
              <p:nvPr/>
            </p:nvSpPr>
            <p:spPr>
              <a:xfrm>
                <a:off x="-956198" y="3713059"/>
                <a:ext cx="132680" cy="132680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9" name="Oval 68">
                <a:extLst>
                  <a:ext uri="{FF2B5EF4-FFF2-40B4-BE49-F238E27FC236}">
                    <a16:creationId xmlns:a16="http://schemas.microsoft.com/office/drawing/2014/main" id="{55FEED60-97DF-416A-9753-45D5BAFE7424}"/>
                  </a:ext>
                </a:extLst>
              </p:cNvPr>
              <p:cNvSpPr/>
              <p:nvPr/>
            </p:nvSpPr>
            <p:spPr>
              <a:xfrm>
                <a:off x="-698409" y="3985872"/>
                <a:ext cx="132680" cy="132680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0" name="Oval 69">
                <a:extLst>
                  <a:ext uri="{FF2B5EF4-FFF2-40B4-BE49-F238E27FC236}">
                    <a16:creationId xmlns:a16="http://schemas.microsoft.com/office/drawing/2014/main" id="{1F8D2077-4B1E-467B-97EC-615B5E6133A9}"/>
                  </a:ext>
                </a:extLst>
              </p:cNvPr>
              <p:cNvSpPr/>
              <p:nvPr/>
            </p:nvSpPr>
            <p:spPr>
              <a:xfrm>
                <a:off x="-828965" y="3840292"/>
                <a:ext cx="132680" cy="132680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6B011873-9CEA-47BA-B14F-1C2F99D38650}"/>
                </a:ext>
              </a:extLst>
            </p:cNvPr>
            <p:cNvSpPr/>
            <p:nvPr/>
          </p:nvSpPr>
          <p:spPr>
            <a:xfrm>
              <a:off x="3489820" y="4642595"/>
              <a:ext cx="2215336" cy="50783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sz="3300" b="1" dirty="0">
                  <a:solidFill>
                    <a:srgbClr val="A873B0"/>
                  </a:solidFill>
                </a:rPr>
                <a:t>0</a:t>
              </a:r>
              <a:r>
                <a:rPr lang="en-GB" sz="3300" b="1" dirty="0"/>
                <a:t> + </a:t>
              </a:r>
              <a:r>
                <a:rPr lang="en-GB" sz="3300" b="1" dirty="0">
                  <a:solidFill>
                    <a:srgbClr val="4EB2E5"/>
                  </a:solidFill>
                </a:rPr>
                <a:t>3</a:t>
              </a:r>
              <a:r>
                <a:rPr lang="en-GB" sz="3300" b="1" dirty="0"/>
                <a:t> = 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79467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 descr="A picture containing building, door, bed, window&#10;&#10;Description automatically generated">
            <a:extLst>
              <a:ext uri="{FF2B5EF4-FFF2-40B4-BE49-F238E27FC236}">
                <a16:creationId xmlns:a16="http://schemas.microsoft.com/office/drawing/2014/main" id="{8CF9388D-E452-479C-AF1D-1C26412E363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332"/>
          <a:stretch/>
        </p:blipFill>
        <p:spPr>
          <a:xfrm>
            <a:off x="755649" y="1577130"/>
            <a:ext cx="7632699" cy="4515695"/>
          </a:xfrm>
          <a:prstGeom prst="rect">
            <a:avLst/>
          </a:prstGeom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E9F66A42-DBEE-43A7-BAB1-31CDF0A78C60}"/>
              </a:ext>
            </a:extLst>
          </p:cNvPr>
          <p:cNvSpPr/>
          <p:nvPr/>
        </p:nvSpPr>
        <p:spPr>
          <a:xfrm>
            <a:off x="964734" y="2871634"/>
            <a:ext cx="7197754" cy="3036633"/>
          </a:xfrm>
          <a:prstGeom prst="roundRect">
            <a:avLst/>
          </a:prstGeom>
          <a:solidFill>
            <a:schemeClr val="bg1">
              <a:alpha val="95000"/>
            </a:schemeClr>
          </a:solidFill>
          <a:ln w="28575">
            <a:solidFill>
              <a:srgbClr val="009285"/>
            </a:solidFill>
          </a:ln>
        </p:spPr>
        <p:txBody>
          <a:bodyPr wrap="square" lIns="108000" tIns="108000" rIns="108000" bIns="108000" anchor="ctr">
            <a:noAutofit/>
          </a:bodyPr>
          <a:lstStyle/>
          <a:p>
            <a:pPr algn="ctr"/>
            <a:r>
              <a:rPr lang="en-GB" sz="4500" dirty="0"/>
              <a:t>3 + 0 = 3</a:t>
            </a:r>
          </a:p>
          <a:p>
            <a:pPr algn="ctr"/>
            <a:r>
              <a:rPr lang="en-GB" sz="4500" dirty="0"/>
              <a:t>2 + 1 = 3</a:t>
            </a:r>
          </a:p>
          <a:p>
            <a:pPr algn="ctr"/>
            <a:r>
              <a:rPr lang="en-GB" sz="4500" dirty="0"/>
              <a:t>1 + 2 = 3</a:t>
            </a:r>
          </a:p>
          <a:p>
            <a:pPr algn="ctr"/>
            <a:r>
              <a:rPr lang="en-GB" sz="4500" dirty="0"/>
              <a:t>0 + 3 = 3</a:t>
            </a:r>
          </a:p>
        </p:txBody>
      </p:sp>
      <p:sp>
        <p:nvSpPr>
          <p:cNvPr id="8" name="Rectangle 7"/>
          <p:cNvSpPr/>
          <p:nvPr/>
        </p:nvSpPr>
        <p:spPr>
          <a:xfrm>
            <a:off x="2960410" y="697112"/>
            <a:ext cx="3296205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sz="4000" b="1" dirty="0"/>
              <a:t>Spin to Win</a:t>
            </a:r>
            <a:endParaRPr lang="en-GB" sz="4000" b="1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B61EF9E-D6FE-4566-AD8E-19D452E31FEB}"/>
              </a:ext>
            </a:extLst>
          </p:cNvPr>
          <p:cNvSpPr/>
          <p:nvPr/>
        </p:nvSpPr>
        <p:spPr>
          <a:xfrm>
            <a:off x="755650" y="1577130"/>
            <a:ext cx="7632700" cy="4515695"/>
          </a:xfrm>
          <a:prstGeom prst="rect">
            <a:avLst/>
          </a:prstGeom>
          <a:noFill/>
          <a:ln w="28575">
            <a:solidFill>
              <a:srgbClr val="0094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21D41AFA-A468-4B5C-ADAD-2A4823F0F947}"/>
              </a:ext>
            </a:extLst>
          </p:cNvPr>
          <p:cNvGrpSpPr/>
          <p:nvPr/>
        </p:nvGrpSpPr>
        <p:grpSpPr>
          <a:xfrm>
            <a:off x="6733152" y="1669345"/>
            <a:ext cx="1576009" cy="1531900"/>
            <a:chOff x="-1581929" y="1738647"/>
            <a:chExt cx="1387059" cy="1348238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1323614E-5620-4110-899B-1FF8CDAEA5D3}"/>
                </a:ext>
              </a:extLst>
            </p:cNvPr>
            <p:cNvSpPr/>
            <p:nvPr/>
          </p:nvSpPr>
          <p:spPr>
            <a:xfrm>
              <a:off x="-1386438" y="1870258"/>
              <a:ext cx="1033984" cy="106208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8" name="Picture 17" descr="A picture containing room&#10;&#10;Description automatically generated">
              <a:extLst>
                <a:ext uri="{FF2B5EF4-FFF2-40B4-BE49-F238E27FC236}">
                  <a16:creationId xmlns:a16="http://schemas.microsoft.com/office/drawing/2014/main" id="{D925F11B-D69F-42AE-90A7-8A2AC026319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219" t="30652" r="43078" b="40342"/>
            <a:stretch/>
          </p:blipFill>
          <p:spPr>
            <a:xfrm>
              <a:off x="-1349601" y="1870258"/>
              <a:ext cx="963591" cy="1028528"/>
            </a:xfrm>
            <a:prstGeom prst="rect">
              <a:avLst/>
            </a:prstGeom>
          </p:spPr>
        </p:pic>
        <p:pic>
          <p:nvPicPr>
            <p:cNvPr id="19" name="Picture 18" descr="A picture containing clock&#10;&#10;Description automatically generated">
              <a:extLst>
                <a:ext uri="{FF2B5EF4-FFF2-40B4-BE49-F238E27FC236}">
                  <a16:creationId xmlns:a16="http://schemas.microsoft.com/office/drawing/2014/main" id="{82942551-3EC1-4740-B3DA-AEB67F52223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4800" r="52453" b="33801"/>
            <a:stretch/>
          </p:blipFill>
          <p:spPr>
            <a:xfrm>
              <a:off x="-1581929" y="1738647"/>
              <a:ext cx="1387059" cy="1348238"/>
            </a:xfrm>
            <a:prstGeom prst="rect">
              <a:avLst/>
            </a:prstGeom>
          </p:spPr>
        </p:pic>
      </p:grpSp>
      <p:sp>
        <p:nvSpPr>
          <p:cNvPr id="14" name="Speech Bubble: Rectangle with Corners Rounded 13">
            <a:extLst>
              <a:ext uri="{FF2B5EF4-FFF2-40B4-BE49-F238E27FC236}">
                <a16:creationId xmlns:a16="http://schemas.microsoft.com/office/drawing/2014/main" id="{7A409B6B-4304-4CFC-A749-495EA5139387}"/>
              </a:ext>
            </a:extLst>
          </p:cNvPr>
          <p:cNvSpPr/>
          <p:nvPr/>
        </p:nvSpPr>
        <p:spPr>
          <a:xfrm>
            <a:off x="1318759" y="2059390"/>
            <a:ext cx="5235342" cy="547779"/>
          </a:xfrm>
          <a:prstGeom prst="wedgeRoundRectCallout">
            <a:avLst>
              <a:gd name="adj1" fmla="val 60467"/>
              <a:gd name="adj2" fmla="val 53769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US" sz="1800" dirty="0">
                <a:solidFill>
                  <a:schemeClr val="tx1"/>
                </a:solidFill>
              </a:rPr>
              <a:t>I can make the number 3 from 2 parts like this.</a:t>
            </a:r>
          </a:p>
        </p:txBody>
      </p:sp>
    </p:spTree>
    <p:extLst>
      <p:ext uri="{BB962C8B-B14F-4D97-AF65-F5344CB8AC3E}">
        <p14:creationId xmlns:p14="http://schemas.microsoft.com/office/powerpoint/2010/main" val="1401246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 descr="A picture containing building, door, bed, window&#10;&#10;Description automatically generated">
            <a:extLst>
              <a:ext uri="{FF2B5EF4-FFF2-40B4-BE49-F238E27FC236}">
                <a16:creationId xmlns:a16="http://schemas.microsoft.com/office/drawing/2014/main" id="{8CF9388D-E452-479C-AF1D-1C26412E363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332"/>
          <a:stretch/>
        </p:blipFill>
        <p:spPr>
          <a:xfrm>
            <a:off x="755649" y="1577130"/>
            <a:ext cx="7632699" cy="4515695"/>
          </a:xfrm>
          <a:prstGeom prst="rect">
            <a:avLst/>
          </a:prstGeom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E9F66A42-DBEE-43A7-BAB1-31CDF0A78C60}"/>
              </a:ext>
            </a:extLst>
          </p:cNvPr>
          <p:cNvSpPr/>
          <p:nvPr/>
        </p:nvSpPr>
        <p:spPr>
          <a:xfrm>
            <a:off x="964734" y="2871634"/>
            <a:ext cx="7197754" cy="3036633"/>
          </a:xfrm>
          <a:prstGeom prst="roundRect">
            <a:avLst/>
          </a:prstGeom>
          <a:solidFill>
            <a:schemeClr val="bg1">
              <a:alpha val="95000"/>
            </a:schemeClr>
          </a:solidFill>
          <a:ln w="28575">
            <a:solidFill>
              <a:srgbClr val="009285"/>
            </a:solidFill>
          </a:ln>
        </p:spPr>
        <p:txBody>
          <a:bodyPr wrap="square" lIns="108000" tIns="108000" rIns="108000" bIns="108000" anchor="ctr">
            <a:noAutofit/>
          </a:bodyPr>
          <a:lstStyle/>
          <a:p>
            <a:pPr algn="ctr"/>
            <a:r>
              <a:rPr lang="en-GB" sz="4000" dirty="0"/>
              <a:t>3 + 0 = 3</a:t>
            </a:r>
          </a:p>
          <a:p>
            <a:pPr algn="ctr"/>
            <a:r>
              <a:rPr lang="en-GB" sz="4000" dirty="0"/>
              <a:t>2 + 1 = 3</a:t>
            </a:r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6AD1DA31-711A-4A0D-9859-D857A64E0C6F}"/>
              </a:ext>
            </a:extLst>
          </p:cNvPr>
          <p:cNvGrpSpPr/>
          <p:nvPr/>
        </p:nvGrpSpPr>
        <p:grpSpPr>
          <a:xfrm>
            <a:off x="3771531" y="1734332"/>
            <a:ext cx="1576009" cy="1531900"/>
            <a:chOff x="-1581929" y="1738647"/>
            <a:chExt cx="1387059" cy="1348238"/>
          </a:xfrm>
        </p:grpSpPr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0FED6F16-7006-4314-AED3-68E6547FC2ED}"/>
                </a:ext>
              </a:extLst>
            </p:cNvPr>
            <p:cNvSpPr/>
            <p:nvPr/>
          </p:nvSpPr>
          <p:spPr>
            <a:xfrm>
              <a:off x="-1386438" y="1870258"/>
              <a:ext cx="1033984" cy="106208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4" name="Picture 33" descr="A picture containing room&#10;&#10;Description automatically generated">
              <a:extLst>
                <a:ext uri="{FF2B5EF4-FFF2-40B4-BE49-F238E27FC236}">
                  <a16:creationId xmlns:a16="http://schemas.microsoft.com/office/drawing/2014/main" id="{F67833D7-C374-4E98-9D9F-AB673719460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219" t="30652" r="43078" b="40342"/>
            <a:stretch/>
          </p:blipFill>
          <p:spPr>
            <a:xfrm>
              <a:off x="-1349601" y="1870258"/>
              <a:ext cx="963591" cy="1028528"/>
            </a:xfrm>
            <a:prstGeom prst="rect">
              <a:avLst/>
            </a:prstGeom>
          </p:spPr>
        </p:pic>
        <p:pic>
          <p:nvPicPr>
            <p:cNvPr id="35" name="Picture 34" descr="A picture containing clock&#10;&#10;Description automatically generated">
              <a:extLst>
                <a:ext uri="{FF2B5EF4-FFF2-40B4-BE49-F238E27FC236}">
                  <a16:creationId xmlns:a16="http://schemas.microsoft.com/office/drawing/2014/main" id="{D2961BD3-EDA3-40C9-ABA3-B4577DF89EA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4800" r="52453" b="33801"/>
            <a:stretch/>
          </p:blipFill>
          <p:spPr>
            <a:xfrm>
              <a:off x="-1581929" y="1738647"/>
              <a:ext cx="1387059" cy="1348238"/>
            </a:xfrm>
            <a:prstGeom prst="rect">
              <a:avLst/>
            </a:prstGeom>
          </p:spPr>
        </p:pic>
      </p:grpSp>
      <p:sp>
        <p:nvSpPr>
          <p:cNvPr id="8" name="Rectangle 7"/>
          <p:cNvSpPr/>
          <p:nvPr/>
        </p:nvSpPr>
        <p:spPr>
          <a:xfrm>
            <a:off x="2960410" y="697112"/>
            <a:ext cx="3296205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sz="4000" b="1" dirty="0"/>
              <a:t>Spin to Win</a:t>
            </a:r>
            <a:endParaRPr lang="en-GB" sz="4000" b="1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B61EF9E-D6FE-4566-AD8E-19D452E31FEB}"/>
              </a:ext>
            </a:extLst>
          </p:cNvPr>
          <p:cNvSpPr/>
          <p:nvPr/>
        </p:nvSpPr>
        <p:spPr>
          <a:xfrm>
            <a:off x="755650" y="1577130"/>
            <a:ext cx="7632700" cy="4515695"/>
          </a:xfrm>
          <a:prstGeom prst="rect">
            <a:avLst/>
          </a:prstGeom>
          <a:noFill/>
          <a:ln w="28575">
            <a:solidFill>
              <a:srgbClr val="0094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F6BB250A-C627-4567-91D2-5C5EC458B43C}"/>
              </a:ext>
            </a:extLst>
          </p:cNvPr>
          <p:cNvGrpSpPr/>
          <p:nvPr/>
        </p:nvGrpSpPr>
        <p:grpSpPr>
          <a:xfrm>
            <a:off x="5811197" y="3429000"/>
            <a:ext cx="2140607" cy="1996772"/>
            <a:chOff x="2806701" y="2402149"/>
            <a:chExt cx="3614737" cy="3371850"/>
          </a:xfrm>
        </p:grpSpPr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CF23EF9F-308C-4BCC-8531-B87598D39010}"/>
                </a:ext>
              </a:extLst>
            </p:cNvPr>
            <p:cNvCxnSpPr>
              <a:cxnSpLocks/>
              <a:stCxn id="16" idx="3"/>
              <a:endCxn id="19" idx="0"/>
            </p:cNvCxnSpPr>
            <p:nvPr/>
          </p:nvCxnSpPr>
          <p:spPr>
            <a:xfrm flipH="1">
              <a:off x="3513138" y="3610237"/>
              <a:ext cx="595313" cy="749300"/>
            </a:xfrm>
            <a:prstGeom prst="line">
              <a:avLst/>
            </a:prstGeom>
            <a:ln w="28575">
              <a:solidFill>
                <a:srgbClr val="F0821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E7D8D5A3-2473-4B18-AFA0-21EB6A5775EA}"/>
                </a:ext>
              </a:extLst>
            </p:cNvPr>
            <p:cNvSpPr/>
            <p:nvPr/>
          </p:nvSpPr>
          <p:spPr>
            <a:xfrm>
              <a:off x="3900488" y="2402149"/>
              <a:ext cx="1416050" cy="141605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082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3500" dirty="0">
                  <a:solidFill>
                    <a:schemeClr val="tx1"/>
                  </a:solidFill>
                </a:rPr>
                <a:t>3</a:t>
              </a:r>
              <a:endParaRPr lang="en-GB" sz="3500" dirty="0">
                <a:solidFill>
                  <a:schemeClr val="tx1"/>
                </a:solidFill>
              </a:endParaRPr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42EAB9C0-9CFE-437C-B786-0D769F2EE943}"/>
                </a:ext>
              </a:extLst>
            </p:cNvPr>
            <p:cNvSpPr/>
            <p:nvPr/>
          </p:nvSpPr>
          <p:spPr>
            <a:xfrm>
              <a:off x="5006976" y="4359537"/>
              <a:ext cx="1414462" cy="1414462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082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3500" dirty="0">
                  <a:solidFill>
                    <a:schemeClr val="tx1"/>
                  </a:solidFill>
                </a:rPr>
                <a:t>2</a:t>
              </a:r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C9EB304-4166-4B4B-9F9B-3C4E4BE217E3}"/>
                </a:ext>
              </a:extLst>
            </p:cNvPr>
            <p:cNvSpPr/>
            <p:nvPr/>
          </p:nvSpPr>
          <p:spPr>
            <a:xfrm>
              <a:off x="2806701" y="4359537"/>
              <a:ext cx="1414462" cy="1414462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082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3500" dirty="0">
                  <a:solidFill>
                    <a:schemeClr val="tx1"/>
                  </a:solidFill>
                </a:rPr>
                <a:t>1</a:t>
              </a:r>
              <a:endParaRPr lang="en-GB" sz="3500" dirty="0">
                <a:solidFill>
                  <a:schemeClr val="tx1"/>
                </a:solidFill>
              </a:endParaRPr>
            </a:p>
          </p:txBody>
        </p: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75BF19C2-4424-43CC-B495-8FE4E6E3131F}"/>
                </a:ext>
              </a:extLst>
            </p:cNvPr>
            <p:cNvCxnSpPr>
              <a:cxnSpLocks/>
              <a:endCxn id="18" idx="0"/>
            </p:cNvCxnSpPr>
            <p:nvPr/>
          </p:nvCxnSpPr>
          <p:spPr>
            <a:xfrm>
              <a:off x="5113338" y="3610237"/>
              <a:ext cx="601663" cy="749300"/>
            </a:xfrm>
            <a:prstGeom prst="line">
              <a:avLst/>
            </a:prstGeom>
            <a:ln w="28575">
              <a:solidFill>
                <a:srgbClr val="F0821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Speech Bubble: Rectangle with Corners Rounded 13">
            <a:extLst>
              <a:ext uri="{FF2B5EF4-FFF2-40B4-BE49-F238E27FC236}">
                <a16:creationId xmlns:a16="http://schemas.microsoft.com/office/drawing/2014/main" id="{7A409B6B-4304-4CFC-A749-495EA5139387}"/>
              </a:ext>
            </a:extLst>
          </p:cNvPr>
          <p:cNvSpPr/>
          <p:nvPr/>
        </p:nvSpPr>
        <p:spPr>
          <a:xfrm>
            <a:off x="1163172" y="1761688"/>
            <a:ext cx="2474251" cy="854246"/>
          </a:xfrm>
          <a:prstGeom prst="wedgeRoundRectCallout">
            <a:avLst>
              <a:gd name="adj1" fmla="val 69890"/>
              <a:gd name="adj2" fmla="val 52636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US" sz="1800" dirty="0">
                <a:solidFill>
                  <a:schemeClr val="tx1"/>
                </a:solidFill>
              </a:rPr>
              <a:t>That’s just 2 number facts to remember.</a:t>
            </a:r>
          </a:p>
        </p:txBody>
      </p:sp>
      <p:sp>
        <p:nvSpPr>
          <p:cNvPr id="3" name="Speech Bubble: Rectangle with Corners Rounded 2">
            <a:extLst>
              <a:ext uri="{FF2B5EF4-FFF2-40B4-BE49-F238E27FC236}">
                <a16:creationId xmlns:a16="http://schemas.microsoft.com/office/drawing/2014/main" id="{2091EE2E-4433-4327-B8F5-E0C2F54B8A2E}"/>
              </a:ext>
            </a:extLst>
          </p:cNvPr>
          <p:cNvSpPr/>
          <p:nvPr/>
        </p:nvSpPr>
        <p:spPr>
          <a:xfrm>
            <a:off x="5552099" y="1761688"/>
            <a:ext cx="2652220" cy="1160713"/>
          </a:xfrm>
          <a:prstGeom prst="wedgeRoundRectCallout">
            <a:avLst>
              <a:gd name="adj1" fmla="val -72489"/>
              <a:gd name="adj2" fmla="val 36107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US" sz="1800" dirty="0">
                <a:solidFill>
                  <a:schemeClr val="tx1"/>
                </a:solidFill>
              </a:rPr>
              <a:t>Because 3 + 0 is the same as 0 + 3 and 1 + 2 is the same as 2 + 1</a:t>
            </a: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80C99D89-3806-4012-9BD6-5C38478D208F}"/>
              </a:ext>
            </a:extLst>
          </p:cNvPr>
          <p:cNvGrpSpPr/>
          <p:nvPr/>
        </p:nvGrpSpPr>
        <p:grpSpPr>
          <a:xfrm>
            <a:off x="1163172" y="3429000"/>
            <a:ext cx="2140607" cy="1996772"/>
            <a:chOff x="2806701" y="2402149"/>
            <a:chExt cx="3614737" cy="3371850"/>
          </a:xfrm>
        </p:grpSpPr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DDF0E42E-98B8-4BE7-B6DC-4BC775FB62A7}"/>
                </a:ext>
              </a:extLst>
            </p:cNvPr>
            <p:cNvCxnSpPr>
              <a:cxnSpLocks/>
              <a:stCxn id="28" idx="3"/>
              <a:endCxn id="30" idx="0"/>
            </p:cNvCxnSpPr>
            <p:nvPr/>
          </p:nvCxnSpPr>
          <p:spPr>
            <a:xfrm flipH="1">
              <a:off x="3513138" y="3610237"/>
              <a:ext cx="595313" cy="749300"/>
            </a:xfrm>
            <a:prstGeom prst="line">
              <a:avLst/>
            </a:prstGeom>
            <a:ln w="28575">
              <a:solidFill>
                <a:srgbClr val="F0821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401E725C-1A58-452C-B0C9-B459CD1DC049}"/>
                </a:ext>
              </a:extLst>
            </p:cNvPr>
            <p:cNvSpPr/>
            <p:nvPr/>
          </p:nvSpPr>
          <p:spPr>
            <a:xfrm>
              <a:off x="3900488" y="2402149"/>
              <a:ext cx="1416050" cy="141605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082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3500" dirty="0">
                  <a:solidFill>
                    <a:schemeClr val="tx1"/>
                  </a:solidFill>
                </a:rPr>
                <a:t>3</a:t>
              </a:r>
              <a:endParaRPr lang="en-GB" sz="3500" dirty="0">
                <a:solidFill>
                  <a:schemeClr val="tx1"/>
                </a:solidFill>
              </a:endParaRPr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44F34BE0-6CF2-4BEE-A6BA-9C6DF8E69198}"/>
                </a:ext>
              </a:extLst>
            </p:cNvPr>
            <p:cNvSpPr/>
            <p:nvPr/>
          </p:nvSpPr>
          <p:spPr>
            <a:xfrm>
              <a:off x="5006976" y="4359537"/>
              <a:ext cx="1414462" cy="1414462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082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3500" dirty="0">
                  <a:solidFill>
                    <a:schemeClr val="tx1"/>
                  </a:solidFill>
                </a:rPr>
                <a:t>3</a:t>
              </a:r>
            </a:p>
          </p:txBody>
        </p:sp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4AAF2A4E-1179-4B72-8A45-9E7C4EAF84C5}"/>
                </a:ext>
              </a:extLst>
            </p:cNvPr>
            <p:cNvSpPr/>
            <p:nvPr/>
          </p:nvSpPr>
          <p:spPr>
            <a:xfrm>
              <a:off x="2806701" y="4359537"/>
              <a:ext cx="1414462" cy="1414462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082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3500" dirty="0">
                  <a:solidFill>
                    <a:schemeClr val="tx1"/>
                  </a:solidFill>
                </a:rPr>
                <a:t>0</a:t>
              </a:r>
              <a:endParaRPr lang="en-GB" sz="3500" dirty="0">
                <a:solidFill>
                  <a:schemeClr val="tx1"/>
                </a:solidFill>
              </a:endParaRPr>
            </a:p>
          </p:txBody>
        </p: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36666C8B-BD5D-4C0B-A17A-3E79A9AAB04D}"/>
                </a:ext>
              </a:extLst>
            </p:cNvPr>
            <p:cNvCxnSpPr>
              <a:cxnSpLocks/>
              <a:endCxn id="29" idx="0"/>
            </p:cNvCxnSpPr>
            <p:nvPr/>
          </p:nvCxnSpPr>
          <p:spPr>
            <a:xfrm>
              <a:off x="5113338" y="3610237"/>
              <a:ext cx="601663" cy="749300"/>
            </a:xfrm>
            <a:prstGeom prst="line">
              <a:avLst/>
            </a:prstGeom>
            <a:ln w="28575">
              <a:solidFill>
                <a:srgbClr val="F0821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323954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 descr="A picture containing building, door, bed, window&#10;&#10;Description automatically generated">
            <a:extLst>
              <a:ext uri="{FF2B5EF4-FFF2-40B4-BE49-F238E27FC236}">
                <a16:creationId xmlns:a16="http://schemas.microsoft.com/office/drawing/2014/main" id="{8CF9388D-E452-479C-AF1D-1C26412E363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332"/>
          <a:stretch/>
        </p:blipFill>
        <p:spPr>
          <a:xfrm>
            <a:off x="755649" y="1577130"/>
            <a:ext cx="7632699" cy="4515695"/>
          </a:xfrm>
          <a:prstGeom prst="rect">
            <a:avLst/>
          </a:prstGeom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E9F66A42-DBEE-43A7-BAB1-31CDF0A78C60}"/>
              </a:ext>
            </a:extLst>
          </p:cNvPr>
          <p:cNvSpPr/>
          <p:nvPr/>
        </p:nvSpPr>
        <p:spPr>
          <a:xfrm>
            <a:off x="964734" y="2445770"/>
            <a:ext cx="7197754" cy="3462497"/>
          </a:xfrm>
          <a:prstGeom prst="roundRect">
            <a:avLst/>
          </a:prstGeom>
          <a:solidFill>
            <a:schemeClr val="bg1">
              <a:alpha val="95000"/>
            </a:schemeClr>
          </a:solidFill>
          <a:ln w="28575">
            <a:solidFill>
              <a:srgbClr val="009285"/>
            </a:solidFill>
          </a:ln>
        </p:spPr>
        <p:txBody>
          <a:bodyPr wrap="square" lIns="108000" tIns="108000" rIns="108000" bIns="10800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lang="en-US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0BE51D1E-8E13-4963-884C-735A187803C6}"/>
              </a:ext>
            </a:extLst>
          </p:cNvPr>
          <p:cNvGrpSpPr/>
          <p:nvPr/>
        </p:nvGrpSpPr>
        <p:grpSpPr>
          <a:xfrm>
            <a:off x="6922212" y="1666223"/>
            <a:ext cx="1387059" cy="1348238"/>
            <a:chOff x="-1569886" y="2486739"/>
            <a:chExt cx="1387059" cy="1348238"/>
          </a:xfrm>
        </p:grpSpPr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id="{6A563959-351A-4B11-AE0C-67ADE1748CB5}"/>
                </a:ext>
              </a:extLst>
            </p:cNvPr>
            <p:cNvSpPr/>
            <p:nvPr/>
          </p:nvSpPr>
          <p:spPr>
            <a:xfrm>
              <a:off x="-1377470" y="2629816"/>
              <a:ext cx="1033984" cy="106208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" name="Picture 3" descr="A picture containing room&#10;&#10;Description automatically generated">
              <a:extLst>
                <a:ext uri="{FF2B5EF4-FFF2-40B4-BE49-F238E27FC236}">
                  <a16:creationId xmlns:a16="http://schemas.microsoft.com/office/drawing/2014/main" id="{5C1AFB32-8293-4699-9A1F-CE33ADD8D54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9785" t="29115" b="28508"/>
            <a:stretch/>
          </p:blipFill>
          <p:spPr>
            <a:xfrm>
              <a:off x="-1343004" y="2629816"/>
              <a:ext cx="946667" cy="1011486"/>
            </a:xfrm>
            <a:prstGeom prst="rect">
              <a:avLst/>
            </a:prstGeom>
          </p:spPr>
        </p:pic>
        <p:pic>
          <p:nvPicPr>
            <p:cNvPr id="72" name="Picture 71" descr="A picture containing clock&#10;&#10;Description automatically generated">
              <a:extLst>
                <a:ext uri="{FF2B5EF4-FFF2-40B4-BE49-F238E27FC236}">
                  <a16:creationId xmlns:a16="http://schemas.microsoft.com/office/drawing/2014/main" id="{8795BE90-FBCE-4AFE-B27E-C2B7D7FA55D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4800" r="52453" b="33801"/>
            <a:stretch/>
          </p:blipFill>
          <p:spPr>
            <a:xfrm>
              <a:off x="-1569886" y="2486739"/>
              <a:ext cx="1387059" cy="1348238"/>
            </a:xfrm>
            <a:prstGeom prst="rect">
              <a:avLst/>
            </a:prstGeom>
          </p:spPr>
        </p:pic>
      </p:grpSp>
      <p:sp>
        <p:nvSpPr>
          <p:cNvPr id="8" name="Rectangle 7"/>
          <p:cNvSpPr/>
          <p:nvPr/>
        </p:nvSpPr>
        <p:spPr>
          <a:xfrm>
            <a:off x="2960410" y="697112"/>
            <a:ext cx="3296205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sz="4000" b="1" dirty="0"/>
              <a:t>Spin to Win</a:t>
            </a:r>
            <a:endParaRPr lang="en-GB" sz="4000" b="1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B61EF9E-D6FE-4566-AD8E-19D452E31FEB}"/>
              </a:ext>
            </a:extLst>
          </p:cNvPr>
          <p:cNvSpPr/>
          <p:nvPr/>
        </p:nvSpPr>
        <p:spPr>
          <a:xfrm>
            <a:off x="755650" y="1577130"/>
            <a:ext cx="7632700" cy="4515695"/>
          </a:xfrm>
          <a:prstGeom prst="rect">
            <a:avLst/>
          </a:prstGeom>
          <a:noFill/>
          <a:ln w="28575">
            <a:solidFill>
              <a:srgbClr val="0094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F7DBD05C-E0D7-41FB-8A52-4E9850EC9560}"/>
              </a:ext>
            </a:extLst>
          </p:cNvPr>
          <p:cNvSpPr/>
          <p:nvPr/>
        </p:nvSpPr>
        <p:spPr>
          <a:xfrm>
            <a:off x="964734" y="5233665"/>
            <a:ext cx="7183878" cy="854246"/>
          </a:xfrm>
          <a:prstGeom prst="roundRect">
            <a:avLst/>
          </a:prstGeom>
          <a:solidFill>
            <a:srgbClr val="89CBC1"/>
          </a:solidFill>
          <a:ln w="28575">
            <a:solidFill>
              <a:srgbClr val="009487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r>
              <a:rPr lang="en-US" sz="1800" dirty="0"/>
              <a:t>The word systematic means a system or pattern </a:t>
            </a:r>
            <a:br>
              <a:rPr lang="en-US" sz="1800" dirty="0"/>
            </a:br>
            <a:r>
              <a:rPr lang="en-US" sz="1800" dirty="0"/>
              <a:t>has been used. Has a system or pattern been used here?</a:t>
            </a:r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E855A5AF-01D9-4566-9373-4F6463596425}"/>
              </a:ext>
            </a:extLst>
          </p:cNvPr>
          <p:cNvGrpSpPr/>
          <p:nvPr/>
        </p:nvGrpSpPr>
        <p:grpSpPr>
          <a:xfrm>
            <a:off x="6032819" y="2969438"/>
            <a:ext cx="2938830" cy="2938830"/>
            <a:chOff x="5931016" y="3640994"/>
            <a:chExt cx="3040633" cy="3040633"/>
          </a:xfrm>
        </p:grpSpPr>
        <p:pic>
          <p:nvPicPr>
            <p:cNvPr id="40" name="Picture 39" descr="A picture containing building, drawing, window&#10;&#10;Description automatically generated">
              <a:extLst>
                <a:ext uri="{FF2B5EF4-FFF2-40B4-BE49-F238E27FC236}">
                  <a16:creationId xmlns:a16="http://schemas.microsoft.com/office/drawing/2014/main" id="{97B26BA0-C800-4839-9033-2F230EFEACA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31016" y="3640994"/>
              <a:ext cx="3040633" cy="3040633"/>
            </a:xfrm>
            <a:prstGeom prst="rect">
              <a:avLst/>
            </a:prstGeom>
          </p:spPr>
        </p:pic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9265AC3F-02B4-41B9-848D-61F5092BB7CA}"/>
                </a:ext>
              </a:extLst>
            </p:cNvPr>
            <p:cNvSpPr/>
            <p:nvPr/>
          </p:nvSpPr>
          <p:spPr>
            <a:xfrm>
              <a:off x="7836191" y="4415949"/>
              <a:ext cx="214546" cy="214546"/>
            </a:xfrm>
            <a:prstGeom prst="ellipse">
              <a:avLst/>
            </a:prstGeom>
            <a:solidFill>
              <a:srgbClr val="131313"/>
            </a:solidFill>
            <a:ln>
              <a:solidFill>
                <a:srgbClr val="13131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6" name="Group 45">
              <a:extLst>
                <a:ext uri="{FF2B5EF4-FFF2-40B4-BE49-F238E27FC236}">
                  <a16:creationId xmlns:a16="http://schemas.microsoft.com/office/drawing/2014/main" id="{7404C58C-C054-487F-AD92-4618271AD83C}"/>
                </a:ext>
              </a:extLst>
            </p:cNvPr>
            <p:cNvGrpSpPr/>
            <p:nvPr/>
          </p:nvGrpSpPr>
          <p:grpSpPr>
            <a:xfrm>
              <a:off x="7956331" y="5280676"/>
              <a:ext cx="605108" cy="348311"/>
              <a:chOff x="7956331" y="5280676"/>
              <a:chExt cx="605108" cy="348311"/>
            </a:xfrm>
          </p:grpSpPr>
          <p:sp>
            <p:nvSpPr>
              <p:cNvPr id="56" name="Oval 55">
                <a:extLst>
                  <a:ext uri="{FF2B5EF4-FFF2-40B4-BE49-F238E27FC236}">
                    <a16:creationId xmlns:a16="http://schemas.microsoft.com/office/drawing/2014/main" id="{21898696-B697-4735-BF4D-D797CE2222A6}"/>
                  </a:ext>
                </a:extLst>
              </p:cNvPr>
              <p:cNvSpPr/>
              <p:nvPr/>
            </p:nvSpPr>
            <p:spPr>
              <a:xfrm>
                <a:off x="7956331" y="5280676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7" name="Oval 56">
                <a:extLst>
                  <a:ext uri="{FF2B5EF4-FFF2-40B4-BE49-F238E27FC236}">
                    <a16:creationId xmlns:a16="http://schemas.microsoft.com/office/drawing/2014/main" id="{7F64D090-D044-493B-936A-3D01ADA96661}"/>
                  </a:ext>
                </a:extLst>
              </p:cNvPr>
              <p:cNvSpPr/>
              <p:nvPr/>
            </p:nvSpPr>
            <p:spPr>
              <a:xfrm>
                <a:off x="8346893" y="5414441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47" name="Group 46">
              <a:extLst>
                <a:ext uri="{FF2B5EF4-FFF2-40B4-BE49-F238E27FC236}">
                  <a16:creationId xmlns:a16="http://schemas.microsoft.com/office/drawing/2014/main" id="{CEC8D239-F2E6-40B3-A76C-61F83EBFD792}"/>
                </a:ext>
              </a:extLst>
            </p:cNvPr>
            <p:cNvGrpSpPr/>
            <p:nvPr/>
          </p:nvGrpSpPr>
          <p:grpSpPr>
            <a:xfrm>
              <a:off x="7354090" y="5475543"/>
              <a:ext cx="214546" cy="932560"/>
              <a:chOff x="7354090" y="5475543"/>
              <a:chExt cx="214546" cy="932560"/>
            </a:xfrm>
          </p:grpSpPr>
          <p:sp>
            <p:nvSpPr>
              <p:cNvPr id="53" name="Oval 52">
                <a:extLst>
                  <a:ext uri="{FF2B5EF4-FFF2-40B4-BE49-F238E27FC236}">
                    <a16:creationId xmlns:a16="http://schemas.microsoft.com/office/drawing/2014/main" id="{35465187-7579-48E7-936B-A295D1B7F4C2}"/>
                  </a:ext>
                </a:extLst>
              </p:cNvPr>
              <p:cNvSpPr/>
              <p:nvPr/>
            </p:nvSpPr>
            <p:spPr>
              <a:xfrm>
                <a:off x="7354090" y="5475543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4" name="Oval 53">
                <a:extLst>
                  <a:ext uri="{FF2B5EF4-FFF2-40B4-BE49-F238E27FC236}">
                    <a16:creationId xmlns:a16="http://schemas.microsoft.com/office/drawing/2014/main" id="{3334433F-5551-4299-98CC-896578A0EDB6}"/>
                  </a:ext>
                </a:extLst>
              </p:cNvPr>
              <p:cNvSpPr/>
              <p:nvPr/>
            </p:nvSpPr>
            <p:spPr>
              <a:xfrm>
                <a:off x="7354090" y="5834550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5" name="Oval 54">
                <a:extLst>
                  <a:ext uri="{FF2B5EF4-FFF2-40B4-BE49-F238E27FC236}">
                    <a16:creationId xmlns:a16="http://schemas.microsoft.com/office/drawing/2014/main" id="{42EC6286-E496-4847-AFA6-28B4AFC40367}"/>
                  </a:ext>
                </a:extLst>
              </p:cNvPr>
              <p:cNvSpPr/>
              <p:nvPr/>
            </p:nvSpPr>
            <p:spPr>
              <a:xfrm>
                <a:off x="7354090" y="6193557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48" name="Group 47">
              <a:extLst>
                <a:ext uri="{FF2B5EF4-FFF2-40B4-BE49-F238E27FC236}">
                  <a16:creationId xmlns:a16="http://schemas.microsoft.com/office/drawing/2014/main" id="{44E74E71-F78A-4E41-804C-A89EEE47A87C}"/>
                </a:ext>
              </a:extLst>
            </p:cNvPr>
            <p:cNvGrpSpPr/>
            <p:nvPr/>
          </p:nvGrpSpPr>
          <p:grpSpPr>
            <a:xfrm>
              <a:off x="6183424" y="5143396"/>
              <a:ext cx="1071849" cy="472629"/>
              <a:chOff x="6200202" y="5168563"/>
              <a:chExt cx="1071849" cy="472629"/>
            </a:xfrm>
          </p:grpSpPr>
          <p:sp>
            <p:nvSpPr>
              <p:cNvPr id="49" name="Oval 48">
                <a:extLst>
                  <a:ext uri="{FF2B5EF4-FFF2-40B4-BE49-F238E27FC236}">
                    <a16:creationId xmlns:a16="http://schemas.microsoft.com/office/drawing/2014/main" id="{058A7D5C-35C7-4E38-A6D7-711521554E0E}"/>
                  </a:ext>
                </a:extLst>
              </p:cNvPr>
              <p:cNvSpPr/>
              <p:nvPr/>
            </p:nvSpPr>
            <p:spPr>
              <a:xfrm rot="4439663">
                <a:off x="7057505" y="5168563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0" name="Oval 49">
                <a:extLst>
                  <a:ext uri="{FF2B5EF4-FFF2-40B4-BE49-F238E27FC236}">
                    <a16:creationId xmlns:a16="http://schemas.microsoft.com/office/drawing/2014/main" id="{AEBA42CA-3091-4DF4-A732-8B9DEFB2DB0C}"/>
                  </a:ext>
                </a:extLst>
              </p:cNvPr>
              <p:cNvSpPr/>
              <p:nvPr/>
            </p:nvSpPr>
            <p:spPr>
              <a:xfrm rot="4439663">
                <a:off x="6771138" y="5250774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51" name="Oval 50">
                <a:extLst>
                  <a:ext uri="{FF2B5EF4-FFF2-40B4-BE49-F238E27FC236}">
                    <a16:creationId xmlns:a16="http://schemas.microsoft.com/office/drawing/2014/main" id="{71A940E4-3C24-4B82-A749-863093B3C438}"/>
                  </a:ext>
                </a:extLst>
              </p:cNvPr>
              <p:cNvSpPr/>
              <p:nvPr/>
            </p:nvSpPr>
            <p:spPr>
              <a:xfrm rot="4439663">
                <a:off x="6484771" y="5341375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2" name="Oval 51">
                <a:extLst>
                  <a:ext uri="{FF2B5EF4-FFF2-40B4-BE49-F238E27FC236}">
                    <a16:creationId xmlns:a16="http://schemas.microsoft.com/office/drawing/2014/main" id="{8D52CE5C-E97F-43FC-9B0A-A37CD34C1429}"/>
                  </a:ext>
                </a:extLst>
              </p:cNvPr>
              <p:cNvSpPr/>
              <p:nvPr/>
            </p:nvSpPr>
            <p:spPr>
              <a:xfrm rot="4439663">
                <a:off x="6200202" y="5426646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14" name="Speech Bubble: Rectangle with Corners Rounded 13">
            <a:extLst>
              <a:ext uri="{FF2B5EF4-FFF2-40B4-BE49-F238E27FC236}">
                <a16:creationId xmlns:a16="http://schemas.microsoft.com/office/drawing/2014/main" id="{7A409B6B-4304-4CFC-A749-495EA5139387}"/>
              </a:ext>
            </a:extLst>
          </p:cNvPr>
          <p:cNvSpPr/>
          <p:nvPr/>
        </p:nvSpPr>
        <p:spPr>
          <a:xfrm>
            <a:off x="1813580" y="1746925"/>
            <a:ext cx="4997742" cy="547779"/>
          </a:xfrm>
          <a:prstGeom prst="wedgeRoundRectCallout">
            <a:avLst>
              <a:gd name="adj1" fmla="val 56234"/>
              <a:gd name="adj2" fmla="val 44658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US" sz="1800" dirty="0">
                <a:solidFill>
                  <a:schemeClr val="tx1"/>
                </a:solidFill>
              </a:rPr>
              <a:t>How can I make the number 4 from 2 spins?</a:t>
            </a:r>
            <a:endParaRPr lang="en-GB" sz="1800" dirty="0"/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FFE5F0F1-C9E2-4A87-997B-1BA19CBA957E}"/>
              </a:ext>
            </a:extLst>
          </p:cNvPr>
          <p:cNvGrpSpPr/>
          <p:nvPr/>
        </p:nvGrpSpPr>
        <p:grpSpPr>
          <a:xfrm>
            <a:off x="2099156" y="2532291"/>
            <a:ext cx="3966888" cy="466744"/>
            <a:chOff x="2099156" y="2532291"/>
            <a:chExt cx="3966888" cy="466744"/>
          </a:xfrm>
        </p:grpSpPr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CE6F5AA3-2F3A-4D2D-B89D-BAF484F9F526}"/>
                </a:ext>
              </a:extLst>
            </p:cNvPr>
            <p:cNvSpPr/>
            <p:nvPr/>
          </p:nvSpPr>
          <p:spPr>
            <a:xfrm>
              <a:off x="3850708" y="2547594"/>
              <a:ext cx="2215336" cy="43088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sz="2800" b="1" dirty="0">
                  <a:solidFill>
                    <a:srgbClr val="AFD244"/>
                  </a:solidFill>
                </a:rPr>
                <a:t>4</a:t>
              </a:r>
              <a:r>
                <a:rPr lang="en-GB" sz="2800" b="1" dirty="0"/>
                <a:t> + </a:t>
              </a:r>
              <a:r>
                <a:rPr lang="en-GB" sz="2800" b="1" dirty="0">
                  <a:solidFill>
                    <a:srgbClr val="A873B0"/>
                  </a:solidFill>
                </a:rPr>
                <a:t>0</a:t>
              </a:r>
              <a:r>
                <a:rPr lang="en-GB" sz="2800" b="1" dirty="0"/>
                <a:t> = 4</a:t>
              </a:r>
            </a:p>
          </p:txBody>
        </p:sp>
        <p:sp>
          <p:nvSpPr>
            <p:cNvPr id="21" name="Rectangle: Rounded Corners 20">
              <a:extLst>
                <a:ext uri="{FF2B5EF4-FFF2-40B4-BE49-F238E27FC236}">
                  <a16:creationId xmlns:a16="http://schemas.microsoft.com/office/drawing/2014/main" id="{72BCE9BC-C439-4C91-8E18-061443FFBFDD}"/>
                </a:ext>
              </a:extLst>
            </p:cNvPr>
            <p:cNvSpPr/>
            <p:nvPr/>
          </p:nvSpPr>
          <p:spPr>
            <a:xfrm>
              <a:off x="2951464" y="2532291"/>
              <a:ext cx="462386" cy="462386"/>
            </a:xfrm>
            <a:prstGeom prst="roundRect">
              <a:avLst/>
            </a:prstGeom>
            <a:solidFill>
              <a:srgbClr val="A873B0"/>
            </a:solidFill>
            <a:ln w="28575">
              <a:solidFill>
                <a:srgbClr val="13131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7A31DE17-1A22-4152-8144-473BD28669A7}"/>
                </a:ext>
              </a:extLst>
            </p:cNvPr>
            <p:cNvGrpSpPr/>
            <p:nvPr/>
          </p:nvGrpSpPr>
          <p:grpSpPr>
            <a:xfrm>
              <a:off x="2099156" y="2536649"/>
              <a:ext cx="462386" cy="462386"/>
              <a:chOff x="-1079226" y="3266390"/>
              <a:chExt cx="462386" cy="462386"/>
            </a:xfrm>
          </p:grpSpPr>
          <p:sp>
            <p:nvSpPr>
              <p:cNvPr id="81" name="Rectangle: Rounded Corners 80">
                <a:extLst>
                  <a:ext uri="{FF2B5EF4-FFF2-40B4-BE49-F238E27FC236}">
                    <a16:creationId xmlns:a16="http://schemas.microsoft.com/office/drawing/2014/main" id="{2DFA44C9-2D57-45F1-98B4-CAB709F623E4}"/>
                  </a:ext>
                </a:extLst>
              </p:cNvPr>
              <p:cNvSpPr/>
              <p:nvPr/>
            </p:nvSpPr>
            <p:spPr>
              <a:xfrm>
                <a:off x="-1079226" y="3266390"/>
                <a:ext cx="462386" cy="462386"/>
              </a:xfrm>
              <a:prstGeom prst="roundRect">
                <a:avLst/>
              </a:prstGeom>
              <a:solidFill>
                <a:srgbClr val="B9D36E"/>
              </a:solidFill>
              <a:ln w="28575"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2" name="Oval 81">
                <a:extLst>
                  <a:ext uri="{FF2B5EF4-FFF2-40B4-BE49-F238E27FC236}">
                    <a16:creationId xmlns:a16="http://schemas.microsoft.com/office/drawing/2014/main" id="{751E34F7-EB0D-485A-8F0C-F287898E2646}"/>
                  </a:ext>
                </a:extLst>
              </p:cNvPr>
              <p:cNvSpPr/>
              <p:nvPr/>
            </p:nvSpPr>
            <p:spPr>
              <a:xfrm>
                <a:off x="-1014014" y="3331602"/>
                <a:ext cx="117995" cy="117995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3" name="Oval 82">
                <a:extLst>
                  <a:ext uri="{FF2B5EF4-FFF2-40B4-BE49-F238E27FC236}">
                    <a16:creationId xmlns:a16="http://schemas.microsoft.com/office/drawing/2014/main" id="{9E899D4E-B25B-42C8-9FE5-57B5482E263E}"/>
                  </a:ext>
                </a:extLst>
              </p:cNvPr>
              <p:cNvSpPr/>
              <p:nvPr/>
            </p:nvSpPr>
            <p:spPr>
              <a:xfrm>
                <a:off x="-801534" y="3549054"/>
                <a:ext cx="117995" cy="117995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4" name="Oval 83">
                <a:extLst>
                  <a:ext uri="{FF2B5EF4-FFF2-40B4-BE49-F238E27FC236}">
                    <a16:creationId xmlns:a16="http://schemas.microsoft.com/office/drawing/2014/main" id="{49C389D5-ECE7-4FCE-AEA8-B9CB9F8BBD0A}"/>
                  </a:ext>
                </a:extLst>
              </p:cNvPr>
              <p:cNvSpPr/>
              <p:nvPr/>
            </p:nvSpPr>
            <p:spPr>
              <a:xfrm>
                <a:off x="-801535" y="3331135"/>
                <a:ext cx="117995" cy="117995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" name="Oval 15">
                <a:extLst>
                  <a:ext uri="{FF2B5EF4-FFF2-40B4-BE49-F238E27FC236}">
                    <a16:creationId xmlns:a16="http://schemas.microsoft.com/office/drawing/2014/main" id="{91CA3B3A-523D-48A3-A798-3EB3E4607FB0}"/>
                  </a:ext>
                </a:extLst>
              </p:cNvPr>
              <p:cNvSpPr/>
              <p:nvPr/>
            </p:nvSpPr>
            <p:spPr>
              <a:xfrm>
                <a:off x="-1011381" y="3549054"/>
                <a:ext cx="117995" cy="117995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4658245D-2046-4A39-8BB0-3701700A753D}"/>
              </a:ext>
            </a:extLst>
          </p:cNvPr>
          <p:cNvGrpSpPr/>
          <p:nvPr/>
        </p:nvGrpSpPr>
        <p:grpSpPr>
          <a:xfrm>
            <a:off x="2096657" y="3075014"/>
            <a:ext cx="3969387" cy="464502"/>
            <a:chOff x="2096657" y="3075014"/>
            <a:chExt cx="3969387" cy="464502"/>
          </a:xfrm>
        </p:grpSpPr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F63FB6B7-B352-4948-92FD-53DDBA88E686}"/>
                </a:ext>
              </a:extLst>
            </p:cNvPr>
            <p:cNvSpPr/>
            <p:nvPr/>
          </p:nvSpPr>
          <p:spPr>
            <a:xfrm>
              <a:off x="3850708" y="3075962"/>
              <a:ext cx="2215336" cy="43088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sz="2800" b="1" dirty="0">
                  <a:solidFill>
                    <a:srgbClr val="4EB2E5"/>
                  </a:solidFill>
                </a:rPr>
                <a:t>3</a:t>
              </a:r>
              <a:r>
                <a:rPr lang="en-GB" sz="2800" b="1" dirty="0"/>
                <a:t> + </a:t>
              </a:r>
              <a:r>
                <a:rPr lang="en-GB" sz="2800" b="1" dirty="0">
                  <a:solidFill>
                    <a:srgbClr val="ED6D77"/>
                  </a:solidFill>
                </a:rPr>
                <a:t>1</a:t>
              </a:r>
              <a:r>
                <a:rPr lang="en-GB" sz="2800" b="1" dirty="0"/>
                <a:t> = 4</a:t>
              </a:r>
            </a:p>
          </p:txBody>
        </p:sp>
        <p:grpSp>
          <p:nvGrpSpPr>
            <p:cNvPr id="58" name="Group 57">
              <a:extLst>
                <a:ext uri="{FF2B5EF4-FFF2-40B4-BE49-F238E27FC236}">
                  <a16:creationId xmlns:a16="http://schemas.microsoft.com/office/drawing/2014/main" id="{9E9063FB-15FF-4F42-8BBC-96DE89BA40AA}"/>
                </a:ext>
              </a:extLst>
            </p:cNvPr>
            <p:cNvGrpSpPr/>
            <p:nvPr/>
          </p:nvGrpSpPr>
          <p:grpSpPr>
            <a:xfrm>
              <a:off x="2950215" y="3077130"/>
              <a:ext cx="462386" cy="462386"/>
              <a:chOff x="1183010" y="3615048"/>
              <a:chExt cx="719438" cy="719438"/>
            </a:xfrm>
          </p:grpSpPr>
          <p:sp>
            <p:nvSpPr>
              <p:cNvPr id="59" name="Rectangle: Rounded Corners 58">
                <a:extLst>
                  <a:ext uri="{FF2B5EF4-FFF2-40B4-BE49-F238E27FC236}">
                    <a16:creationId xmlns:a16="http://schemas.microsoft.com/office/drawing/2014/main" id="{04F3FCC4-7F4C-44F5-865B-0C2B012AD7CF}"/>
                  </a:ext>
                </a:extLst>
              </p:cNvPr>
              <p:cNvSpPr/>
              <p:nvPr/>
            </p:nvSpPr>
            <p:spPr>
              <a:xfrm>
                <a:off x="1183010" y="3615048"/>
                <a:ext cx="719438" cy="719438"/>
              </a:xfrm>
              <a:prstGeom prst="roundRect">
                <a:avLst/>
              </a:prstGeom>
              <a:solidFill>
                <a:srgbClr val="ED6D77"/>
              </a:solidFill>
              <a:ln w="28575"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0" name="Oval 59">
                <a:extLst>
                  <a:ext uri="{FF2B5EF4-FFF2-40B4-BE49-F238E27FC236}">
                    <a16:creationId xmlns:a16="http://schemas.microsoft.com/office/drawing/2014/main" id="{C896B276-755F-45FA-AAF7-6F90334BD774}"/>
                  </a:ext>
                </a:extLst>
              </p:cNvPr>
              <p:cNvSpPr/>
              <p:nvPr/>
            </p:nvSpPr>
            <p:spPr>
              <a:xfrm>
                <a:off x="1352677" y="3784715"/>
                <a:ext cx="380104" cy="380104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86" name="Group 85">
              <a:extLst>
                <a:ext uri="{FF2B5EF4-FFF2-40B4-BE49-F238E27FC236}">
                  <a16:creationId xmlns:a16="http://schemas.microsoft.com/office/drawing/2014/main" id="{73F2B4FC-B3C9-4CAB-B38B-56865B11A211}"/>
                </a:ext>
              </a:extLst>
            </p:cNvPr>
            <p:cNvGrpSpPr/>
            <p:nvPr/>
          </p:nvGrpSpPr>
          <p:grpSpPr>
            <a:xfrm>
              <a:off x="2096657" y="3075014"/>
              <a:ext cx="462386" cy="462386"/>
              <a:chOff x="-1020093" y="3649164"/>
              <a:chExt cx="519931" cy="519931"/>
            </a:xfrm>
          </p:grpSpPr>
          <p:sp>
            <p:nvSpPr>
              <p:cNvPr id="87" name="Rectangle: Rounded Corners 86">
                <a:extLst>
                  <a:ext uri="{FF2B5EF4-FFF2-40B4-BE49-F238E27FC236}">
                    <a16:creationId xmlns:a16="http://schemas.microsoft.com/office/drawing/2014/main" id="{D0DC68D6-46A4-4D85-A71F-5B2ACBEE40D4}"/>
                  </a:ext>
                </a:extLst>
              </p:cNvPr>
              <p:cNvSpPr/>
              <p:nvPr/>
            </p:nvSpPr>
            <p:spPr>
              <a:xfrm>
                <a:off x="-1020093" y="3649164"/>
                <a:ext cx="519931" cy="519931"/>
              </a:xfrm>
              <a:prstGeom prst="roundRect">
                <a:avLst/>
              </a:prstGeom>
              <a:solidFill>
                <a:srgbClr val="4EB2E5"/>
              </a:solidFill>
              <a:ln w="28575"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8" name="Oval 87">
                <a:extLst>
                  <a:ext uri="{FF2B5EF4-FFF2-40B4-BE49-F238E27FC236}">
                    <a16:creationId xmlns:a16="http://schemas.microsoft.com/office/drawing/2014/main" id="{8DBC3C93-8AFE-4AB4-99BB-AD2943C0B3AD}"/>
                  </a:ext>
                </a:extLst>
              </p:cNvPr>
              <p:cNvSpPr/>
              <p:nvPr/>
            </p:nvSpPr>
            <p:spPr>
              <a:xfrm>
                <a:off x="-956198" y="3713059"/>
                <a:ext cx="132680" cy="132680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9" name="Oval 88">
                <a:extLst>
                  <a:ext uri="{FF2B5EF4-FFF2-40B4-BE49-F238E27FC236}">
                    <a16:creationId xmlns:a16="http://schemas.microsoft.com/office/drawing/2014/main" id="{9384E92C-4F10-49B4-B54F-AB6604B5B008}"/>
                  </a:ext>
                </a:extLst>
              </p:cNvPr>
              <p:cNvSpPr/>
              <p:nvPr/>
            </p:nvSpPr>
            <p:spPr>
              <a:xfrm>
                <a:off x="-698409" y="3985872"/>
                <a:ext cx="132680" cy="132680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0" name="Oval 89">
                <a:extLst>
                  <a:ext uri="{FF2B5EF4-FFF2-40B4-BE49-F238E27FC236}">
                    <a16:creationId xmlns:a16="http://schemas.microsoft.com/office/drawing/2014/main" id="{97045D9C-0956-4D40-A184-60B00BC902FE}"/>
                  </a:ext>
                </a:extLst>
              </p:cNvPr>
              <p:cNvSpPr/>
              <p:nvPr/>
            </p:nvSpPr>
            <p:spPr>
              <a:xfrm>
                <a:off x="-828965" y="3840292"/>
                <a:ext cx="132680" cy="132680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27EEA3B2-FC56-40E5-ABD8-4FDF55B2D6F2}"/>
              </a:ext>
            </a:extLst>
          </p:cNvPr>
          <p:cNvGrpSpPr/>
          <p:nvPr/>
        </p:nvGrpSpPr>
        <p:grpSpPr>
          <a:xfrm>
            <a:off x="2094435" y="3619179"/>
            <a:ext cx="3971609" cy="469718"/>
            <a:chOff x="2094435" y="3619179"/>
            <a:chExt cx="3971609" cy="469718"/>
          </a:xfrm>
        </p:grpSpPr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070F76ED-2098-4CD7-B990-0673EFCB8B6D}"/>
                </a:ext>
              </a:extLst>
            </p:cNvPr>
            <p:cNvSpPr/>
            <p:nvPr/>
          </p:nvSpPr>
          <p:spPr>
            <a:xfrm>
              <a:off x="3850708" y="3647470"/>
              <a:ext cx="2215336" cy="43088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sz="2800" b="1" dirty="0">
                  <a:solidFill>
                    <a:srgbClr val="EABC1A"/>
                  </a:solidFill>
                </a:rPr>
                <a:t>2</a:t>
              </a:r>
              <a:r>
                <a:rPr lang="en-GB" sz="2800" b="1" dirty="0"/>
                <a:t> + </a:t>
              </a:r>
              <a:r>
                <a:rPr lang="en-GB" sz="2800" b="1" dirty="0">
                  <a:solidFill>
                    <a:srgbClr val="EABC1A"/>
                  </a:solidFill>
                </a:rPr>
                <a:t>2</a:t>
              </a:r>
              <a:r>
                <a:rPr lang="en-GB" sz="2800" b="1" dirty="0"/>
                <a:t> = 4</a:t>
              </a:r>
            </a:p>
          </p:txBody>
        </p:sp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915F225E-5A9F-4A96-8FD0-E576D278266F}"/>
                </a:ext>
              </a:extLst>
            </p:cNvPr>
            <p:cNvGrpSpPr/>
            <p:nvPr/>
          </p:nvGrpSpPr>
          <p:grpSpPr>
            <a:xfrm>
              <a:off x="2951464" y="3626511"/>
              <a:ext cx="462386" cy="462386"/>
              <a:chOff x="2481293" y="4394027"/>
              <a:chExt cx="519931" cy="519931"/>
            </a:xfrm>
          </p:grpSpPr>
          <p:sp>
            <p:nvSpPr>
              <p:cNvPr id="38" name="Rectangle: Rounded Corners 37">
                <a:extLst>
                  <a:ext uri="{FF2B5EF4-FFF2-40B4-BE49-F238E27FC236}">
                    <a16:creationId xmlns:a16="http://schemas.microsoft.com/office/drawing/2014/main" id="{36314583-453E-429F-805C-DAECB64B85B7}"/>
                  </a:ext>
                </a:extLst>
              </p:cNvPr>
              <p:cNvSpPr/>
              <p:nvPr/>
            </p:nvSpPr>
            <p:spPr>
              <a:xfrm>
                <a:off x="2481293" y="4394027"/>
                <a:ext cx="519931" cy="519931"/>
              </a:xfrm>
              <a:prstGeom prst="roundRect">
                <a:avLst/>
              </a:prstGeom>
              <a:solidFill>
                <a:srgbClr val="FDD184"/>
              </a:solidFill>
              <a:ln w="28575"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" name="Oval 17">
                <a:extLst>
                  <a:ext uri="{FF2B5EF4-FFF2-40B4-BE49-F238E27FC236}">
                    <a16:creationId xmlns:a16="http://schemas.microsoft.com/office/drawing/2014/main" id="{27A4E45C-E1FA-4946-9ABE-DAD211663293}"/>
                  </a:ext>
                </a:extLst>
              </p:cNvPr>
              <p:cNvSpPr/>
              <p:nvPr/>
            </p:nvSpPr>
            <p:spPr>
              <a:xfrm>
                <a:off x="2554403" y="4469618"/>
                <a:ext cx="168891" cy="168891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0" name="Oval 19">
                <a:extLst>
                  <a:ext uri="{FF2B5EF4-FFF2-40B4-BE49-F238E27FC236}">
                    <a16:creationId xmlns:a16="http://schemas.microsoft.com/office/drawing/2014/main" id="{E278A506-08CD-43FF-B7CB-A1DE6DA8849A}"/>
                  </a:ext>
                </a:extLst>
              </p:cNvPr>
              <p:cNvSpPr/>
              <p:nvPr/>
            </p:nvSpPr>
            <p:spPr>
              <a:xfrm>
                <a:off x="2765526" y="4680741"/>
                <a:ext cx="168891" cy="168891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91" name="Group 90">
              <a:extLst>
                <a:ext uri="{FF2B5EF4-FFF2-40B4-BE49-F238E27FC236}">
                  <a16:creationId xmlns:a16="http://schemas.microsoft.com/office/drawing/2014/main" id="{FA0732E2-625E-4ACC-A037-7EF4AF46AF11}"/>
                </a:ext>
              </a:extLst>
            </p:cNvPr>
            <p:cNvGrpSpPr/>
            <p:nvPr/>
          </p:nvGrpSpPr>
          <p:grpSpPr>
            <a:xfrm>
              <a:off x="2094435" y="3619179"/>
              <a:ext cx="462386" cy="462386"/>
              <a:chOff x="2481293" y="4394027"/>
              <a:chExt cx="519931" cy="519931"/>
            </a:xfrm>
          </p:grpSpPr>
          <p:sp>
            <p:nvSpPr>
              <p:cNvPr id="92" name="Rectangle: Rounded Corners 91">
                <a:extLst>
                  <a:ext uri="{FF2B5EF4-FFF2-40B4-BE49-F238E27FC236}">
                    <a16:creationId xmlns:a16="http://schemas.microsoft.com/office/drawing/2014/main" id="{5128B7E4-4E1B-4CA4-B14B-F192087DA8A3}"/>
                  </a:ext>
                </a:extLst>
              </p:cNvPr>
              <p:cNvSpPr/>
              <p:nvPr/>
            </p:nvSpPr>
            <p:spPr>
              <a:xfrm>
                <a:off x="2481293" y="4394027"/>
                <a:ext cx="519931" cy="519931"/>
              </a:xfrm>
              <a:prstGeom prst="roundRect">
                <a:avLst/>
              </a:prstGeom>
              <a:solidFill>
                <a:srgbClr val="FDD184"/>
              </a:solidFill>
              <a:ln w="28575"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3" name="Oval 92">
                <a:extLst>
                  <a:ext uri="{FF2B5EF4-FFF2-40B4-BE49-F238E27FC236}">
                    <a16:creationId xmlns:a16="http://schemas.microsoft.com/office/drawing/2014/main" id="{C22E1FF2-D95D-42AF-914B-83A309A5C9FC}"/>
                  </a:ext>
                </a:extLst>
              </p:cNvPr>
              <p:cNvSpPr/>
              <p:nvPr/>
            </p:nvSpPr>
            <p:spPr>
              <a:xfrm>
                <a:off x="2554403" y="4469618"/>
                <a:ext cx="168891" cy="168891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4" name="Oval 93">
                <a:extLst>
                  <a:ext uri="{FF2B5EF4-FFF2-40B4-BE49-F238E27FC236}">
                    <a16:creationId xmlns:a16="http://schemas.microsoft.com/office/drawing/2014/main" id="{C427772C-88CE-45A2-8636-2A883B6C7744}"/>
                  </a:ext>
                </a:extLst>
              </p:cNvPr>
              <p:cNvSpPr/>
              <p:nvPr/>
            </p:nvSpPr>
            <p:spPr>
              <a:xfrm>
                <a:off x="2765526" y="4680741"/>
                <a:ext cx="168891" cy="168891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AACD96D4-26D6-4183-BB28-944CDF1BE7C5}"/>
              </a:ext>
            </a:extLst>
          </p:cNvPr>
          <p:cNvGrpSpPr/>
          <p:nvPr/>
        </p:nvGrpSpPr>
        <p:grpSpPr>
          <a:xfrm>
            <a:off x="2095668" y="4167417"/>
            <a:ext cx="3970376" cy="466198"/>
            <a:chOff x="2095668" y="4167417"/>
            <a:chExt cx="3970376" cy="466198"/>
          </a:xfrm>
        </p:grpSpPr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6B011873-9CEA-47BA-B14F-1C2F99D38650}"/>
                </a:ext>
              </a:extLst>
            </p:cNvPr>
            <p:cNvSpPr/>
            <p:nvPr/>
          </p:nvSpPr>
          <p:spPr>
            <a:xfrm>
              <a:off x="3850708" y="4196786"/>
              <a:ext cx="2215336" cy="43088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sz="2800" b="1" dirty="0">
                  <a:solidFill>
                    <a:srgbClr val="ED6D77"/>
                  </a:solidFill>
                </a:rPr>
                <a:t>1</a:t>
              </a:r>
              <a:r>
                <a:rPr lang="en-GB" sz="2800" b="1" dirty="0"/>
                <a:t> + </a:t>
              </a:r>
              <a:r>
                <a:rPr lang="en-GB" sz="2800" b="1" dirty="0">
                  <a:solidFill>
                    <a:srgbClr val="4EB2E5"/>
                  </a:solidFill>
                </a:rPr>
                <a:t>3</a:t>
              </a:r>
              <a:r>
                <a:rPr lang="en-GB" sz="2800" b="1" dirty="0"/>
                <a:t> = 4</a:t>
              </a:r>
            </a:p>
          </p:txBody>
        </p:sp>
        <p:grpSp>
          <p:nvGrpSpPr>
            <p:cNvPr id="66" name="Group 65">
              <a:extLst>
                <a:ext uri="{FF2B5EF4-FFF2-40B4-BE49-F238E27FC236}">
                  <a16:creationId xmlns:a16="http://schemas.microsoft.com/office/drawing/2014/main" id="{C11B5FE8-DD72-4D94-AF17-B50DF08542DD}"/>
                </a:ext>
              </a:extLst>
            </p:cNvPr>
            <p:cNvGrpSpPr/>
            <p:nvPr/>
          </p:nvGrpSpPr>
          <p:grpSpPr>
            <a:xfrm>
              <a:off x="2950215" y="4171229"/>
              <a:ext cx="462386" cy="462386"/>
              <a:chOff x="-1020093" y="3649164"/>
              <a:chExt cx="519931" cy="519931"/>
            </a:xfrm>
          </p:grpSpPr>
          <p:sp>
            <p:nvSpPr>
              <p:cNvPr id="67" name="Rectangle: Rounded Corners 66">
                <a:extLst>
                  <a:ext uri="{FF2B5EF4-FFF2-40B4-BE49-F238E27FC236}">
                    <a16:creationId xmlns:a16="http://schemas.microsoft.com/office/drawing/2014/main" id="{79D2C498-DDC8-4F40-B108-CAB158B61CF6}"/>
                  </a:ext>
                </a:extLst>
              </p:cNvPr>
              <p:cNvSpPr/>
              <p:nvPr/>
            </p:nvSpPr>
            <p:spPr>
              <a:xfrm>
                <a:off x="-1020093" y="3649164"/>
                <a:ext cx="519931" cy="519931"/>
              </a:xfrm>
              <a:prstGeom prst="roundRect">
                <a:avLst/>
              </a:prstGeom>
              <a:solidFill>
                <a:srgbClr val="4EB2E5"/>
              </a:solidFill>
              <a:ln w="28575"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8" name="Oval 67">
                <a:extLst>
                  <a:ext uri="{FF2B5EF4-FFF2-40B4-BE49-F238E27FC236}">
                    <a16:creationId xmlns:a16="http://schemas.microsoft.com/office/drawing/2014/main" id="{1B2EA324-411E-4A38-8DBD-518D803D2917}"/>
                  </a:ext>
                </a:extLst>
              </p:cNvPr>
              <p:cNvSpPr/>
              <p:nvPr/>
            </p:nvSpPr>
            <p:spPr>
              <a:xfrm>
                <a:off x="-956198" y="3713059"/>
                <a:ext cx="132680" cy="132680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9" name="Oval 68">
                <a:extLst>
                  <a:ext uri="{FF2B5EF4-FFF2-40B4-BE49-F238E27FC236}">
                    <a16:creationId xmlns:a16="http://schemas.microsoft.com/office/drawing/2014/main" id="{55FEED60-97DF-416A-9753-45D5BAFE7424}"/>
                  </a:ext>
                </a:extLst>
              </p:cNvPr>
              <p:cNvSpPr/>
              <p:nvPr/>
            </p:nvSpPr>
            <p:spPr>
              <a:xfrm>
                <a:off x="-698409" y="3985872"/>
                <a:ext cx="132680" cy="132680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0" name="Oval 69">
                <a:extLst>
                  <a:ext uri="{FF2B5EF4-FFF2-40B4-BE49-F238E27FC236}">
                    <a16:creationId xmlns:a16="http://schemas.microsoft.com/office/drawing/2014/main" id="{1F8D2077-4B1E-467B-97EC-615B5E6133A9}"/>
                  </a:ext>
                </a:extLst>
              </p:cNvPr>
              <p:cNvSpPr/>
              <p:nvPr/>
            </p:nvSpPr>
            <p:spPr>
              <a:xfrm>
                <a:off x="-828965" y="3840292"/>
                <a:ext cx="132680" cy="132680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95" name="Group 94">
              <a:extLst>
                <a:ext uri="{FF2B5EF4-FFF2-40B4-BE49-F238E27FC236}">
                  <a16:creationId xmlns:a16="http://schemas.microsoft.com/office/drawing/2014/main" id="{8318AAA4-2259-473F-BE3E-0603AB6C370B}"/>
                </a:ext>
              </a:extLst>
            </p:cNvPr>
            <p:cNvGrpSpPr/>
            <p:nvPr/>
          </p:nvGrpSpPr>
          <p:grpSpPr>
            <a:xfrm>
              <a:off x="2095668" y="4167417"/>
              <a:ext cx="462386" cy="462386"/>
              <a:chOff x="1183010" y="3615048"/>
              <a:chExt cx="719438" cy="719438"/>
            </a:xfrm>
          </p:grpSpPr>
          <p:sp>
            <p:nvSpPr>
              <p:cNvPr id="96" name="Rectangle: Rounded Corners 95">
                <a:extLst>
                  <a:ext uri="{FF2B5EF4-FFF2-40B4-BE49-F238E27FC236}">
                    <a16:creationId xmlns:a16="http://schemas.microsoft.com/office/drawing/2014/main" id="{0AF832BB-5A3A-4055-A9E4-C3FDFF3CCF26}"/>
                  </a:ext>
                </a:extLst>
              </p:cNvPr>
              <p:cNvSpPr/>
              <p:nvPr/>
            </p:nvSpPr>
            <p:spPr>
              <a:xfrm>
                <a:off x="1183010" y="3615048"/>
                <a:ext cx="719438" cy="719438"/>
              </a:xfrm>
              <a:prstGeom prst="roundRect">
                <a:avLst/>
              </a:prstGeom>
              <a:solidFill>
                <a:srgbClr val="ED6D77"/>
              </a:solidFill>
              <a:ln w="28575"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7" name="Oval 96">
                <a:extLst>
                  <a:ext uri="{FF2B5EF4-FFF2-40B4-BE49-F238E27FC236}">
                    <a16:creationId xmlns:a16="http://schemas.microsoft.com/office/drawing/2014/main" id="{39654B01-2BB3-4803-BCB1-FF9C632FC023}"/>
                  </a:ext>
                </a:extLst>
              </p:cNvPr>
              <p:cNvSpPr/>
              <p:nvPr/>
            </p:nvSpPr>
            <p:spPr>
              <a:xfrm>
                <a:off x="1352677" y="3784715"/>
                <a:ext cx="380104" cy="380104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E47BE972-5A84-41FC-9895-5E231E635BC7}"/>
              </a:ext>
            </a:extLst>
          </p:cNvPr>
          <p:cNvGrpSpPr/>
          <p:nvPr/>
        </p:nvGrpSpPr>
        <p:grpSpPr>
          <a:xfrm>
            <a:off x="2096657" y="4705091"/>
            <a:ext cx="3969388" cy="465065"/>
            <a:chOff x="2096657" y="4705091"/>
            <a:chExt cx="3969388" cy="465065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7301EAF3-43BA-4550-BF72-20391876EDBB}"/>
                </a:ext>
              </a:extLst>
            </p:cNvPr>
            <p:cNvSpPr/>
            <p:nvPr/>
          </p:nvSpPr>
          <p:spPr>
            <a:xfrm>
              <a:off x="3850709" y="4714775"/>
              <a:ext cx="2215336" cy="43088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sz="2800" b="1" dirty="0">
                  <a:solidFill>
                    <a:srgbClr val="A873B0"/>
                  </a:solidFill>
                </a:rPr>
                <a:t>0</a:t>
              </a:r>
              <a:r>
                <a:rPr lang="en-GB" sz="2800" b="1" dirty="0"/>
                <a:t> + </a:t>
              </a:r>
              <a:r>
                <a:rPr lang="en-GB" sz="2800" b="1" dirty="0">
                  <a:solidFill>
                    <a:srgbClr val="AFD244"/>
                  </a:solidFill>
                </a:rPr>
                <a:t>4</a:t>
              </a:r>
              <a:r>
                <a:rPr lang="en-GB" sz="2800" b="1" dirty="0"/>
                <a:t> = 4</a:t>
              </a:r>
            </a:p>
          </p:txBody>
        </p:sp>
        <p:sp>
          <p:nvSpPr>
            <p:cNvPr id="74" name="Rectangle: Rounded Corners 73">
              <a:extLst>
                <a:ext uri="{FF2B5EF4-FFF2-40B4-BE49-F238E27FC236}">
                  <a16:creationId xmlns:a16="http://schemas.microsoft.com/office/drawing/2014/main" id="{340F87FF-94C5-40E1-9F1A-E9F7D7ACB511}"/>
                </a:ext>
              </a:extLst>
            </p:cNvPr>
            <p:cNvSpPr/>
            <p:nvPr/>
          </p:nvSpPr>
          <p:spPr>
            <a:xfrm>
              <a:off x="2096657" y="4705091"/>
              <a:ext cx="462386" cy="462386"/>
            </a:xfrm>
            <a:prstGeom prst="roundRect">
              <a:avLst/>
            </a:prstGeom>
            <a:solidFill>
              <a:srgbClr val="A873B0"/>
            </a:solidFill>
            <a:ln w="28575">
              <a:solidFill>
                <a:srgbClr val="13131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98" name="Group 97">
              <a:extLst>
                <a:ext uri="{FF2B5EF4-FFF2-40B4-BE49-F238E27FC236}">
                  <a16:creationId xmlns:a16="http://schemas.microsoft.com/office/drawing/2014/main" id="{09B41FFF-A079-4E7E-96D0-35C7878A2B70}"/>
                </a:ext>
              </a:extLst>
            </p:cNvPr>
            <p:cNvGrpSpPr/>
            <p:nvPr/>
          </p:nvGrpSpPr>
          <p:grpSpPr>
            <a:xfrm>
              <a:off x="2949990" y="4707770"/>
              <a:ext cx="462386" cy="462386"/>
              <a:chOff x="-1079226" y="3266390"/>
              <a:chExt cx="462386" cy="462386"/>
            </a:xfrm>
          </p:grpSpPr>
          <p:sp>
            <p:nvSpPr>
              <p:cNvPr id="99" name="Rectangle: Rounded Corners 98">
                <a:extLst>
                  <a:ext uri="{FF2B5EF4-FFF2-40B4-BE49-F238E27FC236}">
                    <a16:creationId xmlns:a16="http://schemas.microsoft.com/office/drawing/2014/main" id="{76DC53A7-ED7A-4E26-9A62-D9FE733A840C}"/>
                  </a:ext>
                </a:extLst>
              </p:cNvPr>
              <p:cNvSpPr/>
              <p:nvPr/>
            </p:nvSpPr>
            <p:spPr>
              <a:xfrm>
                <a:off x="-1079226" y="3266390"/>
                <a:ext cx="462386" cy="462386"/>
              </a:xfrm>
              <a:prstGeom prst="roundRect">
                <a:avLst/>
              </a:prstGeom>
              <a:solidFill>
                <a:srgbClr val="B9D36E"/>
              </a:solidFill>
              <a:ln w="28575"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0" name="Oval 99">
                <a:extLst>
                  <a:ext uri="{FF2B5EF4-FFF2-40B4-BE49-F238E27FC236}">
                    <a16:creationId xmlns:a16="http://schemas.microsoft.com/office/drawing/2014/main" id="{069291EC-371A-47C0-A6F4-A2FB774113BE}"/>
                  </a:ext>
                </a:extLst>
              </p:cNvPr>
              <p:cNvSpPr/>
              <p:nvPr/>
            </p:nvSpPr>
            <p:spPr>
              <a:xfrm>
                <a:off x="-1014014" y="3331602"/>
                <a:ext cx="117995" cy="117995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1" name="Oval 100">
                <a:extLst>
                  <a:ext uri="{FF2B5EF4-FFF2-40B4-BE49-F238E27FC236}">
                    <a16:creationId xmlns:a16="http://schemas.microsoft.com/office/drawing/2014/main" id="{F3EADFAF-CDA0-4F3D-AFE2-8341443C46D3}"/>
                  </a:ext>
                </a:extLst>
              </p:cNvPr>
              <p:cNvSpPr/>
              <p:nvPr/>
            </p:nvSpPr>
            <p:spPr>
              <a:xfrm>
                <a:off x="-801534" y="3549054"/>
                <a:ext cx="117995" cy="117995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2" name="Oval 101">
                <a:extLst>
                  <a:ext uri="{FF2B5EF4-FFF2-40B4-BE49-F238E27FC236}">
                    <a16:creationId xmlns:a16="http://schemas.microsoft.com/office/drawing/2014/main" id="{F25FDA1A-11D5-4FDA-9ACE-C81E9BFA420E}"/>
                  </a:ext>
                </a:extLst>
              </p:cNvPr>
              <p:cNvSpPr/>
              <p:nvPr/>
            </p:nvSpPr>
            <p:spPr>
              <a:xfrm>
                <a:off x="-801535" y="3331135"/>
                <a:ext cx="117995" cy="117995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3" name="Oval 102">
                <a:extLst>
                  <a:ext uri="{FF2B5EF4-FFF2-40B4-BE49-F238E27FC236}">
                    <a16:creationId xmlns:a16="http://schemas.microsoft.com/office/drawing/2014/main" id="{613BC960-5150-44FF-A3DA-720E99DFD11E}"/>
                  </a:ext>
                </a:extLst>
              </p:cNvPr>
              <p:cNvSpPr/>
              <p:nvPr/>
            </p:nvSpPr>
            <p:spPr>
              <a:xfrm>
                <a:off x="-1011381" y="3549054"/>
                <a:ext cx="117995" cy="117995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912436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 descr="A picture containing building, door, bed, window&#10;&#10;Description automatically generated">
            <a:extLst>
              <a:ext uri="{FF2B5EF4-FFF2-40B4-BE49-F238E27FC236}">
                <a16:creationId xmlns:a16="http://schemas.microsoft.com/office/drawing/2014/main" id="{8CF9388D-E452-479C-AF1D-1C26412E363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332"/>
          <a:stretch/>
        </p:blipFill>
        <p:spPr>
          <a:xfrm>
            <a:off x="755649" y="1577130"/>
            <a:ext cx="7632699" cy="4515695"/>
          </a:xfrm>
          <a:prstGeom prst="rect">
            <a:avLst/>
          </a:prstGeom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E9F66A42-DBEE-43A7-BAB1-31CDF0A78C60}"/>
              </a:ext>
            </a:extLst>
          </p:cNvPr>
          <p:cNvSpPr/>
          <p:nvPr/>
        </p:nvSpPr>
        <p:spPr>
          <a:xfrm>
            <a:off x="964734" y="2378908"/>
            <a:ext cx="7197754" cy="3542276"/>
          </a:xfrm>
          <a:prstGeom prst="roundRect">
            <a:avLst/>
          </a:prstGeom>
          <a:solidFill>
            <a:schemeClr val="bg1">
              <a:alpha val="95000"/>
            </a:schemeClr>
          </a:solidFill>
          <a:ln w="28575">
            <a:solidFill>
              <a:srgbClr val="009285"/>
            </a:solidFill>
          </a:ln>
        </p:spPr>
        <p:txBody>
          <a:bodyPr wrap="square" lIns="108000" tIns="108000" rIns="108000" bIns="108000" anchor="t">
            <a:noAutofit/>
          </a:bodyPr>
          <a:lstStyle/>
          <a:p>
            <a:pPr algn="ctr"/>
            <a:r>
              <a:rPr lang="en-GB" sz="3300" dirty="0"/>
              <a:t>4 + 0 = 4</a:t>
            </a:r>
          </a:p>
          <a:p>
            <a:pPr algn="ctr"/>
            <a:r>
              <a:rPr lang="en-GB" sz="3300" dirty="0"/>
              <a:t>3 + 1 = 4</a:t>
            </a:r>
          </a:p>
          <a:p>
            <a:pPr algn="ctr"/>
            <a:r>
              <a:rPr lang="en-GB" sz="3300" dirty="0"/>
              <a:t>2 + 2 = 4</a:t>
            </a:r>
          </a:p>
          <a:p>
            <a:pPr algn="ctr"/>
            <a:r>
              <a:rPr lang="en-GB" sz="3300" dirty="0"/>
              <a:t>1 + 3 = 4</a:t>
            </a:r>
          </a:p>
          <a:p>
            <a:pPr algn="ctr"/>
            <a:r>
              <a:rPr lang="en-GB" sz="3300" dirty="0"/>
              <a:t>0 + 4 = 4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EFA07D5-004C-4A28-AC9E-50702B5E533E}"/>
              </a:ext>
            </a:extLst>
          </p:cNvPr>
          <p:cNvGrpSpPr/>
          <p:nvPr/>
        </p:nvGrpSpPr>
        <p:grpSpPr>
          <a:xfrm>
            <a:off x="6733152" y="1666222"/>
            <a:ext cx="1576119" cy="1532007"/>
            <a:chOff x="-1569886" y="2486739"/>
            <a:chExt cx="1387059" cy="1348238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34D1B075-CC1B-4F00-90D3-5E20E14CA594}"/>
                </a:ext>
              </a:extLst>
            </p:cNvPr>
            <p:cNvSpPr/>
            <p:nvPr/>
          </p:nvSpPr>
          <p:spPr>
            <a:xfrm>
              <a:off x="-1377470" y="2629816"/>
              <a:ext cx="1033984" cy="106208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3" name="Picture 12" descr="A picture containing room&#10;&#10;Description automatically generated">
              <a:extLst>
                <a:ext uri="{FF2B5EF4-FFF2-40B4-BE49-F238E27FC236}">
                  <a16:creationId xmlns:a16="http://schemas.microsoft.com/office/drawing/2014/main" id="{2BB950BB-8184-49BE-8405-398712D3EAA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9785" t="29115" b="28508"/>
            <a:stretch/>
          </p:blipFill>
          <p:spPr>
            <a:xfrm>
              <a:off x="-1343004" y="2629816"/>
              <a:ext cx="946667" cy="1011486"/>
            </a:xfrm>
            <a:prstGeom prst="rect">
              <a:avLst/>
            </a:prstGeom>
          </p:spPr>
        </p:pic>
        <p:pic>
          <p:nvPicPr>
            <p:cNvPr id="15" name="Picture 14" descr="A picture containing clock&#10;&#10;Description automatically generated">
              <a:extLst>
                <a:ext uri="{FF2B5EF4-FFF2-40B4-BE49-F238E27FC236}">
                  <a16:creationId xmlns:a16="http://schemas.microsoft.com/office/drawing/2014/main" id="{7BBAC3C4-3369-4143-AA05-8608FCE5360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4800" r="52453" b="33801"/>
            <a:stretch/>
          </p:blipFill>
          <p:spPr>
            <a:xfrm>
              <a:off x="-1569886" y="2486739"/>
              <a:ext cx="1387059" cy="1348238"/>
            </a:xfrm>
            <a:prstGeom prst="rect">
              <a:avLst/>
            </a:prstGeom>
          </p:spPr>
        </p:pic>
      </p:grpSp>
      <p:sp>
        <p:nvSpPr>
          <p:cNvPr id="8" name="Rectangle 7"/>
          <p:cNvSpPr/>
          <p:nvPr/>
        </p:nvSpPr>
        <p:spPr>
          <a:xfrm>
            <a:off x="2960410" y="697112"/>
            <a:ext cx="3296205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sz="4000" b="1" dirty="0"/>
              <a:t>Spin to Win</a:t>
            </a:r>
            <a:endParaRPr lang="en-GB" sz="4000" b="1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B61EF9E-D6FE-4566-AD8E-19D452E31FEB}"/>
              </a:ext>
            </a:extLst>
          </p:cNvPr>
          <p:cNvSpPr/>
          <p:nvPr/>
        </p:nvSpPr>
        <p:spPr>
          <a:xfrm>
            <a:off x="755650" y="1577130"/>
            <a:ext cx="7632700" cy="4515695"/>
          </a:xfrm>
          <a:prstGeom prst="rect">
            <a:avLst/>
          </a:prstGeom>
          <a:noFill/>
          <a:ln w="28575">
            <a:solidFill>
              <a:srgbClr val="0094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Speech Bubble: Rectangle with Corners Rounded 13">
            <a:extLst>
              <a:ext uri="{FF2B5EF4-FFF2-40B4-BE49-F238E27FC236}">
                <a16:creationId xmlns:a16="http://schemas.microsoft.com/office/drawing/2014/main" id="{7A409B6B-4304-4CFC-A749-495EA5139387}"/>
              </a:ext>
            </a:extLst>
          </p:cNvPr>
          <p:cNvSpPr/>
          <p:nvPr/>
        </p:nvSpPr>
        <p:spPr>
          <a:xfrm>
            <a:off x="1266738" y="1716870"/>
            <a:ext cx="5143062" cy="547779"/>
          </a:xfrm>
          <a:prstGeom prst="wedgeRoundRectCallout">
            <a:avLst>
              <a:gd name="adj1" fmla="val 60666"/>
              <a:gd name="adj2" fmla="val 51571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US" sz="1800" dirty="0">
                <a:solidFill>
                  <a:schemeClr val="tx1"/>
                </a:solidFill>
              </a:rPr>
              <a:t>I can make the number 4 from 2 parts like this.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CD92EB3A-FA76-42A2-A843-35D634DDB54D}"/>
              </a:ext>
            </a:extLst>
          </p:cNvPr>
          <p:cNvSpPr/>
          <p:nvPr/>
        </p:nvSpPr>
        <p:spPr>
          <a:xfrm>
            <a:off x="964734" y="5242211"/>
            <a:ext cx="7197754" cy="854246"/>
          </a:xfrm>
          <a:prstGeom prst="roundRect">
            <a:avLst/>
          </a:prstGeom>
          <a:solidFill>
            <a:srgbClr val="89CBC1"/>
          </a:solidFill>
          <a:ln w="28575">
            <a:solidFill>
              <a:srgbClr val="009487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r>
              <a:rPr lang="en-US" sz="1800" dirty="0"/>
              <a:t>Working in a systematic way can help us find all the possible answers. It makes it easier to check our work too.</a:t>
            </a:r>
          </a:p>
        </p:txBody>
      </p:sp>
    </p:spTree>
    <p:extLst>
      <p:ext uri="{BB962C8B-B14F-4D97-AF65-F5344CB8AC3E}">
        <p14:creationId xmlns:p14="http://schemas.microsoft.com/office/powerpoint/2010/main" val="31005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 descr="A picture containing building, door, bed, window&#10;&#10;Description automatically generated">
            <a:extLst>
              <a:ext uri="{FF2B5EF4-FFF2-40B4-BE49-F238E27FC236}">
                <a16:creationId xmlns:a16="http://schemas.microsoft.com/office/drawing/2014/main" id="{8CF9388D-E452-479C-AF1D-1C26412E363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332"/>
          <a:stretch/>
        </p:blipFill>
        <p:spPr>
          <a:xfrm>
            <a:off x="755649" y="1577130"/>
            <a:ext cx="7632699" cy="4515695"/>
          </a:xfrm>
          <a:prstGeom prst="rect">
            <a:avLst/>
          </a:prstGeom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E9F66A42-DBEE-43A7-BAB1-31CDF0A78C60}"/>
              </a:ext>
            </a:extLst>
          </p:cNvPr>
          <p:cNvSpPr/>
          <p:nvPr/>
        </p:nvSpPr>
        <p:spPr>
          <a:xfrm>
            <a:off x="964734" y="2871634"/>
            <a:ext cx="7197754" cy="3036633"/>
          </a:xfrm>
          <a:prstGeom prst="roundRect">
            <a:avLst/>
          </a:prstGeom>
          <a:solidFill>
            <a:schemeClr val="bg1">
              <a:alpha val="95000"/>
            </a:schemeClr>
          </a:solidFill>
          <a:ln w="28575">
            <a:solidFill>
              <a:srgbClr val="009285"/>
            </a:solidFill>
          </a:ln>
        </p:spPr>
        <p:txBody>
          <a:bodyPr wrap="square" lIns="108000" tIns="108000" rIns="108000" bIns="108000" anchor="t">
            <a:noAutofit/>
          </a:bodyPr>
          <a:lstStyle/>
          <a:p>
            <a:pPr algn="ctr"/>
            <a:r>
              <a:rPr lang="en-GB" sz="3300" dirty="0"/>
              <a:t>4 + 0 = 4      3 + 1 = 4      2 + 2 = 4</a:t>
            </a: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7B63D4E0-7974-433D-9326-3301C6ECEC6E}"/>
              </a:ext>
            </a:extLst>
          </p:cNvPr>
          <p:cNvGrpSpPr/>
          <p:nvPr/>
        </p:nvGrpSpPr>
        <p:grpSpPr>
          <a:xfrm>
            <a:off x="3771473" y="1656607"/>
            <a:ext cx="1576119" cy="1532007"/>
            <a:chOff x="-1569886" y="2486739"/>
            <a:chExt cx="1387059" cy="1348238"/>
          </a:xfrm>
        </p:grpSpPr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604E9C3B-CC75-47AD-89C7-EBD53E64225A}"/>
                </a:ext>
              </a:extLst>
            </p:cNvPr>
            <p:cNvSpPr/>
            <p:nvPr/>
          </p:nvSpPr>
          <p:spPr>
            <a:xfrm>
              <a:off x="-1377470" y="2629816"/>
              <a:ext cx="1033984" cy="106208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7" name="Picture 36" descr="A picture containing room&#10;&#10;Description automatically generated">
              <a:extLst>
                <a:ext uri="{FF2B5EF4-FFF2-40B4-BE49-F238E27FC236}">
                  <a16:creationId xmlns:a16="http://schemas.microsoft.com/office/drawing/2014/main" id="{C33102F8-FE64-4060-BD77-582A7F67579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9785" t="29115" b="28508"/>
            <a:stretch/>
          </p:blipFill>
          <p:spPr>
            <a:xfrm>
              <a:off x="-1343004" y="2629816"/>
              <a:ext cx="946667" cy="1011486"/>
            </a:xfrm>
            <a:prstGeom prst="rect">
              <a:avLst/>
            </a:prstGeom>
          </p:spPr>
        </p:pic>
        <p:pic>
          <p:nvPicPr>
            <p:cNvPr id="38" name="Picture 37" descr="A picture containing clock&#10;&#10;Description automatically generated">
              <a:extLst>
                <a:ext uri="{FF2B5EF4-FFF2-40B4-BE49-F238E27FC236}">
                  <a16:creationId xmlns:a16="http://schemas.microsoft.com/office/drawing/2014/main" id="{15599E71-8F15-46C3-807A-62A3A0529E5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4800" r="52453" b="33801"/>
            <a:stretch/>
          </p:blipFill>
          <p:spPr>
            <a:xfrm>
              <a:off x="-1569886" y="2486739"/>
              <a:ext cx="1387059" cy="1348238"/>
            </a:xfrm>
            <a:prstGeom prst="rect">
              <a:avLst/>
            </a:prstGeom>
          </p:spPr>
        </p:pic>
      </p:grpSp>
      <p:sp>
        <p:nvSpPr>
          <p:cNvPr id="8" name="Rectangle 7"/>
          <p:cNvSpPr/>
          <p:nvPr/>
        </p:nvSpPr>
        <p:spPr>
          <a:xfrm>
            <a:off x="2960410" y="697112"/>
            <a:ext cx="3296205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sz="4000" b="1" dirty="0"/>
              <a:t>Spin to Win</a:t>
            </a:r>
            <a:endParaRPr lang="en-GB" sz="4000" b="1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B61EF9E-D6FE-4566-AD8E-19D452E31FEB}"/>
              </a:ext>
            </a:extLst>
          </p:cNvPr>
          <p:cNvSpPr/>
          <p:nvPr/>
        </p:nvSpPr>
        <p:spPr>
          <a:xfrm>
            <a:off x="755650" y="1577130"/>
            <a:ext cx="7632700" cy="4515695"/>
          </a:xfrm>
          <a:prstGeom prst="rect">
            <a:avLst/>
          </a:prstGeom>
          <a:noFill/>
          <a:ln w="28575">
            <a:solidFill>
              <a:srgbClr val="0094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F6BB250A-C627-4567-91D2-5C5EC458B43C}"/>
              </a:ext>
            </a:extLst>
          </p:cNvPr>
          <p:cNvGrpSpPr/>
          <p:nvPr/>
        </p:nvGrpSpPr>
        <p:grpSpPr>
          <a:xfrm>
            <a:off x="5923151" y="3776809"/>
            <a:ext cx="2057676" cy="1919413"/>
            <a:chOff x="2806701" y="2402149"/>
            <a:chExt cx="3614737" cy="3371850"/>
          </a:xfrm>
        </p:grpSpPr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CF23EF9F-308C-4BCC-8531-B87598D39010}"/>
                </a:ext>
              </a:extLst>
            </p:cNvPr>
            <p:cNvCxnSpPr>
              <a:cxnSpLocks/>
              <a:stCxn id="16" idx="3"/>
              <a:endCxn id="19" idx="0"/>
            </p:cNvCxnSpPr>
            <p:nvPr/>
          </p:nvCxnSpPr>
          <p:spPr>
            <a:xfrm flipH="1">
              <a:off x="3513138" y="3610237"/>
              <a:ext cx="595313" cy="749300"/>
            </a:xfrm>
            <a:prstGeom prst="line">
              <a:avLst/>
            </a:prstGeom>
            <a:ln w="28575">
              <a:solidFill>
                <a:srgbClr val="4EB2E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E7D8D5A3-2473-4B18-AFA0-21EB6A5775EA}"/>
                </a:ext>
              </a:extLst>
            </p:cNvPr>
            <p:cNvSpPr/>
            <p:nvPr/>
          </p:nvSpPr>
          <p:spPr>
            <a:xfrm>
              <a:off x="3900488" y="2402149"/>
              <a:ext cx="1416050" cy="141605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4EB2E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3500" dirty="0">
                  <a:solidFill>
                    <a:schemeClr val="tx1"/>
                  </a:solidFill>
                </a:rPr>
                <a:t>4</a:t>
              </a:r>
              <a:endParaRPr lang="en-GB" sz="3500" dirty="0">
                <a:solidFill>
                  <a:schemeClr val="tx1"/>
                </a:solidFill>
              </a:endParaRPr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42EAB9C0-9CFE-437C-B786-0D769F2EE943}"/>
                </a:ext>
              </a:extLst>
            </p:cNvPr>
            <p:cNvSpPr/>
            <p:nvPr/>
          </p:nvSpPr>
          <p:spPr>
            <a:xfrm>
              <a:off x="5006976" y="4359537"/>
              <a:ext cx="1414462" cy="1414462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4EB2E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3500" dirty="0">
                  <a:solidFill>
                    <a:schemeClr val="tx1"/>
                  </a:solidFill>
                </a:rPr>
                <a:t>2</a:t>
              </a:r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C9EB304-4166-4B4B-9F9B-3C4E4BE217E3}"/>
                </a:ext>
              </a:extLst>
            </p:cNvPr>
            <p:cNvSpPr/>
            <p:nvPr/>
          </p:nvSpPr>
          <p:spPr>
            <a:xfrm>
              <a:off x="2806701" y="4359537"/>
              <a:ext cx="1414462" cy="1414462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4EB2E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3500" dirty="0">
                  <a:solidFill>
                    <a:schemeClr val="tx1"/>
                  </a:solidFill>
                </a:rPr>
                <a:t>2</a:t>
              </a:r>
              <a:endParaRPr lang="en-GB" sz="3500" dirty="0">
                <a:solidFill>
                  <a:schemeClr val="tx1"/>
                </a:solidFill>
              </a:endParaRPr>
            </a:p>
          </p:txBody>
        </p: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75BF19C2-4424-43CC-B495-8FE4E6E3131F}"/>
                </a:ext>
              </a:extLst>
            </p:cNvPr>
            <p:cNvCxnSpPr>
              <a:cxnSpLocks/>
              <a:endCxn id="18" idx="0"/>
            </p:cNvCxnSpPr>
            <p:nvPr/>
          </p:nvCxnSpPr>
          <p:spPr>
            <a:xfrm>
              <a:off x="5113338" y="3610237"/>
              <a:ext cx="601663" cy="749300"/>
            </a:xfrm>
            <a:prstGeom prst="line">
              <a:avLst/>
            </a:prstGeom>
            <a:ln w="28575">
              <a:solidFill>
                <a:srgbClr val="4EB2E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Speech Bubble: Rectangle with Corners Rounded 13">
            <a:extLst>
              <a:ext uri="{FF2B5EF4-FFF2-40B4-BE49-F238E27FC236}">
                <a16:creationId xmlns:a16="http://schemas.microsoft.com/office/drawing/2014/main" id="{7A409B6B-4304-4CFC-A749-495EA5139387}"/>
              </a:ext>
            </a:extLst>
          </p:cNvPr>
          <p:cNvSpPr/>
          <p:nvPr/>
        </p:nvSpPr>
        <p:spPr>
          <a:xfrm>
            <a:off x="1026436" y="1786855"/>
            <a:ext cx="2474251" cy="854246"/>
          </a:xfrm>
          <a:prstGeom prst="wedgeRoundRectCallout">
            <a:avLst>
              <a:gd name="adj1" fmla="val 71246"/>
              <a:gd name="adj2" fmla="val 49690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US" sz="1800" dirty="0">
                <a:solidFill>
                  <a:schemeClr val="tx1"/>
                </a:solidFill>
              </a:rPr>
              <a:t>That’s just 3 number facts to remember.</a:t>
            </a:r>
          </a:p>
        </p:txBody>
      </p:sp>
      <p:sp>
        <p:nvSpPr>
          <p:cNvPr id="3" name="Speech Bubble: Rectangle with Corners Rounded 2">
            <a:extLst>
              <a:ext uri="{FF2B5EF4-FFF2-40B4-BE49-F238E27FC236}">
                <a16:creationId xmlns:a16="http://schemas.microsoft.com/office/drawing/2014/main" id="{2091EE2E-4433-4327-B8F5-E0C2F54B8A2E}"/>
              </a:ext>
            </a:extLst>
          </p:cNvPr>
          <p:cNvSpPr/>
          <p:nvPr/>
        </p:nvSpPr>
        <p:spPr>
          <a:xfrm>
            <a:off x="5552099" y="1761688"/>
            <a:ext cx="2652220" cy="1160713"/>
          </a:xfrm>
          <a:prstGeom prst="wedgeRoundRectCallout">
            <a:avLst>
              <a:gd name="adj1" fmla="val -80080"/>
              <a:gd name="adj2" fmla="val 25266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US" sz="1800" dirty="0">
                <a:solidFill>
                  <a:schemeClr val="tx1"/>
                </a:solidFill>
              </a:rPr>
              <a:t>Because 4 + 0 is the same as 0 + 4 and 1 + 3 is the same as 3 + 1</a:t>
            </a: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80C99D89-3806-4012-9BD6-5C38478D208F}"/>
              </a:ext>
            </a:extLst>
          </p:cNvPr>
          <p:cNvGrpSpPr/>
          <p:nvPr/>
        </p:nvGrpSpPr>
        <p:grpSpPr>
          <a:xfrm>
            <a:off x="1163173" y="3776809"/>
            <a:ext cx="2057676" cy="1919413"/>
            <a:chOff x="2806701" y="2402149"/>
            <a:chExt cx="3614737" cy="3371850"/>
          </a:xfrm>
        </p:grpSpPr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DDF0E42E-98B8-4BE7-B6DC-4BC775FB62A7}"/>
                </a:ext>
              </a:extLst>
            </p:cNvPr>
            <p:cNvCxnSpPr>
              <a:cxnSpLocks/>
              <a:stCxn id="28" idx="3"/>
              <a:endCxn id="30" idx="0"/>
            </p:cNvCxnSpPr>
            <p:nvPr/>
          </p:nvCxnSpPr>
          <p:spPr>
            <a:xfrm flipH="1">
              <a:off x="3513138" y="3610237"/>
              <a:ext cx="595313" cy="749300"/>
            </a:xfrm>
            <a:prstGeom prst="line">
              <a:avLst/>
            </a:prstGeom>
            <a:ln w="28575">
              <a:solidFill>
                <a:srgbClr val="4EB2E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401E725C-1A58-452C-B0C9-B459CD1DC049}"/>
                </a:ext>
              </a:extLst>
            </p:cNvPr>
            <p:cNvSpPr/>
            <p:nvPr/>
          </p:nvSpPr>
          <p:spPr>
            <a:xfrm>
              <a:off x="3900488" y="2402149"/>
              <a:ext cx="1416050" cy="141605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4EB2E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3500" dirty="0">
                  <a:solidFill>
                    <a:schemeClr val="tx1"/>
                  </a:solidFill>
                </a:rPr>
                <a:t>4</a:t>
              </a:r>
              <a:endParaRPr lang="en-GB" sz="3500" dirty="0">
                <a:solidFill>
                  <a:schemeClr val="tx1"/>
                </a:solidFill>
              </a:endParaRPr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44F34BE0-6CF2-4BEE-A6BA-9C6DF8E69198}"/>
                </a:ext>
              </a:extLst>
            </p:cNvPr>
            <p:cNvSpPr/>
            <p:nvPr/>
          </p:nvSpPr>
          <p:spPr>
            <a:xfrm>
              <a:off x="5006976" y="4359537"/>
              <a:ext cx="1414462" cy="1414462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4EB2E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3500" dirty="0">
                  <a:solidFill>
                    <a:schemeClr val="tx1"/>
                  </a:solidFill>
                </a:rPr>
                <a:t>4</a:t>
              </a:r>
            </a:p>
          </p:txBody>
        </p:sp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4AAF2A4E-1179-4B72-8A45-9E7C4EAF84C5}"/>
                </a:ext>
              </a:extLst>
            </p:cNvPr>
            <p:cNvSpPr/>
            <p:nvPr/>
          </p:nvSpPr>
          <p:spPr>
            <a:xfrm>
              <a:off x="2806701" y="4359537"/>
              <a:ext cx="1414462" cy="1414462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4EB2E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3500" dirty="0">
                  <a:solidFill>
                    <a:schemeClr val="tx1"/>
                  </a:solidFill>
                </a:rPr>
                <a:t>0</a:t>
              </a:r>
              <a:endParaRPr lang="en-GB" sz="3500" dirty="0">
                <a:solidFill>
                  <a:schemeClr val="tx1"/>
                </a:solidFill>
              </a:endParaRPr>
            </a:p>
          </p:txBody>
        </p: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36666C8B-BD5D-4C0B-A17A-3E79A9AAB04D}"/>
                </a:ext>
              </a:extLst>
            </p:cNvPr>
            <p:cNvCxnSpPr>
              <a:cxnSpLocks/>
              <a:endCxn id="29" idx="0"/>
            </p:cNvCxnSpPr>
            <p:nvPr/>
          </p:nvCxnSpPr>
          <p:spPr>
            <a:xfrm>
              <a:off x="5113338" y="3610237"/>
              <a:ext cx="601663" cy="749300"/>
            </a:xfrm>
            <a:prstGeom prst="line">
              <a:avLst/>
            </a:prstGeom>
            <a:ln w="28575">
              <a:solidFill>
                <a:srgbClr val="4EB2E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83B1A1A3-2EE2-4A64-A6E9-8B263B02AD86}"/>
              </a:ext>
            </a:extLst>
          </p:cNvPr>
          <p:cNvGrpSpPr/>
          <p:nvPr/>
        </p:nvGrpSpPr>
        <p:grpSpPr>
          <a:xfrm>
            <a:off x="3545849" y="3776809"/>
            <a:ext cx="2057676" cy="1919413"/>
            <a:chOff x="2806701" y="2402149"/>
            <a:chExt cx="3614737" cy="337185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FE4E817A-775D-4F52-8614-27098B4868B2}"/>
                </a:ext>
              </a:extLst>
            </p:cNvPr>
            <p:cNvCxnSpPr>
              <a:cxnSpLocks/>
              <a:stCxn id="41" idx="3"/>
              <a:endCxn id="43" idx="0"/>
            </p:cNvCxnSpPr>
            <p:nvPr/>
          </p:nvCxnSpPr>
          <p:spPr>
            <a:xfrm flipH="1">
              <a:off x="3513138" y="3610237"/>
              <a:ext cx="595313" cy="749300"/>
            </a:xfrm>
            <a:prstGeom prst="line">
              <a:avLst/>
            </a:prstGeom>
            <a:ln w="28575">
              <a:solidFill>
                <a:srgbClr val="4EB2E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DEB283C1-B9FE-4710-8EAD-2E118C5B7ED0}"/>
                </a:ext>
              </a:extLst>
            </p:cNvPr>
            <p:cNvSpPr/>
            <p:nvPr/>
          </p:nvSpPr>
          <p:spPr>
            <a:xfrm>
              <a:off x="3900488" y="2402149"/>
              <a:ext cx="1416050" cy="141605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4EB2E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3500" dirty="0">
                  <a:solidFill>
                    <a:schemeClr val="tx1"/>
                  </a:solidFill>
                </a:rPr>
                <a:t>4</a:t>
              </a:r>
              <a:endParaRPr lang="en-GB" sz="3500" dirty="0">
                <a:solidFill>
                  <a:schemeClr val="tx1"/>
                </a:solidFill>
              </a:endParaRPr>
            </a:p>
          </p:txBody>
        </p:sp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CD45821F-8078-4760-A2FD-324875C00ED9}"/>
                </a:ext>
              </a:extLst>
            </p:cNvPr>
            <p:cNvSpPr/>
            <p:nvPr/>
          </p:nvSpPr>
          <p:spPr>
            <a:xfrm>
              <a:off x="5006976" y="4359537"/>
              <a:ext cx="1414462" cy="1414462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4EB2E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3500" dirty="0">
                  <a:solidFill>
                    <a:schemeClr val="tx1"/>
                  </a:solidFill>
                </a:rPr>
                <a:t>3</a:t>
              </a:r>
            </a:p>
          </p:txBody>
        </p:sp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52DF225B-40A8-4FCD-9A64-DAD237FD8257}"/>
                </a:ext>
              </a:extLst>
            </p:cNvPr>
            <p:cNvSpPr/>
            <p:nvPr/>
          </p:nvSpPr>
          <p:spPr>
            <a:xfrm>
              <a:off x="2806701" y="4359537"/>
              <a:ext cx="1414462" cy="1414462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4EB2E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3500" dirty="0">
                  <a:solidFill>
                    <a:schemeClr val="tx1"/>
                  </a:solidFill>
                </a:rPr>
                <a:t>1</a:t>
              </a:r>
              <a:endParaRPr lang="en-GB" sz="3500" dirty="0">
                <a:solidFill>
                  <a:schemeClr val="tx1"/>
                </a:solidFill>
              </a:endParaRPr>
            </a:p>
          </p:txBody>
        </p: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71296A5F-5B33-4197-89CD-515145C46561}"/>
                </a:ext>
              </a:extLst>
            </p:cNvPr>
            <p:cNvCxnSpPr>
              <a:cxnSpLocks/>
              <a:endCxn id="42" idx="0"/>
            </p:cNvCxnSpPr>
            <p:nvPr/>
          </p:nvCxnSpPr>
          <p:spPr>
            <a:xfrm>
              <a:off x="5113338" y="3610237"/>
              <a:ext cx="601663" cy="749300"/>
            </a:xfrm>
            <a:prstGeom prst="line">
              <a:avLst/>
            </a:prstGeom>
            <a:ln w="28575">
              <a:solidFill>
                <a:srgbClr val="4EB2E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464006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 descr="A picture containing street, stop, riding, hill&#10;&#10;Description automatically generated">
            <a:extLst>
              <a:ext uri="{FF2B5EF4-FFF2-40B4-BE49-F238E27FC236}">
                <a16:creationId xmlns:a16="http://schemas.microsoft.com/office/drawing/2014/main" id="{3A6B74BA-269E-47F9-A75D-1EF59DAA9C1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258"/>
          <a:stretch/>
        </p:blipFill>
        <p:spPr>
          <a:xfrm>
            <a:off x="784226" y="1577131"/>
            <a:ext cx="7578000" cy="4502496"/>
          </a:xfrm>
          <a:prstGeom prst="rect">
            <a:avLst/>
          </a:prstGeom>
          <a:ln w="28575">
            <a:solidFill>
              <a:srgbClr val="009386"/>
            </a:solidFill>
          </a:ln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74AFE7AD-E1BC-43AF-AD54-BD8F0DA2FC1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74682">
            <a:off x="4993574" y="2230634"/>
            <a:ext cx="2597851" cy="3674702"/>
          </a:xfrm>
          <a:prstGeom prst="rect">
            <a:avLst/>
          </a:prstGeom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8FB2B790-2D55-4F82-9606-5526DCCC5F0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74650" y="2230634"/>
            <a:ext cx="2597851" cy="3674702"/>
          </a:xfrm>
          <a:prstGeom prst="rect">
            <a:avLst/>
          </a:prstGeom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E71069D1-4A03-49E2-A4E6-D1C236405A6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1424817">
            <a:off x="1554340" y="2230634"/>
            <a:ext cx="2597851" cy="3674702"/>
          </a:xfrm>
          <a:prstGeom prst="rect">
            <a:avLst/>
          </a:prstGeom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8" name="Rectangle 7"/>
          <p:cNvSpPr/>
          <p:nvPr/>
        </p:nvSpPr>
        <p:spPr>
          <a:xfrm>
            <a:off x="1950440" y="697112"/>
            <a:ext cx="5259897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sz="4000" b="1" dirty="0"/>
              <a:t>Number Facts up to 4</a:t>
            </a:r>
            <a:endParaRPr lang="en-GB" sz="4000" b="1" dirty="0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934A3E3D-D6F2-4272-B24E-1EFECFE5907D}"/>
              </a:ext>
            </a:extLst>
          </p:cNvPr>
          <p:cNvSpPr/>
          <p:nvPr/>
        </p:nvSpPr>
        <p:spPr>
          <a:xfrm>
            <a:off x="755650" y="1506771"/>
            <a:ext cx="7632700" cy="547779"/>
          </a:xfrm>
          <a:prstGeom prst="roundRect">
            <a:avLst/>
          </a:prstGeom>
          <a:solidFill>
            <a:srgbClr val="89CBC1"/>
          </a:solidFill>
          <a:ln w="28575">
            <a:solidFill>
              <a:srgbClr val="009487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GB" sz="1800" dirty="0">
                <a:solidFill>
                  <a:schemeClr val="dk1"/>
                </a:solidFill>
              </a:rPr>
              <a:t>Find different ways to make numbers up to 4 from 2 parts.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35596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594DD9F9-B9B6-44E2-905F-725ED6398EBF}"/>
              </a:ext>
            </a:extLst>
          </p:cNvPr>
          <p:cNvSpPr/>
          <p:nvPr/>
        </p:nvSpPr>
        <p:spPr>
          <a:xfrm>
            <a:off x="445574" y="702863"/>
            <a:ext cx="2205347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 into Mastery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E007520-BD85-4F32-9083-CBD7A9FC5521}"/>
              </a:ext>
            </a:extLst>
          </p:cNvPr>
          <p:cNvSpPr/>
          <p:nvPr/>
        </p:nvSpPr>
        <p:spPr>
          <a:xfrm>
            <a:off x="755650" y="1996210"/>
            <a:ext cx="3824738" cy="4096710"/>
          </a:xfrm>
          <a:prstGeom prst="rect">
            <a:avLst/>
          </a:prstGeom>
          <a:solidFill>
            <a:srgbClr val="007A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8E2E25C-97E9-4589-9B04-E085FC03ECF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65" r="20608" b="-36"/>
          <a:stretch/>
        </p:blipFill>
        <p:spPr>
          <a:xfrm>
            <a:off x="755651" y="2059978"/>
            <a:ext cx="3824738" cy="4035226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9853E09A-6A67-45C7-9868-0A30858DC308}"/>
              </a:ext>
            </a:extLst>
          </p:cNvPr>
          <p:cNvSpPr/>
          <p:nvPr/>
        </p:nvSpPr>
        <p:spPr>
          <a:xfrm>
            <a:off x="4580388" y="1992935"/>
            <a:ext cx="3807962" cy="4099984"/>
          </a:xfrm>
          <a:prstGeom prst="rect">
            <a:avLst/>
          </a:prstGeom>
          <a:solidFill>
            <a:srgbClr val="4EB2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616F275-57CB-41BD-9E0D-73426C10841C}"/>
              </a:ext>
            </a:extLst>
          </p:cNvPr>
          <p:cNvSpPr/>
          <p:nvPr/>
        </p:nvSpPr>
        <p:spPr>
          <a:xfrm>
            <a:off x="755649" y="1556071"/>
            <a:ext cx="7632701" cy="458757"/>
          </a:xfrm>
          <a:prstGeom prst="rect">
            <a:avLst/>
          </a:prstGeom>
          <a:solidFill>
            <a:srgbClr val="C7E8FD"/>
          </a:solidFill>
        </p:spPr>
        <p:txBody>
          <a:bodyPr wrap="square" lIns="72000" tIns="72000" rIns="72000" bIns="108000">
            <a:spAutoFit/>
          </a:bodyPr>
          <a:lstStyle/>
          <a:p>
            <a:pPr algn="ctr"/>
            <a:r>
              <a:rPr lang="en-GB" dirty="0"/>
              <a:t>Dive in by completing your own activity!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7875F5B8-E636-4D0A-A12A-D6F34775B66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871" b="-1"/>
          <a:stretch/>
        </p:blipFill>
        <p:spPr>
          <a:xfrm>
            <a:off x="5585707" y="2136907"/>
            <a:ext cx="2677269" cy="3828641"/>
          </a:xfrm>
          <a:prstGeom prst="rect">
            <a:avLst/>
          </a:prstGeom>
          <a:solidFill>
            <a:schemeClr val="bg1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4DE47558-1206-4E80-AFD2-66C9D7C2D1A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186" b="1"/>
          <a:stretch/>
        </p:blipFill>
        <p:spPr>
          <a:xfrm>
            <a:off x="5142869" y="2137898"/>
            <a:ext cx="2675073" cy="3827275"/>
          </a:xfrm>
          <a:prstGeom prst="rect">
            <a:avLst/>
          </a:prstGeom>
          <a:solidFill>
            <a:schemeClr val="bg1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2B19812F-552A-47B7-AD3D-14964773CAA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087" b="-1"/>
          <a:stretch/>
        </p:blipFill>
        <p:spPr>
          <a:xfrm>
            <a:off x="4711954" y="2136907"/>
            <a:ext cx="2675073" cy="3823594"/>
          </a:xfrm>
          <a:prstGeom prst="rect">
            <a:avLst/>
          </a:prstGeom>
          <a:solidFill>
            <a:schemeClr val="bg1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40218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room, bedroom, table&#10;&#10;Description automatically generated">
            <a:extLst>
              <a:ext uri="{FF2B5EF4-FFF2-40B4-BE49-F238E27FC236}">
                <a16:creationId xmlns:a16="http://schemas.microsoft.com/office/drawing/2014/main" id="{F1C31A23-EEF1-4A8F-A9EC-69C38BC9847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01" b="40459"/>
          <a:stretch/>
        </p:blipFill>
        <p:spPr>
          <a:xfrm>
            <a:off x="755649" y="3073566"/>
            <a:ext cx="7632699" cy="301925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950440" y="697112"/>
            <a:ext cx="5259897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sz="4000" b="1" dirty="0"/>
              <a:t>Fact Finder</a:t>
            </a:r>
            <a:endParaRPr lang="en-GB" sz="4000" b="1" dirty="0"/>
          </a:p>
        </p:txBody>
      </p:sp>
      <p:pic>
        <p:nvPicPr>
          <p:cNvPr id="3" name="Picture 2" descr="A picture containing monitor, indoor, computer, sitting&#10;&#10;Description automatically generated">
            <a:extLst>
              <a:ext uri="{FF2B5EF4-FFF2-40B4-BE49-F238E27FC236}">
                <a16:creationId xmlns:a16="http://schemas.microsoft.com/office/drawing/2014/main" id="{8DAD2E07-8DCC-4F9D-9F2E-45FFEC2A47F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905"/>
          <a:stretch/>
        </p:blipFill>
        <p:spPr>
          <a:xfrm>
            <a:off x="2919369" y="3451897"/>
            <a:ext cx="3296873" cy="2565471"/>
          </a:xfrm>
          <a:prstGeom prst="rect">
            <a:avLst/>
          </a:prstGeom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5B799146-D97D-419A-974E-FBF41A5B1253}"/>
              </a:ext>
            </a:extLst>
          </p:cNvPr>
          <p:cNvGrpSpPr/>
          <p:nvPr/>
        </p:nvGrpSpPr>
        <p:grpSpPr>
          <a:xfrm>
            <a:off x="853269" y="1308585"/>
            <a:ext cx="1411759" cy="1406382"/>
            <a:chOff x="3371734" y="2482376"/>
            <a:chExt cx="2181138" cy="2172831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5D39D732-FECB-4CE4-A655-1D75AA25987C}"/>
                </a:ext>
              </a:extLst>
            </p:cNvPr>
            <p:cNvSpPr/>
            <p:nvPr/>
          </p:nvSpPr>
          <p:spPr>
            <a:xfrm>
              <a:off x="3699546" y="2810312"/>
              <a:ext cx="1644241" cy="161068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2" name="Picture 11" descr="A close up of a logo&#10;&#10;Description automatically generated">
              <a:extLst>
                <a:ext uri="{FF2B5EF4-FFF2-40B4-BE49-F238E27FC236}">
                  <a16:creationId xmlns:a16="http://schemas.microsoft.com/office/drawing/2014/main" id="{F7472F12-8A7A-434D-99A0-196FA5C38DC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4165" r="52701" b="33823"/>
            <a:stretch/>
          </p:blipFill>
          <p:spPr>
            <a:xfrm>
              <a:off x="3371734" y="2482376"/>
              <a:ext cx="2181138" cy="2172831"/>
            </a:xfrm>
            <a:prstGeom prst="rect">
              <a:avLst/>
            </a:prstGeom>
          </p:spPr>
        </p:pic>
        <p:pic>
          <p:nvPicPr>
            <p:cNvPr id="13" name="Picture 12" descr="A picture containing room&#10;&#10;Description automatically generated">
              <a:extLst>
                <a:ext uri="{FF2B5EF4-FFF2-40B4-BE49-F238E27FC236}">
                  <a16:creationId xmlns:a16="http://schemas.microsoft.com/office/drawing/2014/main" id="{B8370916-6F64-48E5-957C-BF5B9F907D8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669" r="52008" b="63138"/>
            <a:stretch/>
          </p:blipFill>
          <p:spPr>
            <a:xfrm>
              <a:off x="3775046" y="2934686"/>
              <a:ext cx="1476464" cy="1413998"/>
            </a:xfrm>
            <a:prstGeom prst="rect">
              <a:avLst/>
            </a:prstGeom>
          </p:spPr>
        </p:pic>
      </p:grpSp>
      <p:sp>
        <p:nvSpPr>
          <p:cNvPr id="14" name="Speech Bubble: Rectangle with Corners Rounded 13">
            <a:extLst>
              <a:ext uri="{FF2B5EF4-FFF2-40B4-BE49-F238E27FC236}">
                <a16:creationId xmlns:a16="http://schemas.microsoft.com/office/drawing/2014/main" id="{A24172AD-1EAA-4EC1-856E-D804F29B8DD8}"/>
              </a:ext>
            </a:extLst>
          </p:cNvPr>
          <p:cNvSpPr/>
          <p:nvPr/>
        </p:nvSpPr>
        <p:spPr>
          <a:xfrm>
            <a:off x="2566186" y="1443222"/>
            <a:ext cx="3650055" cy="854246"/>
          </a:xfrm>
          <a:prstGeom prst="wedgeRoundRectCallout">
            <a:avLst>
              <a:gd name="adj1" fmla="val -64757"/>
              <a:gd name="adj2" fmla="val 41596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US" sz="1800" dirty="0">
                <a:solidFill>
                  <a:schemeClr val="tx1"/>
                </a:solidFill>
              </a:rPr>
              <a:t>Can you remember how to make the number 1 from 2 parts?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5FF538D-BDC3-476D-8D29-E603379F6E1C}"/>
              </a:ext>
            </a:extLst>
          </p:cNvPr>
          <p:cNvSpPr/>
          <p:nvPr/>
        </p:nvSpPr>
        <p:spPr>
          <a:xfrm>
            <a:off x="755650" y="3150935"/>
            <a:ext cx="7632700" cy="2941890"/>
          </a:xfrm>
          <a:prstGeom prst="rect">
            <a:avLst/>
          </a:prstGeom>
          <a:noFill/>
          <a:ln w="28575">
            <a:solidFill>
              <a:srgbClr val="0094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7873CE9C-D4AC-4579-9C2C-38F4081A3148}"/>
              </a:ext>
            </a:extLst>
          </p:cNvPr>
          <p:cNvSpPr/>
          <p:nvPr/>
        </p:nvSpPr>
        <p:spPr>
          <a:xfrm>
            <a:off x="755650" y="2807661"/>
            <a:ext cx="7632700" cy="547779"/>
          </a:xfrm>
          <a:prstGeom prst="roundRect">
            <a:avLst/>
          </a:prstGeom>
          <a:solidFill>
            <a:srgbClr val="89CBC1"/>
          </a:solidFill>
          <a:ln w="28575">
            <a:solidFill>
              <a:srgbClr val="009487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US" sz="1800" dirty="0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Jot</a:t>
            </a:r>
            <a:r>
              <a:rPr lang="en-US" sz="1800" dirty="0">
                <a:solidFill>
                  <a:srgbClr val="FF0000"/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1800" dirty="0">
                <a:latin typeface="+mn-lt"/>
                <a:cs typeface="Calibri" panose="020F0502020204030204" pitchFamily="34" charset="0"/>
              </a:rPr>
              <a:t>your ideas on a whiteboard.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306C030-4EE3-4651-AD56-1A96DA827BB1}"/>
              </a:ext>
            </a:extLst>
          </p:cNvPr>
          <p:cNvSpPr/>
          <p:nvPr/>
        </p:nvSpPr>
        <p:spPr>
          <a:xfrm>
            <a:off x="3145871" y="4390782"/>
            <a:ext cx="2827089" cy="6924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500" b="1" dirty="0">
                <a:solidFill>
                  <a:srgbClr val="F08215"/>
                </a:solidFill>
              </a:rPr>
              <a:t>1 + 0 = 1</a:t>
            </a:r>
          </a:p>
        </p:txBody>
      </p:sp>
      <p:grpSp>
        <p:nvGrpSpPr>
          <p:cNvPr id="42" name="Group 41">
            <a:extLst>
              <a:ext uri="{FF2B5EF4-FFF2-40B4-BE49-F238E27FC236}">
                <a16:creationId xmlns:a16="http://schemas.microsoft.com/office/drawing/2014/main" id="{EADA295A-5D14-4870-8281-103E9CE69633}"/>
              </a:ext>
            </a:extLst>
          </p:cNvPr>
          <p:cNvGrpSpPr/>
          <p:nvPr/>
        </p:nvGrpSpPr>
        <p:grpSpPr>
          <a:xfrm>
            <a:off x="5931016" y="3640994"/>
            <a:ext cx="3040633" cy="3040633"/>
            <a:chOff x="5931016" y="3640994"/>
            <a:chExt cx="3040633" cy="3040633"/>
          </a:xfrm>
        </p:grpSpPr>
        <p:pic>
          <p:nvPicPr>
            <p:cNvPr id="43" name="Picture 42" descr="A picture containing building, drawing, window&#10;&#10;Description automatically generated">
              <a:extLst>
                <a:ext uri="{FF2B5EF4-FFF2-40B4-BE49-F238E27FC236}">
                  <a16:creationId xmlns:a16="http://schemas.microsoft.com/office/drawing/2014/main" id="{8AEEA917-15DD-440D-AF32-B472D7D2201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31016" y="3640994"/>
              <a:ext cx="3040633" cy="3040633"/>
            </a:xfrm>
            <a:prstGeom prst="rect">
              <a:avLst/>
            </a:prstGeom>
          </p:spPr>
        </p:pic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65E79C1F-16FD-4EAE-91F5-BDCC67C31000}"/>
                </a:ext>
              </a:extLst>
            </p:cNvPr>
            <p:cNvSpPr/>
            <p:nvPr/>
          </p:nvSpPr>
          <p:spPr>
            <a:xfrm>
              <a:off x="7836191" y="4415949"/>
              <a:ext cx="214546" cy="214546"/>
            </a:xfrm>
            <a:prstGeom prst="ellipse">
              <a:avLst/>
            </a:prstGeom>
            <a:solidFill>
              <a:srgbClr val="131313"/>
            </a:solidFill>
            <a:ln>
              <a:solidFill>
                <a:srgbClr val="13131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5" name="Group 44">
              <a:extLst>
                <a:ext uri="{FF2B5EF4-FFF2-40B4-BE49-F238E27FC236}">
                  <a16:creationId xmlns:a16="http://schemas.microsoft.com/office/drawing/2014/main" id="{92CCDFB9-85E5-41D5-BCDA-659435EB1D21}"/>
                </a:ext>
              </a:extLst>
            </p:cNvPr>
            <p:cNvGrpSpPr/>
            <p:nvPr/>
          </p:nvGrpSpPr>
          <p:grpSpPr>
            <a:xfrm>
              <a:off x="7956331" y="5280676"/>
              <a:ext cx="605108" cy="348311"/>
              <a:chOff x="7956331" y="5280676"/>
              <a:chExt cx="605108" cy="348311"/>
            </a:xfrm>
          </p:grpSpPr>
          <p:sp>
            <p:nvSpPr>
              <p:cNvPr id="55" name="Oval 54">
                <a:extLst>
                  <a:ext uri="{FF2B5EF4-FFF2-40B4-BE49-F238E27FC236}">
                    <a16:creationId xmlns:a16="http://schemas.microsoft.com/office/drawing/2014/main" id="{73D12057-AA15-442E-A490-EFD2E77E80F2}"/>
                  </a:ext>
                </a:extLst>
              </p:cNvPr>
              <p:cNvSpPr/>
              <p:nvPr/>
            </p:nvSpPr>
            <p:spPr>
              <a:xfrm>
                <a:off x="7956331" y="5280676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6" name="Oval 55">
                <a:extLst>
                  <a:ext uri="{FF2B5EF4-FFF2-40B4-BE49-F238E27FC236}">
                    <a16:creationId xmlns:a16="http://schemas.microsoft.com/office/drawing/2014/main" id="{52AFB08F-97BB-4CB4-AB7C-C6234C8830D7}"/>
                  </a:ext>
                </a:extLst>
              </p:cNvPr>
              <p:cNvSpPr/>
              <p:nvPr/>
            </p:nvSpPr>
            <p:spPr>
              <a:xfrm>
                <a:off x="8346893" y="5414441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46" name="Group 45">
              <a:extLst>
                <a:ext uri="{FF2B5EF4-FFF2-40B4-BE49-F238E27FC236}">
                  <a16:creationId xmlns:a16="http://schemas.microsoft.com/office/drawing/2014/main" id="{D91C7098-63D0-42B0-BEE0-D57E728518F3}"/>
                </a:ext>
              </a:extLst>
            </p:cNvPr>
            <p:cNvGrpSpPr/>
            <p:nvPr/>
          </p:nvGrpSpPr>
          <p:grpSpPr>
            <a:xfrm>
              <a:off x="7354090" y="5475543"/>
              <a:ext cx="214546" cy="932560"/>
              <a:chOff x="7354090" y="5475543"/>
              <a:chExt cx="214546" cy="932560"/>
            </a:xfrm>
          </p:grpSpPr>
          <p:sp>
            <p:nvSpPr>
              <p:cNvPr id="52" name="Oval 51">
                <a:extLst>
                  <a:ext uri="{FF2B5EF4-FFF2-40B4-BE49-F238E27FC236}">
                    <a16:creationId xmlns:a16="http://schemas.microsoft.com/office/drawing/2014/main" id="{0BE926D4-A3F4-43F1-953A-4BC8E53AB526}"/>
                  </a:ext>
                </a:extLst>
              </p:cNvPr>
              <p:cNvSpPr/>
              <p:nvPr/>
            </p:nvSpPr>
            <p:spPr>
              <a:xfrm>
                <a:off x="7354090" y="5475543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3" name="Oval 52">
                <a:extLst>
                  <a:ext uri="{FF2B5EF4-FFF2-40B4-BE49-F238E27FC236}">
                    <a16:creationId xmlns:a16="http://schemas.microsoft.com/office/drawing/2014/main" id="{212CD927-9FB9-413F-B72E-B67A9D035291}"/>
                  </a:ext>
                </a:extLst>
              </p:cNvPr>
              <p:cNvSpPr/>
              <p:nvPr/>
            </p:nvSpPr>
            <p:spPr>
              <a:xfrm>
                <a:off x="7354090" y="5834550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4" name="Oval 53">
                <a:extLst>
                  <a:ext uri="{FF2B5EF4-FFF2-40B4-BE49-F238E27FC236}">
                    <a16:creationId xmlns:a16="http://schemas.microsoft.com/office/drawing/2014/main" id="{53DB156E-FFD7-4A8A-A03B-9CF5D2BD50B3}"/>
                  </a:ext>
                </a:extLst>
              </p:cNvPr>
              <p:cNvSpPr/>
              <p:nvPr/>
            </p:nvSpPr>
            <p:spPr>
              <a:xfrm>
                <a:off x="7354090" y="6193557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47" name="Group 46">
              <a:extLst>
                <a:ext uri="{FF2B5EF4-FFF2-40B4-BE49-F238E27FC236}">
                  <a16:creationId xmlns:a16="http://schemas.microsoft.com/office/drawing/2014/main" id="{BAEE867B-F970-4CA1-A83A-6E0B3DADBF81}"/>
                </a:ext>
              </a:extLst>
            </p:cNvPr>
            <p:cNvGrpSpPr/>
            <p:nvPr/>
          </p:nvGrpSpPr>
          <p:grpSpPr>
            <a:xfrm>
              <a:off x="6183424" y="5143396"/>
              <a:ext cx="1071849" cy="472629"/>
              <a:chOff x="6200202" y="5168563"/>
              <a:chExt cx="1071849" cy="472629"/>
            </a:xfrm>
          </p:grpSpPr>
          <p:sp>
            <p:nvSpPr>
              <p:cNvPr id="48" name="Oval 47">
                <a:extLst>
                  <a:ext uri="{FF2B5EF4-FFF2-40B4-BE49-F238E27FC236}">
                    <a16:creationId xmlns:a16="http://schemas.microsoft.com/office/drawing/2014/main" id="{F2E32D28-63BB-415E-9989-ED6C40BDD574}"/>
                  </a:ext>
                </a:extLst>
              </p:cNvPr>
              <p:cNvSpPr/>
              <p:nvPr/>
            </p:nvSpPr>
            <p:spPr>
              <a:xfrm rot="4439663">
                <a:off x="7057505" y="5168563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9" name="Oval 48">
                <a:extLst>
                  <a:ext uri="{FF2B5EF4-FFF2-40B4-BE49-F238E27FC236}">
                    <a16:creationId xmlns:a16="http://schemas.microsoft.com/office/drawing/2014/main" id="{62E4B246-80B6-47C5-A3C2-C0DF3E810CE8}"/>
                  </a:ext>
                </a:extLst>
              </p:cNvPr>
              <p:cNvSpPr/>
              <p:nvPr/>
            </p:nvSpPr>
            <p:spPr>
              <a:xfrm rot="4439663">
                <a:off x="6771138" y="5250774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50" name="Oval 49">
                <a:extLst>
                  <a:ext uri="{FF2B5EF4-FFF2-40B4-BE49-F238E27FC236}">
                    <a16:creationId xmlns:a16="http://schemas.microsoft.com/office/drawing/2014/main" id="{D899C9D0-D653-477A-8B84-FFE9DAFE1F9C}"/>
                  </a:ext>
                </a:extLst>
              </p:cNvPr>
              <p:cNvSpPr/>
              <p:nvPr/>
            </p:nvSpPr>
            <p:spPr>
              <a:xfrm rot="4439663">
                <a:off x="6484771" y="5341375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1" name="Oval 50">
                <a:extLst>
                  <a:ext uri="{FF2B5EF4-FFF2-40B4-BE49-F238E27FC236}">
                    <a16:creationId xmlns:a16="http://schemas.microsoft.com/office/drawing/2014/main" id="{32F8135C-DA53-43A6-BD94-DE09187C16B5}"/>
                  </a:ext>
                </a:extLst>
              </p:cNvPr>
              <p:cNvSpPr/>
              <p:nvPr/>
            </p:nvSpPr>
            <p:spPr>
              <a:xfrm rot="4439663">
                <a:off x="6200202" y="5426646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126179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" name="Group 56">
            <a:extLst>
              <a:ext uri="{FF2B5EF4-FFF2-40B4-BE49-F238E27FC236}">
                <a16:creationId xmlns:a16="http://schemas.microsoft.com/office/drawing/2014/main" id="{A0485BD0-25CA-4D87-B4F5-FC19F6FFC28C}"/>
              </a:ext>
            </a:extLst>
          </p:cNvPr>
          <p:cNvGrpSpPr/>
          <p:nvPr/>
        </p:nvGrpSpPr>
        <p:grpSpPr>
          <a:xfrm>
            <a:off x="853269" y="1333119"/>
            <a:ext cx="1449628" cy="1381848"/>
            <a:chOff x="847926" y="1725944"/>
            <a:chExt cx="1583572" cy="1509530"/>
          </a:xfrm>
        </p:grpSpPr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E8548A73-00C8-4D07-90C7-114C96B7733A}"/>
                </a:ext>
              </a:extLst>
            </p:cNvPr>
            <p:cNvSpPr/>
            <p:nvPr/>
          </p:nvSpPr>
          <p:spPr>
            <a:xfrm>
              <a:off x="1077649" y="1887523"/>
              <a:ext cx="1157681" cy="118914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9" name="Picture 58" descr="A close up of a logo&#10;&#10;Description automatically generated">
              <a:extLst>
                <a:ext uri="{FF2B5EF4-FFF2-40B4-BE49-F238E27FC236}">
                  <a16:creationId xmlns:a16="http://schemas.microsoft.com/office/drawing/2014/main" id="{8093A0B9-41E7-4C74-BDD5-A1AAD604F51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4707" r="51919" b="34154"/>
            <a:stretch/>
          </p:blipFill>
          <p:spPr>
            <a:xfrm>
              <a:off x="847926" y="1725944"/>
              <a:ext cx="1583572" cy="1509530"/>
            </a:xfrm>
            <a:prstGeom prst="rect">
              <a:avLst/>
            </a:prstGeom>
          </p:spPr>
        </p:pic>
        <p:pic>
          <p:nvPicPr>
            <p:cNvPr id="60" name="Picture 59" descr="A picture containing room&#10;&#10;Description automatically generated">
              <a:extLst>
                <a:ext uri="{FF2B5EF4-FFF2-40B4-BE49-F238E27FC236}">
                  <a16:creationId xmlns:a16="http://schemas.microsoft.com/office/drawing/2014/main" id="{952B0EE4-9F4D-4DB6-BBEB-13724E17336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0223" r="9478" b="60314"/>
            <a:stretch/>
          </p:blipFill>
          <p:spPr>
            <a:xfrm>
              <a:off x="1147916" y="1979802"/>
              <a:ext cx="1058389" cy="1056138"/>
            </a:xfrm>
            <a:prstGeom prst="rect">
              <a:avLst/>
            </a:prstGeom>
          </p:spPr>
        </p:pic>
      </p:grpSp>
      <p:pic>
        <p:nvPicPr>
          <p:cNvPr id="7" name="Picture 6" descr="A picture containing room, bedroom, table&#10;&#10;Description automatically generated">
            <a:extLst>
              <a:ext uri="{FF2B5EF4-FFF2-40B4-BE49-F238E27FC236}">
                <a16:creationId xmlns:a16="http://schemas.microsoft.com/office/drawing/2014/main" id="{F1C31A23-EEF1-4A8F-A9EC-69C38BC9847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01" b="40459"/>
          <a:stretch/>
        </p:blipFill>
        <p:spPr>
          <a:xfrm>
            <a:off x="755649" y="3073566"/>
            <a:ext cx="7632699" cy="301925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950440" y="697112"/>
            <a:ext cx="5259897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sz="4000" b="1" dirty="0"/>
              <a:t>Fact Finder</a:t>
            </a:r>
            <a:endParaRPr lang="en-GB" sz="4000" b="1" dirty="0"/>
          </a:p>
        </p:txBody>
      </p:sp>
      <p:pic>
        <p:nvPicPr>
          <p:cNvPr id="3" name="Picture 2" descr="A picture containing monitor, indoor, computer, sitting&#10;&#10;Description automatically generated">
            <a:extLst>
              <a:ext uri="{FF2B5EF4-FFF2-40B4-BE49-F238E27FC236}">
                <a16:creationId xmlns:a16="http://schemas.microsoft.com/office/drawing/2014/main" id="{8DAD2E07-8DCC-4F9D-9F2E-45FFEC2A47F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905"/>
          <a:stretch/>
        </p:blipFill>
        <p:spPr>
          <a:xfrm>
            <a:off x="2919369" y="3451897"/>
            <a:ext cx="3296873" cy="2565471"/>
          </a:xfrm>
          <a:prstGeom prst="rect">
            <a:avLst/>
          </a:prstGeom>
        </p:spPr>
      </p:pic>
      <p:sp>
        <p:nvSpPr>
          <p:cNvPr id="14" name="Speech Bubble: Rectangle with Corners Rounded 13">
            <a:extLst>
              <a:ext uri="{FF2B5EF4-FFF2-40B4-BE49-F238E27FC236}">
                <a16:creationId xmlns:a16="http://schemas.microsoft.com/office/drawing/2014/main" id="{A24172AD-1EAA-4EC1-856E-D804F29B8DD8}"/>
              </a:ext>
            </a:extLst>
          </p:cNvPr>
          <p:cNvSpPr/>
          <p:nvPr/>
        </p:nvSpPr>
        <p:spPr>
          <a:xfrm>
            <a:off x="2566187" y="1443222"/>
            <a:ext cx="3040142" cy="854246"/>
          </a:xfrm>
          <a:prstGeom prst="wedgeRoundRectCallout">
            <a:avLst>
              <a:gd name="adj1" fmla="val -67285"/>
              <a:gd name="adj2" fmla="val 41596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US" sz="1800" dirty="0">
                <a:solidFill>
                  <a:schemeClr val="tx1"/>
                </a:solidFill>
              </a:rPr>
              <a:t>How do you make the number 2 from 2 parts?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5FF538D-BDC3-476D-8D29-E603379F6E1C}"/>
              </a:ext>
            </a:extLst>
          </p:cNvPr>
          <p:cNvSpPr/>
          <p:nvPr/>
        </p:nvSpPr>
        <p:spPr>
          <a:xfrm>
            <a:off x="755650" y="3150935"/>
            <a:ext cx="7632700" cy="2941890"/>
          </a:xfrm>
          <a:prstGeom prst="rect">
            <a:avLst/>
          </a:prstGeom>
          <a:noFill/>
          <a:ln w="28575">
            <a:solidFill>
              <a:srgbClr val="0094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7873CE9C-D4AC-4579-9C2C-38F4081A3148}"/>
              </a:ext>
            </a:extLst>
          </p:cNvPr>
          <p:cNvSpPr/>
          <p:nvPr/>
        </p:nvSpPr>
        <p:spPr>
          <a:xfrm>
            <a:off x="755650" y="2807661"/>
            <a:ext cx="7632700" cy="547779"/>
          </a:xfrm>
          <a:prstGeom prst="roundRect">
            <a:avLst/>
          </a:prstGeom>
          <a:solidFill>
            <a:srgbClr val="89CBC1"/>
          </a:solidFill>
          <a:ln w="28575">
            <a:solidFill>
              <a:srgbClr val="009487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US" sz="1800" dirty="0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Jot</a:t>
            </a:r>
            <a:r>
              <a:rPr lang="en-US" sz="1800" dirty="0">
                <a:solidFill>
                  <a:srgbClr val="FF0000"/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1800" dirty="0">
                <a:latin typeface="+mn-lt"/>
                <a:cs typeface="Calibri" panose="020F0502020204030204" pitchFamily="34" charset="0"/>
              </a:rPr>
              <a:t>your ideas on a whiteboard.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306C030-4EE3-4651-AD56-1A96DA827BB1}"/>
              </a:ext>
            </a:extLst>
          </p:cNvPr>
          <p:cNvSpPr/>
          <p:nvPr/>
        </p:nvSpPr>
        <p:spPr>
          <a:xfrm>
            <a:off x="3145871" y="4046224"/>
            <a:ext cx="2827089" cy="1384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500" b="1" dirty="0">
                <a:solidFill>
                  <a:srgbClr val="F08215"/>
                </a:solidFill>
              </a:rPr>
              <a:t>2 + 0 = 2</a:t>
            </a:r>
          </a:p>
          <a:p>
            <a:pPr algn="ctr"/>
            <a:r>
              <a:rPr lang="en-GB" sz="4500" b="1" dirty="0">
                <a:solidFill>
                  <a:srgbClr val="F08215"/>
                </a:solidFill>
              </a:rPr>
              <a:t>1 + 1 = 2</a:t>
            </a:r>
          </a:p>
        </p:txBody>
      </p:sp>
      <p:grpSp>
        <p:nvGrpSpPr>
          <p:cNvPr id="42" name="Group 41">
            <a:extLst>
              <a:ext uri="{FF2B5EF4-FFF2-40B4-BE49-F238E27FC236}">
                <a16:creationId xmlns:a16="http://schemas.microsoft.com/office/drawing/2014/main" id="{EADA295A-5D14-4870-8281-103E9CE69633}"/>
              </a:ext>
            </a:extLst>
          </p:cNvPr>
          <p:cNvGrpSpPr/>
          <p:nvPr/>
        </p:nvGrpSpPr>
        <p:grpSpPr>
          <a:xfrm>
            <a:off x="5931016" y="3640994"/>
            <a:ext cx="3040633" cy="3040633"/>
            <a:chOff x="5931016" y="3640994"/>
            <a:chExt cx="3040633" cy="3040633"/>
          </a:xfrm>
        </p:grpSpPr>
        <p:pic>
          <p:nvPicPr>
            <p:cNvPr id="43" name="Picture 42" descr="A picture containing building, drawing, window&#10;&#10;Description automatically generated">
              <a:extLst>
                <a:ext uri="{FF2B5EF4-FFF2-40B4-BE49-F238E27FC236}">
                  <a16:creationId xmlns:a16="http://schemas.microsoft.com/office/drawing/2014/main" id="{8AEEA917-15DD-440D-AF32-B472D7D2201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31016" y="3640994"/>
              <a:ext cx="3040633" cy="3040633"/>
            </a:xfrm>
            <a:prstGeom prst="rect">
              <a:avLst/>
            </a:prstGeom>
          </p:spPr>
        </p:pic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65E79C1F-16FD-4EAE-91F5-BDCC67C31000}"/>
                </a:ext>
              </a:extLst>
            </p:cNvPr>
            <p:cNvSpPr/>
            <p:nvPr/>
          </p:nvSpPr>
          <p:spPr>
            <a:xfrm>
              <a:off x="7836191" y="4415949"/>
              <a:ext cx="214546" cy="214546"/>
            </a:xfrm>
            <a:prstGeom prst="ellipse">
              <a:avLst/>
            </a:prstGeom>
            <a:solidFill>
              <a:srgbClr val="131313"/>
            </a:solidFill>
            <a:ln>
              <a:solidFill>
                <a:srgbClr val="13131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5" name="Group 44">
              <a:extLst>
                <a:ext uri="{FF2B5EF4-FFF2-40B4-BE49-F238E27FC236}">
                  <a16:creationId xmlns:a16="http://schemas.microsoft.com/office/drawing/2014/main" id="{92CCDFB9-85E5-41D5-BCDA-659435EB1D21}"/>
                </a:ext>
              </a:extLst>
            </p:cNvPr>
            <p:cNvGrpSpPr/>
            <p:nvPr/>
          </p:nvGrpSpPr>
          <p:grpSpPr>
            <a:xfrm>
              <a:off x="7956331" y="5280676"/>
              <a:ext cx="605108" cy="348311"/>
              <a:chOff x="7956331" y="5280676"/>
              <a:chExt cx="605108" cy="348311"/>
            </a:xfrm>
          </p:grpSpPr>
          <p:sp>
            <p:nvSpPr>
              <p:cNvPr id="55" name="Oval 54">
                <a:extLst>
                  <a:ext uri="{FF2B5EF4-FFF2-40B4-BE49-F238E27FC236}">
                    <a16:creationId xmlns:a16="http://schemas.microsoft.com/office/drawing/2014/main" id="{73D12057-AA15-442E-A490-EFD2E77E80F2}"/>
                  </a:ext>
                </a:extLst>
              </p:cNvPr>
              <p:cNvSpPr/>
              <p:nvPr/>
            </p:nvSpPr>
            <p:spPr>
              <a:xfrm>
                <a:off x="7956331" y="5280676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6" name="Oval 55">
                <a:extLst>
                  <a:ext uri="{FF2B5EF4-FFF2-40B4-BE49-F238E27FC236}">
                    <a16:creationId xmlns:a16="http://schemas.microsoft.com/office/drawing/2014/main" id="{52AFB08F-97BB-4CB4-AB7C-C6234C8830D7}"/>
                  </a:ext>
                </a:extLst>
              </p:cNvPr>
              <p:cNvSpPr/>
              <p:nvPr/>
            </p:nvSpPr>
            <p:spPr>
              <a:xfrm>
                <a:off x="8346893" y="5414441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46" name="Group 45">
              <a:extLst>
                <a:ext uri="{FF2B5EF4-FFF2-40B4-BE49-F238E27FC236}">
                  <a16:creationId xmlns:a16="http://schemas.microsoft.com/office/drawing/2014/main" id="{D91C7098-63D0-42B0-BEE0-D57E728518F3}"/>
                </a:ext>
              </a:extLst>
            </p:cNvPr>
            <p:cNvGrpSpPr/>
            <p:nvPr/>
          </p:nvGrpSpPr>
          <p:grpSpPr>
            <a:xfrm>
              <a:off x="7354090" y="5475543"/>
              <a:ext cx="214546" cy="932560"/>
              <a:chOff x="7354090" y="5475543"/>
              <a:chExt cx="214546" cy="932560"/>
            </a:xfrm>
          </p:grpSpPr>
          <p:sp>
            <p:nvSpPr>
              <p:cNvPr id="52" name="Oval 51">
                <a:extLst>
                  <a:ext uri="{FF2B5EF4-FFF2-40B4-BE49-F238E27FC236}">
                    <a16:creationId xmlns:a16="http://schemas.microsoft.com/office/drawing/2014/main" id="{0BE926D4-A3F4-43F1-953A-4BC8E53AB526}"/>
                  </a:ext>
                </a:extLst>
              </p:cNvPr>
              <p:cNvSpPr/>
              <p:nvPr/>
            </p:nvSpPr>
            <p:spPr>
              <a:xfrm>
                <a:off x="7354090" y="5475543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3" name="Oval 52">
                <a:extLst>
                  <a:ext uri="{FF2B5EF4-FFF2-40B4-BE49-F238E27FC236}">
                    <a16:creationId xmlns:a16="http://schemas.microsoft.com/office/drawing/2014/main" id="{212CD927-9FB9-413F-B72E-B67A9D035291}"/>
                  </a:ext>
                </a:extLst>
              </p:cNvPr>
              <p:cNvSpPr/>
              <p:nvPr/>
            </p:nvSpPr>
            <p:spPr>
              <a:xfrm>
                <a:off x="7354090" y="5834550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4" name="Oval 53">
                <a:extLst>
                  <a:ext uri="{FF2B5EF4-FFF2-40B4-BE49-F238E27FC236}">
                    <a16:creationId xmlns:a16="http://schemas.microsoft.com/office/drawing/2014/main" id="{53DB156E-FFD7-4A8A-A03B-9CF5D2BD50B3}"/>
                  </a:ext>
                </a:extLst>
              </p:cNvPr>
              <p:cNvSpPr/>
              <p:nvPr/>
            </p:nvSpPr>
            <p:spPr>
              <a:xfrm>
                <a:off x="7354090" y="6193557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47" name="Group 46">
              <a:extLst>
                <a:ext uri="{FF2B5EF4-FFF2-40B4-BE49-F238E27FC236}">
                  <a16:creationId xmlns:a16="http://schemas.microsoft.com/office/drawing/2014/main" id="{BAEE867B-F970-4CA1-A83A-6E0B3DADBF81}"/>
                </a:ext>
              </a:extLst>
            </p:cNvPr>
            <p:cNvGrpSpPr/>
            <p:nvPr/>
          </p:nvGrpSpPr>
          <p:grpSpPr>
            <a:xfrm>
              <a:off x="6183424" y="5143396"/>
              <a:ext cx="1071849" cy="472629"/>
              <a:chOff x="6200202" y="5168563"/>
              <a:chExt cx="1071849" cy="472629"/>
            </a:xfrm>
          </p:grpSpPr>
          <p:sp>
            <p:nvSpPr>
              <p:cNvPr id="48" name="Oval 47">
                <a:extLst>
                  <a:ext uri="{FF2B5EF4-FFF2-40B4-BE49-F238E27FC236}">
                    <a16:creationId xmlns:a16="http://schemas.microsoft.com/office/drawing/2014/main" id="{F2E32D28-63BB-415E-9989-ED6C40BDD574}"/>
                  </a:ext>
                </a:extLst>
              </p:cNvPr>
              <p:cNvSpPr/>
              <p:nvPr/>
            </p:nvSpPr>
            <p:spPr>
              <a:xfrm rot="4439663">
                <a:off x="7057505" y="5168563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9" name="Oval 48">
                <a:extLst>
                  <a:ext uri="{FF2B5EF4-FFF2-40B4-BE49-F238E27FC236}">
                    <a16:creationId xmlns:a16="http://schemas.microsoft.com/office/drawing/2014/main" id="{62E4B246-80B6-47C5-A3C2-C0DF3E810CE8}"/>
                  </a:ext>
                </a:extLst>
              </p:cNvPr>
              <p:cNvSpPr/>
              <p:nvPr/>
            </p:nvSpPr>
            <p:spPr>
              <a:xfrm rot="4439663">
                <a:off x="6771138" y="5250774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50" name="Oval 49">
                <a:extLst>
                  <a:ext uri="{FF2B5EF4-FFF2-40B4-BE49-F238E27FC236}">
                    <a16:creationId xmlns:a16="http://schemas.microsoft.com/office/drawing/2014/main" id="{D899C9D0-D653-477A-8B84-FFE9DAFE1F9C}"/>
                  </a:ext>
                </a:extLst>
              </p:cNvPr>
              <p:cNvSpPr/>
              <p:nvPr/>
            </p:nvSpPr>
            <p:spPr>
              <a:xfrm rot="4439663">
                <a:off x="6484771" y="5341375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1" name="Oval 50">
                <a:extLst>
                  <a:ext uri="{FF2B5EF4-FFF2-40B4-BE49-F238E27FC236}">
                    <a16:creationId xmlns:a16="http://schemas.microsoft.com/office/drawing/2014/main" id="{32F8135C-DA53-43A6-BD94-DE09187C16B5}"/>
                  </a:ext>
                </a:extLst>
              </p:cNvPr>
              <p:cNvSpPr/>
              <p:nvPr/>
            </p:nvSpPr>
            <p:spPr>
              <a:xfrm rot="4439663">
                <a:off x="6200202" y="5426646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704092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27">
            <a:extLst>
              <a:ext uri="{FF2B5EF4-FFF2-40B4-BE49-F238E27FC236}">
                <a16:creationId xmlns:a16="http://schemas.microsoft.com/office/drawing/2014/main" id="{F0E3AF8B-587B-4A5D-9D0A-2FBFE2189871}"/>
              </a:ext>
            </a:extLst>
          </p:cNvPr>
          <p:cNvGrpSpPr/>
          <p:nvPr/>
        </p:nvGrpSpPr>
        <p:grpSpPr>
          <a:xfrm>
            <a:off x="858533" y="1341870"/>
            <a:ext cx="1429895" cy="1389875"/>
            <a:chOff x="-1581929" y="1738647"/>
            <a:chExt cx="1387059" cy="1348238"/>
          </a:xfrm>
        </p:grpSpPr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2F9F37F8-8D09-46B1-9ED5-1B93A9BE171D}"/>
                </a:ext>
              </a:extLst>
            </p:cNvPr>
            <p:cNvSpPr/>
            <p:nvPr/>
          </p:nvSpPr>
          <p:spPr>
            <a:xfrm>
              <a:off x="-1386438" y="1870258"/>
              <a:ext cx="1033984" cy="106208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0" name="Picture 29" descr="A picture containing room&#10;&#10;Description automatically generated">
              <a:extLst>
                <a:ext uri="{FF2B5EF4-FFF2-40B4-BE49-F238E27FC236}">
                  <a16:creationId xmlns:a16="http://schemas.microsoft.com/office/drawing/2014/main" id="{72786C54-861B-400D-85B4-6DACD33CDAE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219" t="30652" r="43078" b="40342"/>
            <a:stretch/>
          </p:blipFill>
          <p:spPr>
            <a:xfrm>
              <a:off x="-1349601" y="1870258"/>
              <a:ext cx="963591" cy="1028528"/>
            </a:xfrm>
            <a:prstGeom prst="rect">
              <a:avLst/>
            </a:prstGeom>
          </p:spPr>
        </p:pic>
        <p:pic>
          <p:nvPicPr>
            <p:cNvPr id="31" name="Picture 30" descr="A picture containing clock&#10;&#10;Description automatically generated">
              <a:extLst>
                <a:ext uri="{FF2B5EF4-FFF2-40B4-BE49-F238E27FC236}">
                  <a16:creationId xmlns:a16="http://schemas.microsoft.com/office/drawing/2014/main" id="{7872F746-6A81-4280-99C3-15C188C68DB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4800" r="52453" b="33801"/>
            <a:stretch/>
          </p:blipFill>
          <p:spPr>
            <a:xfrm>
              <a:off x="-1581929" y="1738647"/>
              <a:ext cx="1387059" cy="1348238"/>
            </a:xfrm>
            <a:prstGeom prst="rect">
              <a:avLst/>
            </a:prstGeom>
          </p:spPr>
        </p:pic>
      </p:grpSp>
      <p:pic>
        <p:nvPicPr>
          <p:cNvPr id="7" name="Picture 6" descr="A picture containing room, bedroom, table&#10;&#10;Description automatically generated">
            <a:extLst>
              <a:ext uri="{FF2B5EF4-FFF2-40B4-BE49-F238E27FC236}">
                <a16:creationId xmlns:a16="http://schemas.microsoft.com/office/drawing/2014/main" id="{F1C31A23-EEF1-4A8F-A9EC-69C38BC9847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01" b="40459"/>
          <a:stretch/>
        </p:blipFill>
        <p:spPr>
          <a:xfrm>
            <a:off x="755649" y="3073566"/>
            <a:ext cx="7632699" cy="301925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950440" y="697112"/>
            <a:ext cx="5259897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sz="4000" b="1" dirty="0"/>
              <a:t>Fact Finder</a:t>
            </a:r>
            <a:endParaRPr lang="en-GB" sz="4000" b="1" dirty="0"/>
          </a:p>
        </p:txBody>
      </p:sp>
      <p:pic>
        <p:nvPicPr>
          <p:cNvPr id="3" name="Picture 2" descr="A picture containing monitor, indoor, computer, sitting&#10;&#10;Description automatically generated">
            <a:extLst>
              <a:ext uri="{FF2B5EF4-FFF2-40B4-BE49-F238E27FC236}">
                <a16:creationId xmlns:a16="http://schemas.microsoft.com/office/drawing/2014/main" id="{8DAD2E07-8DCC-4F9D-9F2E-45FFEC2A47F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905"/>
          <a:stretch/>
        </p:blipFill>
        <p:spPr>
          <a:xfrm>
            <a:off x="2919369" y="3451897"/>
            <a:ext cx="3296873" cy="2565471"/>
          </a:xfrm>
          <a:prstGeom prst="rect">
            <a:avLst/>
          </a:prstGeom>
        </p:spPr>
      </p:pic>
      <p:sp>
        <p:nvSpPr>
          <p:cNvPr id="14" name="Speech Bubble: Rectangle with Corners Rounded 13">
            <a:extLst>
              <a:ext uri="{FF2B5EF4-FFF2-40B4-BE49-F238E27FC236}">
                <a16:creationId xmlns:a16="http://schemas.microsoft.com/office/drawing/2014/main" id="{A24172AD-1EAA-4EC1-856E-D804F29B8DD8}"/>
              </a:ext>
            </a:extLst>
          </p:cNvPr>
          <p:cNvSpPr/>
          <p:nvPr/>
        </p:nvSpPr>
        <p:spPr>
          <a:xfrm>
            <a:off x="2566187" y="1443222"/>
            <a:ext cx="3040142" cy="854246"/>
          </a:xfrm>
          <a:prstGeom prst="wedgeRoundRectCallout">
            <a:avLst>
              <a:gd name="adj1" fmla="val -67285"/>
              <a:gd name="adj2" fmla="val 41596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US" sz="1800" dirty="0">
                <a:solidFill>
                  <a:schemeClr val="tx1"/>
                </a:solidFill>
              </a:rPr>
              <a:t>How do you make the number 3 from 2 parts?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5FF538D-BDC3-476D-8D29-E603379F6E1C}"/>
              </a:ext>
            </a:extLst>
          </p:cNvPr>
          <p:cNvSpPr/>
          <p:nvPr/>
        </p:nvSpPr>
        <p:spPr>
          <a:xfrm>
            <a:off x="755650" y="3150935"/>
            <a:ext cx="7632700" cy="2941890"/>
          </a:xfrm>
          <a:prstGeom prst="rect">
            <a:avLst/>
          </a:prstGeom>
          <a:noFill/>
          <a:ln w="28575">
            <a:solidFill>
              <a:srgbClr val="0094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7873CE9C-D4AC-4579-9C2C-38F4081A3148}"/>
              </a:ext>
            </a:extLst>
          </p:cNvPr>
          <p:cNvSpPr/>
          <p:nvPr/>
        </p:nvSpPr>
        <p:spPr>
          <a:xfrm>
            <a:off x="755650" y="2807661"/>
            <a:ext cx="7632700" cy="547779"/>
          </a:xfrm>
          <a:prstGeom prst="roundRect">
            <a:avLst/>
          </a:prstGeom>
          <a:solidFill>
            <a:srgbClr val="89CBC1"/>
          </a:solidFill>
          <a:ln w="28575">
            <a:solidFill>
              <a:srgbClr val="009487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US" sz="1800" dirty="0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Jot</a:t>
            </a:r>
            <a:r>
              <a:rPr lang="en-US" sz="1800" dirty="0">
                <a:solidFill>
                  <a:srgbClr val="FF0000"/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1800" dirty="0">
                <a:latin typeface="+mn-lt"/>
                <a:cs typeface="Calibri" panose="020F0502020204030204" pitchFamily="34" charset="0"/>
              </a:rPr>
              <a:t>your ideas on a whiteboard.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306C030-4EE3-4651-AD56-1A96DA827BB1}"/>
              </a:ext>
            </a:extLst>
          </p:cNvPr>
          <p:cNvSpPr/>
          <p:nvPr/>
        </p:nvSpPr>
        <p:spPr>
          <a:xfrm>
            <a:off x="3145871" y="4046224"/>
            <a:ext cx="2827089" cy="1384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500" b="1" dirty="0">
                <a:solidFill>
                  <a:srgbClr val="F08215"/>
                </a:solidFill>
              </a:rPr>
              <a:t>3 + 0 = 3</a:t>
            </a:r>
          </a:p>
          <a:p>
            <a:pPr algn="ctr"/>
            <a:r>
              <a:rPr lang="en-GB" sz="4500" b="1" dirty="0">
                <a:solidFill>
                  <a:srgbClr val="F08215"/>
                </a:solidFill>
              </a:rPr>
              <a:t>2 + 1 = 3</a:t>
            </a:r>
          </a:p>
        </p:txBody>
      </p:sp>
      <p:grpSp>
        <p:nvGrpSpPr>
          <p:cNvPr id="42" name="Group 41">
            <a:extLst>
              <a:ext uri="{FF2B5EF4-FFF2-40B4-BE49-F238E27FC236}">
                <a16:creationId xmlns:a16="http://schemas.microsoft.com/office/drawing/2014/main" id="{EADA295A-5D14-4870-8281-103E9CE69633}"/>
              </a:ext>
            </a:extLst>
          </p:cNvPr>
          <p:cNvGrpSpPr/>
          <p:nvPr/>
        </p:nvGrpSpPr>
        <p:grpSpPr>
          <a:xfrm>
            <a:off x="5931016" y="3640994"/>
            <a:ext cx="3040633" cy="3040633"/>
            <a:chOff x="5931016" y="3640994"/>
            <a:chExt cx="3040633" cy="3040633"/>
          </a:xfrm>
        </p:grpSpPr>
        <p:pic>
          <p:nvPicPr>
            <p:cNvPr id="43" name="Picture 42" descr="A picture containing building, drawing, window&#10;&#10;Description automatically generated">
              <a:extLst>
                <a:ext uri="{FF2B5EF4-FFF2-40B4-BE49-F238E27FC236}">
                  <a16:creationId xmlns:a16="http://schemas.microsoft.com/office/drawing/2014/main" id="{8AEEA917-15DD-440D-AF32-B472D7D2201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31016" y="3640994"/>
              <a:ext cx="3040633" cy="3040633"/>
            </a:xfrm>
            <a:prstGeom prst="rect">
              <a:avLst/>
            </a:prstGeom>
          </p:spPr>
        </p:pic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65E79C1F-16FD-4EAE-91F5-BDCC67C31000}"/>
                </a:ext>
              </a:extLst>
            </p:cNvPr>
            <p:cNvSpPr/>
            <p:nvPr/>
          </p:nvSpPr>
          <p:spPr>
            <a:xfrm>
              <a:off x="7836191" y="4415949"/>
              <a:ext cx="214546" cy="214546"/>
            </a:xfrm>
            <a:prstGeom prst="ellipse">
              <a:avLst/>
            </a:prstGeom>
            <a:solidFill>
              <a:srgbClr val="131313"/>
            </a:solidFill>
            <a:ln>
              <a:solidFill>
                <a:srgbClr val="13131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5" name="Group 44">
              <a:extLst>
                <a:ext uri="{FF2B5EF4-FFF2-40B4-BE49-F238E27FC236}">
                  <a16:creationId xmlns:a16="http://schemas.microsoft.com/office/drawing/2014/main" id="{92CCDFB9-85E5-41D5-BCDA-659435EB1D21}"/>
                </a:ext>
              </a:extLst>
            </p:cNvPr>
            <p:cNvGrpSpPr/>
            <p:nvPr/>
          </p:nvGrpSpPr>
          <p:grpSpPr>
            <a:xfrm>
              <a:off x="7956331" y="5280676"/>
              <a:ext cx="605108" cy="348311"/>
              <a:chOff x="7956331" y="5280676"/>
              <a:chExt cx="605108" cy="348311"/>
            </a:xfrm>
          </p:grpSpPr>
          <p:sp>
            <p:nvSpPr>
              <p:cNvPr id="55" name="Oval 54">
                <a:extLst>
                  <a:ext uri="{FF2B5EF4-FFF2-40B4-BE49-F238E27FC236}">
                    <a16:creationId xmlns:a16="http://schemas.microsoft.com/office/drawing/2014/main" id="{73D12057-AA15-442E-A490-EFD2E77E80F2}"/>
                  </a:ext>
                </a:extLst>
              </p:cNvPr>
              <p:cNvSpPr/>
              <p:nvPr/>
            </p:nvSpPr>
            <p:spPr>
              <a:xfrm>
                <a:off x="7956331" y="5280676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6" name="Oval 55">
                <a:extLst>
                  <a:ext uri="{FF2B5EF4-FFF2-40B4-BE49-F238E27FC236}">
                    <a16:creationId xmlns:a16="http://schemas.microsoft.com/office/drawing/2014/main" id="{52AFB08F-97BB-4CB4-AB7C-C6234C8830D7}"/>
                  </a:ext>
                </a:extLst>
              </p:cNvPr>
              <p:cNvSpPr/>
              <p:nvPr/>
            </p:nvSpPr>
            <p:spPr>
              <a:xfrm>
                <a:off x="8346893" y="5414441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46" name="Group 45">
              <a:extLst>
                <a:ext uri="{FF2B5EF4-FFF2-40B4-BE49-F238E27FC236}">
                  <a16:creationId xmlns:a16="http://schemas.microsoft.com/office/drawing/2014/main" id="{D91C7098-63D0-42B0-BEE0-D57E728518F3}"/>
                </a:ext>
              </a:extLst>
            </p:cNvPr>
            <p:cNvGrpSpPr/>
            <p:nvPr/>
          </p:nvGrpSpPr>
          <p:grpSpPr>
            <a:xfrm>
              <a:off x="7354090" y="5475543"/>
              <a:ext cx="214546" cy="932560"/>
              <a:chOff x="7354090" y="5475543"/>
              <a:chExt cx="214546" cy="932560"/>
            </a:xfrm>
          </p:grpSpPr>
          <p:sp>
            <p:nvSpPr>
              <p:cNvPr id="52" name="Oval 51">
                <a:extLst>
                  <a:ext uri="{FF2B5EF4-FFF2-40B4-BE49-F238E27FC236}">
                    <a16:creationId xmlns:a16="http://schemas.microsoft.com/office/drawing/2014/main" id="{0BE926D4-A3F4-43F1-953A-4BC8E53AB526}"/>
                  </a:ext>
                </a:extLst>
              </p:cNvPr>
              <p:cNvSpPr/>
              <p:nvPr/>
            </p:nvSpPr>
            <p:spPr>
              <a:xfrm>
                <a:off x="7354090" y="5475543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3" name="Oval 52">
                <a:extLst>
                  <a:ext uri="{FF2B5EF4-FFF2-40B4-BE49-F238E27FC236}">
                    <a16:creationId xmlns:a16="http://schemas.microsoft.com/office/drawing/2014/main" id="{212CD927-9FB9-413F-B72E-B67A9D035291}"/>
                  </a:ext>
                </a:extLst>
              </p:cNvPr>
              <p:cNvSpPr/>
              <p:nvPr/>
            </p:nvSpPr>
            <p:spPr>
              <a:xfrm>
                <a:off x="7354090" y="5834550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4" name="Oval 53">
                <a:extLst>
                  <a:ext uri="{FF2B5EF4-FFF2-40B4-BE49-F238E27FC236}">
                    <a16:creationId xmlns:a16="http://schemas.microsoft.com/office/drawing/2014/main" id="{53DB156E-FFD7-4A8A-A03B-9CF5D2BD50B3}"/>
                  </a:ext>
                </a:extLst>
              </p:cNvPr>
              <p:cNvSpPr/>
              <p:nvPr/>
            </p:nvSpPr>
            <p:spPr>
              <a:xfrm>
                <a:off x="7354090" y="6193557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47" name="Group 46">
              <a:extLst>
                <a:ext uri="{FF2B5EF4-FFF2-40B4-BE49-F238E27FC236}">
                  <a16:creationId xmlns:a16="http://schemas.microsoft.com/office/drawing/2014/main" id="{BAEE867B-F970-4CA1-A83A-6E0B3DADBF81}"/>
                </a:ext>
              </a:extLst>
            </p:cNvPr>
            <p:cNvGrpSpPr/>
            <p:nvPr/>
          </p:nvGrpSpPr>
          <p:grpSpPr>
            <a:xfrm>
              <a:off x="6183424" y="5143396"/>
              <a:ext cx="1071849" cy="472629"/>
              <a:chOff x="6200202" y="5168563"/>
              <a:chExt cx="1071849" cy="472629"/>
            </a:xfrm>
          </p:grpSpPr>
          <p:sp>
            <p:nvSpPr>
              <p:cNvPr id="48" name="Oval 47">
                <a:extLst>
                  <a:ext uri="{FF2B5EF4-FFF2-40B4-BE49-F238E27FC236}">
                    <a16:creationId xmlns:a16="http://schemas.microsoft.com/office/drawing/2014/main" id="{F2E32D28-63BB-415E-9989-ED6C40BDD574}"/>
                  </a:ext>
                </a:extLst>
              </p:cNvPr>
              <p:cNvSpPr/>
              <p:nvPr/>
            </p:nvSpPr>
            <p:spPr>
              <a:xfrm rot="4439663">
                <a:off x="7057505" y="5168563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9" name="Oval 48">
                <a:extLst>
                  <a:ext uri="{FF2B5EF4-FFF2-40B4-BE49-F238E27FC236}">
                    <a16:creationId xmlns:a16="http://schemas.microsoft.com/office/drawing/2014/main" id="{62E4B246-80B6-47C5-A3C2-C0DF3E810CE8}"/>
                  </a:ext>
                </a:extLst>
              </p:cNvPr>
              <p:cNvSpPr/>
              <p:nvPr/>
            </p:nvSpPr>
            <p:spPr>
              <a:xfrm rot="4439663">
                <a:off x="6771138" y="5250774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50" name="Oval 49">
                <a:extLst>
                  <a:ext uri="{FF2B5EF4-FFF2-40B4-BE49-F238E27FC236}">
                    <a16:creationId xmlns:a16="http://schemas.microsoft.com/office/drawing/2014/main" id="{D899C9D0-D653-477A-8B84-FFE9DAFE1F9C}"/>
                  </a:ext>
                </a:extLst>
              </p:cNvPr>
              <p:cNvSpPr/>
              <p:nvPr/>
            </p:nvSpPr>
            <p:spPr>
              <a:xfrm rot="4439663">
                <a:off x="6484771" y="5341375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1" name="Oval 50">
                <a:extLst>
                  <a:ext uri="{FF2B5EF4-FFF2-40B4-BE49-F238E27FC236}">
                    <a16:creationId xmlns:a16="http://schemas.microsoft.com/office/drawing/2014/main" id="{32F8135C-DA53-43A6-BD94-DE09187C16B5}"/>
                  </a:ext>
                </a:extLst>
              </p:cNvPr>
              <p:cNvSpPr/>
              <p:nvPr/>
            </p:nvSpPr>
            <p:spPr>
              <a:xfrm rot="4439663">
                <a:off x="6200202" y="5426646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126136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31">
            <a:extLst>
              <a:ext uri="{FF2B5EF4-FFF2-40B4-BE49-F238E27FC236}">
                <a16:creationId xmlns:a16="http://schemas.microsoft.com/office/drawing/2014/main" id="{81E91220-5DB9-4848-AF2C-4CE9C5E0B5A7}"/>
              </a:ext>
            </a:extLst>
          </p:cNvPr>
          <p:cNvGrpSpPr/>
          <p:nvPr/>
        </p:nvGrpSpPr>
        <p:grpSpPr>
          <a:xfrm flipH="1">
            <a:off x="854783" y="1333481"/>
            <a:ext cx="1438525" cy="1398264"/>
            <a:chOff x="-1569886" y="2486739"/>
            <a:chExt cx="1387059" cy="1348238"/>
          </a:xfrm>
        </p:grpSpPr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5900F3CF-F85E-45B4-8FCD-313825E0BC46}"/>
                </a:ext>
              </a:extLst>
            </p:cNvPr>
            <p:cNvSpPr/>
            <p:nvPr/>
          </p:nvSpPr>
          <p:spPr>
            <a:xfrm>
              <a:off x="-1377470" y="2629816"/>
              <a:ext cx="1033984" cy="106208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4" name="Picture 33" descr="A picture containing room&#10;&#10;Description automatically generated">
              <a:extLst>
                <a:ext uri="{FF2B5EF4-FFF2-40B4-BE49-F238E27FC236}">
                  <a16:creationId xmlns:a16="http://schemas.microsoft.com/office/drawing/2014/main" id="{B41A12BA-4FC7-4561-AAFC-6B0C1B9079F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9785" t="29115" b="28508"/>
            <a:stretch/>
          </p:blipFill>
          <p:spPr>
            <a:xfrm>
              <a:off x="-1343004" y="2629816"/>
              <a:ext cx="946667" cy="1011486"/>
            </a:xfrm>
            <a:prstGeom prst="rect">
              <a:avLst/>
            </a:prstGeom>
          </p:spPr>
        </p:pic>
        <p:pic>
          <p:nvPicPr>
            <p:cNvPr id="35" name="Picture 34" descr="A picture containing clock&#10;&#10;Description automatically generated">
              <a:extLst>
                <a:ext uri="{FF2B5EF4-FFF2-40B4-BE49-F238E27FC236}">
                  <a16:creationId xmlns:a16="http://schemas.microsoft.com/office/drawing/2014/main" id="{0B79EC69-5BA5-400D-A545-6C504E4B9E8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4800" r="52453" b="33801"/>
            <a:stretch/>
          </p:blipFill>
          <p:spPr>
            <a:xfrm>
              <a:off x="-1569886" y="2486739"/>
              <a:ext cx="1387059" cy="1348238"/>
            </a:xfrm>
            <a:prstGeom prst="rect">
              <a:avLst/>
            </a:prstGeom>
          </p:spPr>
        </p:pic>
      </p:grpSp>
      <p:pic>
        <p:nvPicPr>
          <p:cNvPr id="7" name="Picture 6" descr="A picture containing room, bedroom, table&#10;&#10;Description automatically generated">
            <a:extLst>
              <a:ext uri="{FF2B5EF4-FFF2-40B4-BE49-F238E27FC236}">
                <a16:creationId xmlns:a16="http://schemas.microsoft.com/office/drawing/2014/main" id="{F1C31A23-EEF1-4A8F-A9EC-69C38BC9847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01" b="40459"/>
          <a:stretch/>
        </p:blipFill>
        <p:spPr>
          <a:xfrm>
            <a:off x="755649" y="3073566"/>
            <a:ext cx="7632699" cy="301925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950440" y="697112"/>
            <a:ext cx="5259897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sz="4000" b="1" dirty="0"/>
              <a:t>Fact Finder</a:t>
            </a:r>
            <a:endParaRPr lang="en-GB" sz="4000" b="1" dirty="0"/>
          </a:p>
        </p:txBody>
      </p:sp>
      <p:pic>
        <p:nvPicPr>
          <p:cNvPr id="3" name="Picture 2" descr="A picture containing monitor, indoor, computer, sitting&#10;&#10;Description automatically generated">
            <a:extLst>
              <a:ext uri="{FF2B5EF4-FFF2-40B4-BE49-F238E27FC236}">
                <a16:creationId xmlns:a16="http://schemas.microsoft.com/office/drawing/2014/main" id="{8DAD2E07-8DCC-4F9D-9F2E-45FFEC2A47F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905"/>
          <a:stretch/>
        </p:blipFill>
        <p:spPr>
          <a:xfrm>
            <a:off x="2919369" y="3451897"/>
            <a:ext cx="3296873" cy="2565471"/>
          </a:xfrm>
          <a:prstGeom prst="rect">
            <a:avLst/>
          </a:prstGeom>
        </p:spPr>
      </p:pic>
      <p:sp>
        <p:nvSpPr>
          <p:cNvPr id="14" name="Speech Bubble: Rectangle with Corners Rounded 13">
            <a:extLst>
              <a:ext uri="{FF2B5EF4-FFF2-40B4-BE49-F238E27FC236}">
                <a16:creationId xmlns:a16="http://schemas.microsoft.com/office/drawing/2014/main" id="{A24172AD-1EAA-4EC1-856E-D804F29B8DD8}"/>
              </a:ext>
            </a:extLst>
          </p:cNvPr>
          <p:cNvSpPr/>
          <p:nvPr/>
        </p:nvSpPr>
        <p:spPr>
          <a:xfrm>
            <a:off x="2566186" y="1443222"/>
            <a:ext cx="3650055" cy="854246"/>
          </a:xfrm>
          <a:prstGeom prst="wedgeRoundRectCallout">
            <a:avLst>
              <a:gd name="adj1" fmla="val -63837"/>
              <a:gd name="adj2" fmla="val 40614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US" sz="1800" dirty="0">
                <a:solidFill>
                  <a:schemeClr val="tx1"/>
                </a:solidFill>
              </a:rPr>
              <a:t>Can you remember how to make the number 4 from 2 parts?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5FF538D-BDC3-476D-8D29-E603379F6E1C}"/>
              </a:ext>
            </a:extLst>
          </p:cNvPr>
          <p:cNvSpPr/>
          <p:nvPr/>
        </p:nvSpPr>
        <p:spPr>
          <a:xfrm>
            <a:off x="755650" y="3150935"/>
            <a:ext cx="7632700" cy="2941890"/>
          </a:xfrm>
          <a:prstGeom prst="rect">
            <a:avLst/>
          </a:prstGeom>
          <a:noFill/>
          <a:ln w="28575">
            <a:solidFill>
              <a:srgbClr val="0094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7873CE9C-D4AC-4579-9C2C-38F4081A3148}"/>
              </a:ext>
            </a:extLst>
          </p:cNvPr>
          <p:cNvSpPr/>
          <p:nvPr/>
        </p:nvSpPr>
        <p:spPr>
          <a:xfrm>
            <a:off x="755650" y="2807661"/>
            <a:ext cx="7632700" cy="547779"/>
          </a:xfrm>
          <a:prstGeom prst="roundRect">
            <a:avLst/>
          </a:prstGeom>
          <a:solidFill>
            <a:srgbClr val="89CBC1"/>
          </a:solidFill>
          <a:ln w="28575">
            <a:solidFill>
              <a:srgbClr val="009487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US" sz="1800" dirty="0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Jot</a:t>
            </a:r>
            <a:r>
              <a:rPr lang="en-US" sz="1800" dirty="0">
                <a:solidFill>
                  <a:srgbClr val="FF0000"/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1800" dirty="0">
                <a:latin typeface="+mn-lt"/>
                <a:cs typeface="Calibri" panose="020F0502020204030204" pitchFamily="34" charset="0"/>
              </a:rPr>
              <a:t>your ideas on a whiteboard.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306C030-4EE3-4651-AD56-1A96DA827BB1}"/>
              </a:ext>
            </a:extLst>
          </p:cNvPr>
          <p:cNvSpPr/>
          <p:nvPr/>
        </p:nvSpPr>
        <p:spPr>
          <a:xfrm>
            <a:off x="3145871" y="3693775"/>
            <a:ext cx="2827089" cy="207749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500" b="1" dirty="0">
                <a:solidFill>
                  <a:srgbClr val="F08215"/>
                </a:solidFill>
              </a:rPr>
              <a:t>4 + 0 = 4</a:t>
            </a:r>
          </a:p>
          <a:p>
            <a:pPr algn="ctr"/>
            <a:r>
              <a:rPr lang="en-GB" sz="4500" b="1" dirty="0">
                <a:solidFill>
                  <a:srgbClr val="F08215"/>
                </a:solidFill>
              </a:rPr>
              <a:t>3 + 1 = 4</a:t>
            </a:r>
          </a:p>
          <a:p>
            <a:pPr algn="ctr"/>
            <a:r>
              <a:rPr lang="en-GB" sz="4500" b="1" dirty="0">
                <a:solidFill>
                  <a:srgbClr val="F08215"/>
                </a:solidFill>
              </a:rPr>
              <a:t>2 + 2 = 4</a:t>
            </a:r>
          </a:p>
        </p:txBody>
      </p:sp>
      <p:grpSp>
        <p:nvGrpSpPr>
          <p:cNvPr id="42" name="Group 41">
            <a:extLst>
              <a:ext uri="{FF2B5EF4-FFF2-40B4-BE49-F238E27FC236}">
                <a16:creationId xmlns:a16="http://schemas.microsoft.com/office/drawing/2014/main" id="{EADA295A-5D14-4870-8281-103E9CE69633}"/>
              </a:ext>
            </a:extLst>
          </p:cNvPr>
          <p:cNvGrpSpPr/>
          <p:nvPr/>
        </p:nvGrpSpPr>
        <p:grpSpPr>
          <a:xfrm>
            <a:off x="5931016" y="3640994"/>
            <a:ext cx="3040633" cy="3040633"/>
            <a:chOff x="5931016" y="3640994"/>
            <a:chExt cx="3040633" cy="3040633"/>
          </a:xfrm>
        </p:grpSpPr>
        <p:pic>
          <p:nvPicPr>
            <p:cNvPr id="43" name="Picture 42" descr="A picture containing building, drawing, window&#10;&#10;Description automatically generated">
              <a:extLst>
                <a:ext uri="{FF2B5EF4-FFF2-40B4-BE49-F238E27FC236}">
                  <a16:creationId xmlns:a16="http://schemas.microsoft.com/office/drawing/2014/main" id="{8AEEA917-15DD-440D-AF32-B472D7D2201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31016" y="3640994"/>
              <a:ext cx="3040633" cy="3040633"/>
            </a:xfrm>
            <a:prstGeom prst="rect">
              <a:avLst/>
            </a:prstGeom>
          </p:spPr>
        </p:pic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65E79C1F-16FD-4EAE-91F5-BDCC67C31000}"/>
                </a:ext>
              </a:extLst>
            </p:cNvPr>
            <p:cNvSpPr/>
            <p:nvPr/>
          </p:nvSpPr>
          <p:spPr>
            <a:xfrm>
              <a:off x="7836191" y="4415949"/>
              <a:ext cx="214546" cy="214546"/>
            </a:xfrm>
            <a:prstGeom prst="ellipse">
              <a:avLst/>
            </a:prstGeom>
            <a:solidFill>
              <a:srgbClr val="131313"/>
            </a:solidFill>
            <a:ln>
              <a:solidFill>
                <a:srgbClr val="13131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5" name="Group 44">
              <a:extLst>
                <a:ext uri="{FF2B5EF4-FFF2-40B4-BE49-F238E27FC236}">
                  <a16:creationId xmlns:a16="http://schemas.microsoft.com/office/drawing/2014/main" id="{92CCDFB9-85E5-41D5-BCDA-659435EB1D21}"/>
                </a:ext>
              </a:extLst>
            </p:cNvPr>
            <p:cNvGrpSpPr/>
            <p:nvPr/>
          </p:nvGrpSpPr>
          <p:grpSpPr>
            <a:xfrm>
              <a:off x="7956331" y="5280676"/>
              <a:ext cx="605108" cy="348311"/>
              <a:chOff x="7956331" y="5280676"/>
              <a:chExt cx="605108" cy="348311"/>
            </a:xfrm>
          </p:grpSpPr>
          <p:sp>
            <p:nvSpPr>
              <p:cNvPr id="55" name="Oval 54">
                <a:extLst>
                  <a:ext uri="{FF2B5EF4-FFF2-40B4-BE49-F238E27FC236}">
                    <a16:creationId xmlns:a16="http://schemas.microsoft.com/office/drawing/2014/main" id="{73D12057-AA15-442E-A490-EFD2E77E80F2}"/>
                  </a:ext>
                </a:extLst>
              </p:cNvPr>
              <p:cNvSpPr/>
              <p:nvPr/>
            </p:nvSpPr>
            <p:spPr>
              <a:xfrm>
                <a:off x="7956331" y="5280676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6" name="Oval 55">
                <a:extLst>
                  <a:ext uri="{FF2B5EF4-FFF2-40B4-BE49-F238E27FC236}">
                    <a16:creationId xmlns:a16="http://schemas.microsoft.com/office/drawing/2014/main" id="{52AFB08F-97BB-4CB4-AB7C-C6234C8830D7}"/>
                  </a:ext>
                </a:extLst>
              </p:cNvPr>
              <p:cNvSpPr/>
              <p:nvPr/>
            </p:nvSpPr>
            <p:spPr>
              <a:xfrm>
                <a:off x="8346893" y="5414441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46" name="Group 45">
              <a:extLst>
                <a:ext uri="{FF2B5EF4-FFF2-40B4-BE49-F238E27FC236}">
                  <a16:creationId xmlns:a16="http://schemas.microsoft.com/office/drawing/2014/main" id="{D91C7098-63D0-42B0-BEE0-D57E728518F3}"/>
                </a:ext>
              </a:extLst>
            </p:cNvPr>
            <p:cNvGrpSpPr/>
            <p:nvPr/>
          </p:nvGrpSpPr>
          <p:grpSpPr>
            <a:xfrm>
              <a:off x="7354090" y="5475543"/>
              <a:ext cx="214546" cy="932560"/>
              <a:chOff x="7354090" y="5475543"/>
              <a:chExt cx="214546" cy="932560"/>
            </a:xfrm>
          </p:grpSpPr>
          <p:sp>
            <p:nvSpPr>
              <p:cNvPr id="52" name="Oval 51">
                <a:extLst>
                  <a:ext uri="{FF2B5EF4-FFF2-40B4-BE49-F238E27FC236}">
                    <a16:creationId xmlns:a16="http://schemas.microsoft.com/office/drawing/2014/main" id="{0BE926D4-A3F4-43F1-953A-4BC8E53AB526}"/>
                  </a:ext>
                </a:extLst>
              </p:cNvPr>
              <p:cNvSpPr/>
              <p:nvPr/>
            </p:nvSpPr>
            <p:spPr>
              <a:xfrm>
                <a:off x="7354090" y="5475543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3" name="Oval 52">
                <a:extLst>
                  <a:ext uri="{FF2B5EF4-FFF2-40B4-BE49-F238E27FC236}">
                    <a16:creationId xmlns:a16="http://schemas.microsoft.com/office/drawing/2014/main" id="{212CD927-9FB9-413F-B72E-B67A9D035291}"/>
                  </a:ext>
                </a:extLst>
              </p:cNvPr>
              <p:cNvSpPr/>
              <p:nvPr/>
            </p:nvSpPr>
            <p:spPr>
              <a:xfrm>
                <a:off x="7354090" y="5834550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4" name="Oval 53">
                <a:extLst>
                  <a:ext uri="{FF2B5EF4-FFF2-40B4-BE49-F238E27FC236}">
                    <a16:creationId xmlns:a16="http://schemas.microsoft.com/office/drawing/2014/main" id="{53DB156E-FFD7-4A8A-A03B-9CF5D2BD50B3}"/>
                  </a:ext>
                </a:extLst>
              </p:cNvPr>
              <p:cNvSpPr/>
              <p:nvPr/>
            </p:nvSpPr>
            <p:spPr>
              <a:xfrm>
                <a:off x="7354090" y="6193557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47" name="Group 46">
              <a:extLst>
                <a:ext uri="{FF2B5EF4-FFF2-40B4-BE49-F238E27FC236}">
                  <a16:creationId xmlns:a16="http://schemas.microsoft.com/office/drawing/2014/main" id="{BAEE867B-F970-4CA1-A83A-6E0B3DADBF81}"/>
                </a:ext>
              </a:extLst>
            </p:cNvPr>
            <p:cNvGrpSpPr/>
            <p:nvPr/>
          </p:nvGrpSpPr>
          <p:grpSpPr>
            <a:xfrm>
              <a:off x="6183424" y="5143396"/>
              <a:ext cx="1071849" cy="472629"/>
              <a:chOff x="6200202" y="5168563"/>
              <a:chExt cx="1071849" cy="472629"/>
            </a:xfrm>
          </p:grpSpPr>
          <p:sp>
            <p:nvSpPr>
              <p:cNvPr id="48" name="Oval 47">
                <a:extLst>
                  <a:ext uri="{FF2B5EF4-FFF2-40B4-BE49-F238E27FC236}">
                    <a16:creationId xmlns:a16="http://schemas.microsoft.com/office/drawing/2014/main" id="{F2E32D28-63BB-415E-9989-ED6C40BDD574}"/>
                  </a:ext>
                </a:extLst>
              </p:cNvPr>
              <p:cNvSpPr/>
              <p:nvPr/>
            </p:nvSpPr>
            <p:spPr>
              <a:xfrm rot="4439663">
                <a:off x="7057505" y="5168563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9" name="Oval 48">
                <a:extLst>
                  <a:ext uri="{FF2B5EF4-FFF2-40B4-BE49-F238E27FC236}">
                    <a16:creationId xmlns:a16="http://schemas.microsoft.com/office/drawing/2014/main" id="{62E4B246-80B6-47C5-A3C2-C0DF3E810CE8}"/>
                  </a:ext>
                </a:extLst>
              </p:cNvPr>
              <p:cNvSpPr/>
              <p:nvPr/>
            </p:nvSpPr>
            <p:spPr>
              <a:xfrm rot="4439663">
                <a:off x="6771138" y="5250774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50" name="Oval 49">
                <a:extLst>
                  <a:ext uri="{FF2B5EF4-FFF2-40B4-BE49-F238E27FC236}">
                    <a16:creationId xmlns:a16="http://schemas.microsoft.com/office/drawing/2014/main" id="{D899C9D0-D653-477A-8B84-FFE9DAFE1F9C}"/>
                  </a:ext>
                </a:extLst>
              </p:cNvPr>
              <p:cNvSpPr/>
              <p:nvPr/>
            </p:nvSpPr>
            <p:spPr>
              <a:xfrm rot="4439663">
                <a:off x="6484771" y="5341375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1" name="Oval 50">
                <a:extLst>
                  <a:ext uri="{FF2B5EF4-FFF2-40B4-BE49-F238E27FC236}">
                    <a16:creationId xmlns:a16="http://schemas.microsoft.com/office/drawing/2014/main" id="{32F8135C-DA53-43A6-BD94-DE09187C16B5}"/>
                  </a:ext>
                </a:extLst>
              </p:cNvPr>
              <p:cNvSpPr/>
              <p:nvPr/>
            </p:nvSpPr>
            <p:spPr>
              <a:xfrm rot="4439663">
                <a:off x="6200202" y="5426646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483814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950440" y="697112"/>
            <a:ext cx="5259897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sz="4000" b="1" dirty="0"/>
              <a:t>Super Spin</a:t>
            </a:r>
            <a:endParaRPr lang="en-GB" sz="4000" b="1" dirty="0"/>
          </a:p>
        </p:txBody>
      </p:sp>
      <p:pic>
        <p:nvPicPr>
          <p:cNvPr id="2" name="Picture 1" descr="A picture containing street, stop, riding, hill&#10;&#10;Description automatically generated">
            <a:extLst>
              <a:ext uri="{FF2B5EF4-FFF2-40B4-BE49-F238E27FC236}">
                <a16:creationId xmlns:a16="http://schemas.microsoft.com/office/drawing/2014/main" id="{164D0FC7-8B6D-45F5-82F3-51F8852D532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258"/>
          <a:stretch/>
        </p:blipFill>
        <p:spPr>
          <a:xfrm>
            <a:off x="784226" y="1711353"/>
            <a:ext cx="7578000" cy="4368273"/>
          </a:xfrm>
          <a:prstGeom prst="rect">
            <a:avLst/>
          </a:prstGeom>
          <a:ln w="28575">
            <a:solidFill>
              <a:srgbClr val="009386"/>
            </a:solidFill>
          </a:ln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6BA96CA-F833-4F5B-9305-131EC88305FD}"/>
              </a:ext>
            </a:extLst>
          </p:cNvPr>
          <p:cNvSpPr/>
          <p:nvPr/>
        </p:nvSpPr>
        <p:spPr>
          <a:xfrm>
            <a:off x="755650" y="1506771"/>
            <a:ext cx="7632700" cy="854246"/>
          </a:xfrm>
          <a:prstGeom prst="roundRect">
            <a:avLst/>
          </a:prstGeom>
          <a:solidFill>
            <a:srgbClr val="89CBC1"/>
          </a:solidFill>
          <a:ln w="28575">
            <a:solidFill>
              <a:srgbClr val="009487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US" sz="1800" dirty="0">
                <a:solidFill>
                  <a:schemeClr val="tx1"/>
                </a:solidFill>
                <a:cs typeface="Calibri" panose="020F0502020204030204" pitchFamily="34" charset="0"/>
              </a:rPr>
              <a:t>When the spinner points to a number, </a:t>
            </a:r>
          </a:p>
          <a:p>
            <a:pPr algn="ctr"/>
            <a:r>
              <a:rPr lang="en-US" sz="1800" dirty="0">
                <a:solidFill>
                  <a:schemeClr val="tx1"/>
                </a:solidFill>
                <a:cs typeface="Calibri" panose="020F0502020204030204" pitchFamily="34" charset="0"/>
              </a:rPr>
              <a:t>show the number of fingers </a:t>
            </a:r>
            <a:r>
              <a:rPr lang="en-GB" sz="1800" dirty="0">
                <a:effectLst/>
              </a:rPr>
              <a:t>you need to add to it to make 4.</a:t>
            </a:r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B46D0158-1FFD-4C2C-9219-486DC0CEAE50}"/>
              </a:ext>
            </a:extLst>
          </p:cNvPr>
          <p:cNvGrpSpPr/>
          <p:nvPr/>
        </p:nvGrpSpPr>
        <p:grpSpPr>
          <a:xfrm>
            <a:off x="881485" y="2442284"/>
            <a:ext cx="3547455" cy="3547455"/>
            <a:chOff x="5931016" y="3640994"/>
            <a:chExt cx="3040633" cy="3040633"/>
          </a:xfrm>
        </p:grpSpPr>
        <p:pic>
          <p:nvPicPr>
            <p:cNvPr id="37" name="Picture 36" descr="A picture containing building, drawing, window&#10;&#10;Description automatically generated">
              <a:extLst>
                <a:ext uri="{FF2B5EF4-FFF2-40B4-BE49-F238E27FC236}">
                  <a16:creationId xmlns:a16="http://schemas.microsoft.com/office/drawing/2014/main" id="{DCCF3F84-16D8-4A70-848F-855FDD3DB4F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31016" y="3640994"/>
              <a:ext cx="3040633" cy="3040633"/>
            </a:xfrm>
            <a:prstGeom prst="rect">
              <a:avLst/>
            </a:prstGeom>
          </p:spPr>
        </p:pic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6250B663-CE4B-48C5-99EA-0847CB039A4C}"/>
                </a:ext>
              </a:extLst>
            </p:cNvPr>
            <p:cNvSpPr/>
            <p:nvPr/>
          </p:nvSpPr>
          <p:spPr>
            <a:xfrm>
              <a:off x="7836191" y="4415949"/>
              <a:ext cx="214546" cy="214546"/>
            </a:xfrm>
            <a:prstGeom prst="ellipse">
              <a:avLst/>
            </a:prstGeom>
            <a:solidFill>
              <a:srgbClr val="131313"/>
            </a:solidFill>
            <a:ln>
              <a:solidFill>
                <a:srgbClr val="13131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id="{9113DB9D-7090-4615-932D-0ADECE1F5170}"/>
                </a:ext>
              </a:extLst>
            </p:cNvPr>
            <p:cNvGrpSpPr/>
            <p:nvPr/>
          </p:nvGrpSpPr>
          <p:grpSpPr>
            <a:xfrm>
              <a:off x="7956331" y="5280676"/>
              <a:ext cx="605108" cy="348311"/>
              <a:chOff x="7956331" y="5280676"/>
              <a:chExt cx="605108" cy="348311"/>
            </a:xfrm>
          </p:grpSpPr>
          <p:sp>
            <p:nvSpPr>
              <p:cNvPr id="64" name="Oval 63">
                <a:extLst>
                  <a:ext uri="{FF2B5EF4-FFF2-40B4-BE49-F238E27FC236}">
                    <a16:creationId xmlns:a16="http://schemas.microsoft.com/office/drawing/2014/main" id="{20B6FBE9-3F55-4DEE-961C-F3627B363344}"/>
                  </a:ext>
                </a:extLst>
              </p:cNvPr>
              <p:cNvSpPr/>
              <p:nvPr/>
            </p:nvSpPr>
            <p:spPr>
              <a:xfrm>
                <a:off x="7956331" y="5280676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5" name="Oval 64">
                <a:extLst>
                  <a:ext uri="{FF2B5EF4-FFF2-40B4-BE49-F238E27FC236}">
                    <a16:creationId xmlns:a16="http://schemas.microsoft.com/office/drawing/2014/main" id="{F660035D-7B7A-4C92-9060-9CA79E105311}"/>
                  </a:ext>
                </a:extLst>
              </p:cNvPr>
              <p:cNvSpPr/>
              <p:nvPr/>
            </p:nvSpPr>
            <p:spPr>
              <a:xfrm>
                <a:off x="8346893" y="5414441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72BB8E60-15DD-4EAD-9B69-431DBB3966A6}"/>
                </a:ext>
              </a:extLst>
            </p:cNvPr>
            <p:cNvGrpSpPr/>
            <p:nvPr/>
          </p:nvGrpSpPr>
          <p:grpSpPr>
            <a:xfrm>
              <a:off x="7354090" y="5475543"/>
              <a:ext cx="214546" cy="932560"/>
              <a:chOff x="7354090" y="5475543"/>
              <a:chExt cx="214546" cy="932560"/>
            </a:xfrm>
          </p:grpSpPr>
          <p:sp>
            <p:nvSpPr>
              <p:cNvPr id="61" name="Oval 60">
                <a:extLst>
                  <a:ext uri="{FF2B5EF4-FFF2-40B4-BE49-F238E27FC236}">
                    <a16:creationId xmlns:a16="http://schemas.microsoft.com/office/drawing/2014/main" id="{16A00EF8-FFAF-419B-86F4-B121FF3D7F57}"/>
                  </a:ext>
                </a:extLst>
              </p:cNvPr>
              <p:cNvSpPr/>
              <p:nvPr/>
            </p:nvSpPr>
            <p:spPr>
              <a:xfrm>
                <a:off x="7354090" y="5475543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2" name="Oval 61">
                <a:extLst>
                  <a:ext uri="{FF2B5EF4-FFF2-40B4-BE49-F238E27FC236}">
                    <a16:creationId xmlns:a16="http://schemas.microsoft.com/office/drawing/2014/main" id="{2BCBC4ED-AAEF-411A-B64C-283EE2CF0381}"/>
                  </a:ext>
                </a:extLst>
              </p:cNvPr>
              <p:cNvSpPr/>
              <p:nvPr/>
            </p:nvSpPr>
            <p:spPr>
              <a:xfrm>
                <a:off x="7354090" y="5834550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3" name="Oval 62">
                <a:extLst>
                  <a:ext uri="{FF2B5EF4-FFF2-40B4-BE49-F238E27FC236}">
                    <a16:creationId xmlns:a16="http://schemas.microsoft.com/office/drawing/2014/main" id="{7A11C146-34A2-4455-B143-31B1DCDC6942}"/>
                  </a:ext>
                </a:extLst>
              </p:cNvPr>
              <p:cNvSpPr/>
              <p:nvPr/>
            </p:nvSpPr>
            <p:spPr>
              <a:xfrm>
                <a:off x="7354090" y="6193557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id="{42BFB578-489B-4486-AD2A-4F2C75186CCB}"/>
                </a:ext>
              </a:extLst>
            </p:cNvPr>
            <p:cNvGrpSpPr/>
            <p:nvPr/>
          </p:nvGrpSpPr>
          <p:grpSpPr>
            <a:xfrm>
              <a:off x="6183424" y="5143396"/>
              <a:ext cx="1071849" cy="472629"/>
              <a:chOff x="6200202" y="5168563"/>
              <a:chExt cx="1071849" cy="472629"/>
            </a:xfrm>
          </p:grpSpPr>
          <p:sp>
            <p:nvSpPr>
              <p:cNvPr id="57" name="Oval 56">
                <a:extLst>
                  <a:ext uri="{FF2B5EF4-FFF2-40B4-BE49-F238E27FC236}">
                    <a16:creationId xmlns:a16="http://schemas.microsoft.com/office/drawing/2014/main" id="{991ABFA5-C189-49B4-8822-D2E4862DA8FA}"/>
                  </a:ext>
                </a:extLst>
              </p:cNvPr>
              <p:cNvSpPr/>
              <p:nvPr/>
            </p:nvSpPr>
            <p:spPr>
              <a:xfrm rot="4439663">
                <a:off x="7057505" y="5168563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8" name="Oval 57">
                <a:extLst>
                  <a:ext uri="{FF2B5EF4-FFF2-40B4-BE49-F238E27FC236}">
                    <a16:creationId xmlns:a16="http://schemas.microsoft.com/office/drawing/2014/main" id="{5760AC81-A88B-455C-8F21-DAC5208BA24A}"/>
                  </a:ext>
                </a:extLst>
              </p:cNvPr>
              <p:cNvSpPr/>
              <p:nvPr/>
            </p:nvSpPr>
            <p:spPr>
              <a:xfrm rot="4439663">
                <a:off x="6771138" y="5250774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59" name="Oval 58">
                <a:extLst>
                  <a:ext uri="{FF2B5EF4-FFF2-40B4-BE49-F238E27FC236}">
                    <a16:creationId xmlns:a16="http://schemas.microsoft.com/office/drawing/2014/main" id="{F6B192A1-C324-48C1-A4D0-37B48651DC9A}"/>
                  </a:ext>
                </a:extLst>
              </p:cNvPr>
              <p:cNvSpPr/>
              <p:nvPr/>
            </p:nvSpPr>
            <p:spPr>
              <a:xfrm rot="4439663">
                <a:off x="6484771" y="5341375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0" name="Oval 59">
                <a:extLst>
                  <a:ext uri="{FF2B5EF4-FFF2-40B4-BE49-F238E27FC236}">
                    <a16:creationId xmlns:a16="http://schemas.microsoft.com/office/drawing/2014/main" id="{ECBD07BD-7E12-43DA-BDF6-170474478638}"/>
                  </a:ext>
                </a:extLst>
              </p:cNvPr>
              <p:cNvSpPr/>
              <p:nvPr/>
            </p:nvSpPr>
            <p:spPr>
              <a:xfrm rot="4439663">
                <a:off x="6200202" y="5426646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pic>
        <p:nvPicPr>
          <p:cNvPr id="10" name="Picture 9" descr="A picture containing monitor, indoor, computer, sitting&#10;&#10;Description automatically generated">
            <a:extLst>
              <a:ext uri="{FF2B5EF4-FFF2-40B4-BE49-F238E27FC236}">
                <a16:creationId xmlns:a16="http://schemas.microsoft.com/office/drawing/2014/main" id="{68576A43-CA48-4EAE-9E1F-AA1B3730878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905"/>
          <a:stretch/>
        </p:blipFill>
        <p:spPr>
          <a:xfrm>
            <a:off x="4823686" y="2573002"/>
            <a:ext cx="3296873" cy="2565471"/>
          </a:xfrm>
          <a:prstGeom prst="rect">
            <a:avLst/>
          </a:prstGeom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87654403-D6FB-400E-8808-0A0594E86036}"/>
              </a:ext>
            </a:extLst>
          </p:cNvPr>
          <p:cNvSpPr/>
          <p:nvPr/>
        </p:nvSpPr>
        <p:spPr>
          <a:xfrm>
            <a:off x="5637808" y="5270066"/>
            <a:ext cx="1697690" cy="547779"/>
          </a:xfrm>
          <a:prstGeom prst="roundRect">
            <a:avLst/>
          </a:prstGeom>
          <a:solidFill>
            <a:srgbClr val="F8BD95"/>
          </a:solidFill>
          <a:ln w="28575">
            <a:solidFill>
              <a:srgbClr val="F08215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US" sz="1800" dirty="0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Click to spin!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3F2A264E-D768-4589-8007-E2621CCB0F31}"/>
              </a:ext>
            </a:extLst>
          </p:cNvPr>
          <p:cNvSpPr/>
          <p:nvPr/>
        </p:nvSpPr>
        <p:spPr>
          <a:xfrm>
            <a:off x="5050931" y="3154568"/>
            <a:ext cx="2827089" cy="13080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8500" b="1" dirty="0">
                <a:solidFill>
                  <a:srgbClr val="F08215"/>
                </a:solidFill>
              </a:rPr>
              <a:t>0</a:t>
            </a:r>
          </a:p>
        </p:txBody>
      </p:sp>
      <p:pic>
        <p:nvPicPr>
          <p:cNvPr id="23" name="Picture 22" descr="A close up of a logo&#10;&#10;Description automatically generated">
            <a:extLst>
              <a:ext uri="{FF2B5EF4-FFF2-40B4-BE49-F238E27FC236}">
                <a16:creationId xmlns:a16="http://schemas.microsoft.com/office/drawing/2014/main" id="{A60652BE-B076-4D7F-A0A2-7BF7557DE66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1261" y="3078731"/>
            <a:ext cx="2666427" cy="1597962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CD6C0753-A4F0-4BDF-9E87-EA1D43F7EB54}"/>
              </a:ext>
            </a:extLst>
          </p:cNvPr>
          <p:cNvSpPr/>
          <p:nvPr/>
        </p:nvSpPr>
        <p:spPr>
          <a:xfrm>
            <a:off x="5052329" y="3509488"/>
            <a:ext cx="2827089" cy="6924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500" b="1" dirty="0">
                <a:solidFill>
                  <a:srgbClr val="F08215"/>
                </a:solidFill>
              </a:rPr>
              <a:t>4 + 0 = 4</a:t>
            </a: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A1E70B93-03A0-4E4A-91B3-FD2D940B191B}"/>
              </a:ext>
            </a:extLst>
          </p:cNvPr>
          <p:cNvGrpSpPr/>
          <p:nvPr/>
        </p:nvGrpSpPr>
        <p:grpSpPr>
          <a:xfrm>
            <a:off x="2596654" y="3342453"/>
            <a:ext cx="138245" cy="2170466"/>
            <a:chOff x="2601032" y="3350842"/>
            <a:chExt cx="138245" cy="2170466"/>
          </a:xfrm>
        </p:grpSpPr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7D65ABA9-50DA-44A6-9D6F-4E3694819BCF}"/>
                </a:ext>
              </a:extLst>
            </p:cNvPr>
            <p:cNvSpPr/>
            <p:nvPr/>
          </p:nvSpPr>
          <p:spPr>
            <a:xfrm>
              <a:off x="2601032" y="4261308"/>
              <a:ext cx="138245" cy="1260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5" name="Straight Arrow Connector 14">
              <a:extLst>
                <a:ext uri="{FF2B5EF4-FFF2-40B4-BE49-F238E27FC236}">
                  <a16:creationId xmlns:a16="http://schemas.microsoft.com/office/drawing/2014/main" id="{7BAB2ECE-C81A-4F30-8503-68E80B47681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670154" y="3350842"/>
              <a:ext cx="0" cy="898725"/>
            </a:xfrm>
            <a:prstGeom prst="straightConnector1">
              <a:avLst/>
            </a:prstGeom>
            <a:ln w="76200">
              <a:solidFill>
                <a:schemeClr val="bg1"/>
              </a:solidFill>
              <a:tailEnd type="triangle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Oval 16">
            <a:extLst>
              <a:ext uri="{FF2B5EF4-FFF2-40B4-BE49-F238E27FC236}">
                <a16:creationId xmlns:a16="http://schemas.microsoft.com/office/drawing/2014/main" id="{BE1088AC-9F81-4A58-BEBB-131995631BE9}"/>
              </a:ext>
            </a:extLst>
          </p:cNvPr>
          <p:cNvSpPr/>
          <p:nvPr/>
        </p:nvSpPr>
        <p:spPr>
          <a:xfrm>
            <a:off x="2545001" y="4121925"/>
            <a:ext cx="250307" cy="250307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506D9BA4-FC07-4434-9DAD-052F11B93AD2}"/>
              </a:ext>
            </a:extLst>
          </p:cNvPr>
          <p:cNvSpPr/>
          <p:nvPr/>
        </p:nvSpPr>
        <p:spPr>
          <a:xfrm>
            <a:off x="5637808" y="5270066"/>
            <a:ext cx="1697690" cy="547779"/>
          </a:xfrm>
          <a:prstGeom prst="roundRect">
            <a:avLst/>
          </a:prstGeom>
          <a:solidFill>
            <a:srgbClr val="F8BD95"/>
          </a:solidFill>
          <a:ln w="28575">
            <a:solidFill>
              <a:srgbClr val="F08215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US" dirty="0">
                <a:cs typeface="Calibri" panose="020F0502020204030204" pitchFamily="34" charset="0"/>
              </a:rPr>
              <a:t>n</a:t>
            </a:r>
            <a:r>
              <a:rPr lang="en-US" sz="1800" dirty="0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umber</a:t>
            </a: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10E74C9E-A179-428A-BCE4-6AA020368603}"/>
              </a:ext>
            </a:extLst>
          </p:cNvPr>
          <p:cNvSpPr/>
          <p:nvPr/>
        </p:nvSpPr>
        <p:spPr>
          <a:xfrm>
            <a:off x="5637808" y="5270066"/>
            <a:ext cx="1697690" cy="547779"/>
          </a:xfrm>
          <a:prstGeom prst="roundRect">
            <a:avLst/>
          </a:prstGeom>
          <a:solidFill>
            <a:srgbClr val="F8BD95"/>
          </a:solidFill>
          <a:ln w="28575">
            <a:solidFill>
              <a:srgbClr val="F08215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US" dirty="0">
                <a:cs typeface="Calibri" panose="020F0502020204030204" pitchFamily="34" charset="0"/>
              </a:rPr>
              <a:t>fingers</a:t>
            </a:r>
            <a:endParaRPr lang="en-US" sz="1800" dirty="0">
              <a:solidFill>
                <a:schemeClr val="tx1"/>
              </a:solidFill>
              <a:latin typeface="+mn-lt"/>
              <a:cs typeface="Calibri" panose="020F0502020204030204" pitchFamily="34" charset="0"/>
            </a:endParaRPr>
          </a:p>
        </p:txBody>
      </p:sp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7870CDFF-0FBD-4ADA-9ABE-0D853BB34907}"/>
              </a:ext>
            </a:extLst>
          </p:cNvPr>
          <p:cNvSpPr/>
          <p:nvPr/>
        </p:nvSpPr>
        <p:spPr>
          <a:xfrm>
            <a:off x="5637808" y="5270066"/>
            <a:ext cx="1697690" cy="547779"/>
          </a:xfrm>
          <a:prstGeom prst="roundRect">
            <a:avLst/>
          </a:prstGeom>
          <a:solidFill>
            <a:srgbClr val="F8BD95"/>
          </a:solidFill>
          <a:ln w="28575">
            <a:solidFill>
              <a:srgbClr val="F08215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US" dirty="0">
                <a:cs typeface="Calibri" panose="020F0502020204030204" pitchFamily="34" charset="0"/>
              </a:rPr>
              <a:t>calculation</a:t>
            </a:r>
            <a:endParaRPr lang="en-US" sz="1800" dirty="0">
              <a:solidFill>
                <a:schemeClr val="tx1"/>
              </a:solidFill>
              <a:latin typeface="+mn-lt"/>
              <a:cs typeface="Calibri" panose="020F0502020204030204" pitchFamily="34" charset="0"/>
            </a:endParaRPr>
          </a:p>
        </p:txBody>
      </p:sp>
      <p:sp>
        <p:nvSpPr>
          <p:cNvPr id="77" name="Rectangle: Rounded Corners 76">
            <a:hlinkClick r:id="rId6" action="ppaction://hlinksldjump"/>
            <a:extLst>
              <a:ext uri="{FF2B5EF4-FFF2-40B4-BE49-F238E27FC236}">
                <a16:creationId xmlns:a16="http://schemas.microsoft.com/office/drawing/2014/main" id="{5FFCBA7B-E7DD-4189-BA50-A3A8C2E9C97E}"/>
              </a:ext>
            </a:extLst>
          </p:cNvPr>
          <p:cNvSpPr/>
          <p:nvPr/>
        </p:nvSpPr>
        <p:spPr>
          <a:xfrm>
            <a:off x="5637808" y="5270066"/>
            <a:ext cx="1697690" cy="547779"/>
          </a:xfrm>
          <a:prstGeom prst="roundRect">
            <a:avLst/>
          </a:prstGeom>
          <a:solidFill>
            <a:srgbClr val="F8BD95"/>
          </a:solidFill>
          <a:ln w="28575">
            <a:solidFill>
              <a:srgbClr val="F08215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US" dirty="0">
                <a:cs typeface="Calibri" panose="020F0502020204030204" pitchFamily="34" charset="0"/>
              </a:rPr>
              <a:t>Spin again!</a:t>
            </a:r>
            <a:endParaRPr lang="en-US" sz="1800" dirty="0">
              <a:solidFill>
                <a:schemeClr val="tx1"/>
              </a:solidFill>
              <a:latin typeface="+mn-lt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2165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6200000">
                                      <p:cBhvr>
                                        <p:cTn id="6" dur="1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25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21" grpId="0"/>
      <p:bldP spid="21" grpId="1"/>
      <p:bldP spid="24" grpId="0"/>
      <p:bldP spid="27" grpId="0" animBg="1"/>
      <p:bldP spid="29" grpId="0" animBg="1"/>
      <p:bldP spid="31" grpId="0" animBg="1"/>
      <p:bldP spid="7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icture containing street, stop, riding, hill&#10;&#10;Description automatically generated">
            <a:extLst>
              <a:ext uri="{FF2B5EF4-FFF2-40B4-BE49-F238E27FC236}">
                <a16:creationId xmlns:a16="http://schemas.microsoft.com/office/drawing/2014/main" id="{164D0FC7-8B6D-45F5-82F3-51F8852D532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258"/>
          <a:stretch/>
        </p:blipFill>
        <p:spPr>
          <a:xfrm>
            <a:off x="784226" y="1711353"/>
            <a:ext cx="7578000" cy="4368273"/>
          </a:xfrm>
          <a:prstGeom prst="rect">
            <a:avLst/>
          </a:prstGeom>
          <a:ln w="28575">
            <a:solidFill>
              <a:srgbClr val="009386"/>
            </a:solidFill>
          </a:ln>
        </p:spPr>
      </p:pic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506D9BA4-FC07-4434-9DAD-052F11B93AD2}"/>
              </a:ext>
            </a:extLst>
          </p:cNvPr>
          <p:cNvSpPr/>
          <p:nvPr/>
        </p:nvSpPr>
        <p:spPr>
          <a:xfrm>
            <a:off x="5637808" y="5271579"/>
            <a:ext cx="1697690" cy="547779"/>
          </a:xfrm>
          <a:prstGeom prst="roundRect">
            <a:avLst/>
          </a:prstGeom>
          <a:solidFill>
            <a:srgbClr val="F8BD95"/>
          </a:solidFill>
          <a:ln w="28575">
            <a:solidFill>
              <a:srgbClr val="F08215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US" dirty="0">
                <a:cs typeface="Calibri" panose="020F0502020204030204" pitchFamily="34" charset="0"/>
              </a:rPr>
              <a:t>n</a:t>
            </a:r>
            <a:r>
              <a:rPr lang="en-US" sz="1800" dirty="0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umber</a:t>
            </a: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10E74C9E-A179-428A-BCE4-6AA020368603}"/>
              </a:ext>
            </a:extLst>
          </p:cNvPr>
          <p:cNvSpPr/>
          <p:nvPr/>
        </p:nvSpPr>
        <p:spPr>
          <a:xfrm>
            <a:off x="5637808" y="5271579"/>
            <a:ext cx="1697690" cy="547779"/>
          </a:xfrm>
          <a:prstGeom prst="roundRect">
            <a:avLst/>
          </a:prstGeom>
          <a:solidFill>
            <a:srgbClr val="F8BD95"/>
          </a:solidFill>
          <a:ln w="28575">
            <a:solidFill>
              <a:srgbClr val="F08215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US" dirty="0">
                <a:cs typeface="Calibri" panose="020F0502020204030204" pitchFamily="34" charset="0"/>
              </a:rPr>
              <a:t>fingers</a:t>
            </a:r>
            <a:endParaRPr lang="en-US" sz="1800" dirty="0">
              <a:solidFill>
                <a:schemeClr val="tx1"/>
              </a:solidFill>
              <a:latin typeface="+mn-lt"/>
              <a:cs typeface="Calibri" panose="020F0502020204030204" pitchFamily="34" charset="0"/>
            </a:endParaRPr>
          </a:p>
        </p:txBody>
      </p:sp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7870CDFF-0FBD-4ADA-9ABE-0D853BB34907}"/>
              </a:ext>
            </a:extLst>
          </p:cNvPr>
          <p:cNvSpPr/>
          <p:nvPr/>
        </p:nvSpPr>
        <p:spPr>
          <a:xfrm>
            <a:off x="5637808" y="5271579"/>
            <a:ext cx="1697690" cy="547779"/>
          </a:xfrm>
          <a:prstGeom prst="roundRect">
            <a:avLst/>
          </a:prstGeom>
          <a:solidFill>
            <a:srgbClr val="F8BD95"/>
          </a:solidFill>
          <a:ln w="28575">
            <a:solidFill>
              <a:srgbClr val="F08215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US" dirty="0">
                <a:cs typeface="Calibri" panose="020F0502020204030204" pitchFamily="34" charset="0"/>
              </a:rPr>
              <a:t>calculation</a:t>
            </a:r>
            <a:endParaRPr lang="en-US" sz="1800" dirty="0">
              <a:solidFill>
                <a:schemeClr val="tx1"/>
              </a:solidFill>
              <a:latin typeface="+mn-lt"/>
              <a:cs typeface="Calibri" panose="020F0502020204030204" pitchFamily="34" charset="0"/>
            </a:endParaRPr>
          </a:p>
        </p:txBody>
      </p:sp>
      <p:pic>
        <p:nvPicPr>
          <p:cNvPr id="10" name="Picture 9" descr="A picture containing monitor, indoor, computer, sitting&#10;&#10;Description automatically generated">
            <a:extLst>
              <a:ext uri="{FF2B5EF4-FFF2-40B4-BE49-F238E27FC236}">
                <a16:creationId xmlns:a16="http://schemas.microsoft.com/office/drawing/2014/main" id="{68576A43-CA48-4EAE-9E1F-AA1B3730878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905"/>
          <a:stretch/>
        </p:blipFill>
        <p:spPr>
          <a:xfrm>
            <a:off x="4823686" y="2573002"/>
            <a:ext cx="3296873" cy="2565471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3F2A264E-D768-4589-8007-E2621CCB0F31}"/>
              </a:ext>
            </a:extLst>
          </p:cNvPr>
          <p:cNvSpPr/>
          <p:nvPr/>
        </p:nvSpPr>
        <p:spPr>
          <a:xfrm>
            <a:off x="5050931" y="3154568"/>
            <a:ext cx="2827089" cy="13080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8500" b="1" dirty="0">
                <a:solidFill>
                  <a:srgbClr val="F08215"/>
                </a:solidFill>
              </a:rPr>
              <a:t>2</a:t>
            </a:r>
          </a:p>
        </p:txBody>
      </p:sp>
      <p:sp>
        <p:nvSpPr>
          <p:cNvPr id="8" name="Rectangle 7"/>
          <p:cNvSpPr/>
          <p:nvPr/>
        </p:nvSpPr>
        <p:spPr>
          <a:xfrm>
            <a:off x="1950440" y="697112"/>
            <a:ext cx="5259897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sz="4000" b="1" dirty="0"/>
              <a:t>Super Spin</a:t>
            </a:r>
            <a:endParaRPr lang="en-GB" sz="4000" b="1" dirty="0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6BA96CA-F833-4F5B-9305-131EC88305FD}"/>
              </a:ext>
            </a:extLst>
          </p:cNvPr>
          <p:cNvSpPr/>
          <p:nvPr/>
        </p:nvSpPr>
        <p:spPr>
          <a:xfrm>
            <a:off x="755650" y="1506771"/>
            <a:ext cx="7632700" cy="854246"/>
          </a:xfrm>
          <a:prstGeom prst="roundRect">
            <a:avLst/>
          </a:prstGeom>
          <a:solidFill>
            <a:srgbClr val="89CBC1"/>
          </a:solidFill>
          <a:ln w="28575">
            <a:solidFill>
              <a:srgbClr val="009487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US" sz="1800" dirty="0">
                <a:solidFill>
                  <a:schemeClr val="tx1"/>
                </a:solidFill>
                <a:cs typeface="Calibri" panose="020F0502020204030204" pitchFamily="34" charset="0"/>
              </a:rPr>
              <a:t>When the spinner points to a number, </a:t>
            </a:r>
          </a:p>
          <a:p>
            <a:pPr algn="ctr"/>
            <a:r>
              <a:rPr lang="en-US" sz="1800" dirty="0">
                <a:solidFill>
                  <a:schemeClr val="tx1"/>
                </a:solidFill>
                <a:cs typeface="Calibri" panose="020F0502020204030204" pitchFamily="34" charset="0"/>
              </a:rPr>
              <a:t>show the number of fingers </a:t>
            </a:r>
            <a:r>
              <a:rPr lang="en-GB" sz="1800" dirty="0">
                <a:effectLst/>
              </a:rPr>
              <a:t>you need to add to it to make 4.</a:t>
            </a:r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B46D0158-1FFD-4C2C-9219-486DC0CEAE50}"/>
              </a:ext>
            </a:extLst>
          </p:cNvPr>
          <p:cNvGrpSpPr/>
          <p:nvPr/>
        </p:nvGrpSpPr>
        <p:grpSpPr>
          <a:xfrm>
            <a:off x="881485" y="2442284"/>
            <a:ext cx="3547455" cy="3547455"/>
            <a:chOff x="5931016" y="3640994"/>
            <a:chExt cx="3040633" cy="3040633"/>
          </a:xfrm>
        </p:grpSpPr>
        <p:pic>
          <p:nvPicPr>
            <p:cNvPr id="37" name="Picture 36" descr="A picture containing building, drawing, window&#10;&#10;Description automatically generated">
              <a:extLst>
                <a:ext uri="{FF2B5EF4-FFF2-40B4-BE49-F238E27FC236}">
                  <a16:creationId xmlns:a16="http://schemas.microsoft.com/office/drawing/2014/main" id="{DCCF3F84-16D8-4A70-848F-855FDD3DB4F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31016" y="3640994"/>
              <a:ext cx="3040633" cy="3040633"/>
            </a:xfrm>
            <a:prstGeom prst="rect">
              <a:avLst/>
            </a:prstGeom>
          </p:spPr>
        </p:pic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6250B663-CE4B-48C5-99EA-0847CB039A4C}"/>
                </a:ext>
              </a:extLst>
            </p:cNvPr>
            <p:cNvSpPr/>
            <p:nvPr/>
          </p:nvSpPr>
          <p:spPr>
            <a:xfrm>
              <a:off x="7836191" y="4415949"/>
              <a:ext cx="214546" cy="214546"/>
            </a:xfrm>
            <a:prstGeom prst="ellipse">
              <a:avLst/>
            </a:prstGeom>
            <a:solidFill>
              <a:srgbClr val="131313"/>
            </a:solidFill>
            <a:ln>
              <a:solidFill>
                <a:srgbClr val="13131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id="{9113DB9D-7090-4615-932D-0ADECE1F5170}"/>
                </a:ext>
              </a:extLst>
            </p:cNvPr>
            <p:cNvGrpSpPr/>
            <p:nvPr/>
          </p:nvGrpSpPr>
          <p:grpSpPr>
            <a:xfrm>
              <a:off x="7956331" y="5280676"/>
              <a:ext cx="605108" cy="348311"/>
              <a:chOff x="7956331" y="5280676"/>
              <a:chExt cx="605108" cy="348311"/>
            </a:xfrm>
          </p:grpSpPr>
          <p:sp>
            <p:nvSpPr>
              <p:cNvPr id="64" name="Oval 63">
                <a:extLst>
                  <a:ext uri="{FF2B5EF4-FFF2-40B4-BE49-F238E27FC236}">
                    <a16:creationId xmlns:a16="http://schemas.microsoft.com/office/drawing/2014/main" id="{20B6FBE9-3F55-4DEE-961C-F3627B363344}"/>
                  </a:ext>
                </a:extLst>
              </p:cNvPr>
              <p:cNvSpPr/>
              <p:nvPr/>
            </p:nvSpPr>
            <p:spPr>
              <a:xfrm>
                <a:off x="7956331" y="5280676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5" name="Oval 64">
                <a:extLst>
                  <a:ext uri="{FF2B5EF4-FFF2-40B4-BE49-F238E27FC236}">
                    <a16:creationId xmlns:a16="http://schemas.microsoft.com/office/drawing/2014/main" id="{F660035D-7B7A-4C92-9060-9CA79E105311}"/>
                  </a:ext>
                </a:extLst>
              </p:cNvPr>
              <p:cNvSpPr/>
              <p:nvPr/>
            </p:nvSpPr>
            <p:spPr>
              <a:xfrm>
                <a:off x="8346893" y="5414441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72BB8E60-15DD-4EAD-9B69-431DBB3966A6}"/>
                </a:ext>
              </a:extLst>
            </p:cNvPr>
            <p:cNvGrpSpPr/>
            <p:nvPr/>
          </p:nvGrpSpPr>
          <p:grpSpPr>
            <a:xfrm>
              <a:off x="7354090" y="5475543"/>
              <a:ext cx="214546" cy="932560"/>
              <a:chOff x="7354090" y="5475543"/>
              <a:chExt cx="214546" cy="932560"/>
            </a:xfrm>
          </p:grpSpPr>
          <p:sp>
            <p:nvSpPr>
              <p:cNvPr id="61" name="Oval 60">
                <a:extLst>
                  <a:ext uri="{FF2B5EF4-FFF2-40B4-BE49-F238E27FC236}">
                    <a16:creationId xmlns:a16="http://schemas.microsoft.com/office/drawing/2014/main" id="{16A00EF8-FFAF-419B-86F4-B121FF3D7F57}"/>
                  </a:ext>
                </a:extLst>
              </p:cNvPr>
              <p:cNvSpPr/>
              <p:nvPr/>
            </p:nvSpPr>
            <p:spPr>
              <a:xfrm>
                <a:off x="7354090" y="5475543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2" name="Oval 61">
                <a:extLst>
                  <a:ext uri="{FF2B5EF4-FFF2-40B4-BE49-F238E27FC236}">
                    <a16:creationId xmlns:a16="http://schemas.microsoft.com/office/drawing/2014/main" id="{2BCBC4ED-AAEF-411A-B64C-283EE2CF0381}"/>
                  </a:ext>
                </a:extLst>
              </p:cNvPr>
              <p:cNvSpPr/>
              <p:nvPr/>
            </p:nvSpPr>
            <p:spPr>
              <a:xfrm>
                <a:off x="7354090" y="5834550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3" name="Oval 62">
                <a:extLst>
                  <a:ext uri="{FF2B5EF4-FFF2-40B4-BE49-F238E27FC236}">
                    <a16:creationId xmlns:a16="http://schemas.microsoft.com/office/drawing/2014/main" id="{7A11C146-34A2-4455-B143-31B1DCDC6942}"/>
                  </a:ext>
                </a:extLst>
              </p:cNvPr>
              <p:cNvSpPr/>
              <p:nvPr/>
            </p:nvSpPr>
            <p:spPr>
              <a:xfrm>
                <a:off x="7354090" y="6193557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id="{42BFB578-489B-4486-AD2A-4F2C75186CCB}"/>
                </a:ext>
              </a:extLst>
            </p:cNvPr>
            <p:cNvGrpSpPr/>
            <p:nvPr/>
          </p:nvGrpSpPr>
          <p:grpSpPr>
            <a:xfrm>
              <a:off x="6183424" y="5143396"/>
              <a:ext cx="1071849" cy="472629"/>
              <a:chOff x="6200202" y="5168563"/>
              <a:chExt cx="1071849" cy="472629"/>
            </a:xfrm>
          </p:grpSpPr>
          <p:sp>
            <p:nvSpPr>
              <p:cNvPr id="57" name="Oval 56">
                <a:extLst>
                  <a:ext uri="{FF2B5EF4-FFF2-40B4-BE49-F238E27FC236}">
                    <a16:creationId xmlns:a16="http://schemas.microsoft.com/office/drawing/2014/main" id="{991ABFA5-C189-49B4-8822-D2E4862DA8FA}"/>
                  </a:ext>
                </a:extLst>
              </p:cNvPr>
              <p:cNvSpPr/>
              <p:nvPr/>
            </p:nvSpPr>
            <p:spPr>
              <a:xfrm rot="4439663">
                <a:off x="7057505" y="5168563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8" name="Oval 57">
                <a:extLst>
                  <a:ext uri="{FF2B5EF4-FFF2-40B4-BE49-F238E27FC236}">
                    <a16:creationId xmlns:a16="http://schemas.microsoft.com/office/drawing/2014/main" id="{5760AC81-A88B-455C-8F21-DAC5208BA24A}"/>
                  </a:ext>
                </a:extLst>
              </p:cNvPr>
              <p:cNvSpPr/>
              <p:nvPr/>
            </p:nvSpPr>
            <p:spPr>
              <a:xfrm rot="4439663">
                <a:off x="6771138" y="5250774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59" name="Oval 58">
                <a:extLst>
                  <a:ext uri="{FF2B5EF4-FFF2-40B4-BE49-F238E27FC236}">
                    <a16:creationId xmlns:a16="http://schemas.microsoft.com/office/drawing/2014/main" id="{F6B192A1-C324-48C1-A4D0-37B48651DC9A}"/>
                  </a:ext>
                </a:extLst>
              </p:cNvPr>
              <p:cNvSpPr/>
              <p:nvPr/>
            </p:nvSpPr>
            <p:spPr>
              <a:xfrm rot="4439663">
                <a:off x="6484771" y="5341375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0" name="Oval 59">
                <a:extLst>
                  <a:ext uri="{FF2B5EF4-FFF2-40B4-BE49-F238E27FC236}">
                    <a16:creationId xmlns:a16="http://schemas.microsoft.com/office/drawing/2014/main" id="{ECBD07BD-7E12-43DA-BDF6-170474478638}"/>
                  </a:ext>
                </a:extLst>
              </p:cNvPr>
              <p:cNvSpPr/>
              <p:nvPr/>
            </p:nvSpPr>
            <p:spPr>
              <a:xfrm rot="4439663">
                <a:off x="6200202" y="5426646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pic>
        <p:nvPicPr>
          <p:cNvPr id="23" name="Picture 22">
            <a:extLst>
              <a:ext uri="{FF2B5EF4-FFF2-40B4-BE49-F238E27FC236}">
                <a16:creationId xmlns:a16="http://schemas.microsoft.com/office/drawing/2014/main" id="{A60652BE-B076-4D7F-A0A2-7BF7557DE66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698"/>
          <a:stretch/>
        </p:blipFill>
        <p:spPr>
          <a:xfrm>
            <a:off x="5847650" y="2944536"/>
            <a:ext cx="1119379" cy="1800328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CD6C0753-A4F0-4BDF-9E87-EA1D43F7EB54}"/>
              </a:ext>
            </a:extLst>
          </p:cNvPr>
          <p:cNvSpPr/>
          <p:nvPr/>
        </p:nvSpPr>
        <p:spPr>
          <a:xfrm>
            <a:off x="5052329" y="3509488"/>
            <a:ext cx="2827089" cy="6924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500" b="1" dirty="0">
                <a:solidFill>
                  <a:srgbClr val="F08215"/>
                </a:solidFill>
              </a:rPr>
              <a:t>2 + 2 = 4</a:t>
            </a: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A1E70B93-03A0-4E4A-91B3-FD2D940B191B}"/>
              </a:ext>
            </a:extLst>
          </p:cNvPr>
          <p:cNvGrpSpPr/>
          <p:nvPr/>
        </p:nvGrpSpPr>
        <p:grpSpPr>
          <a:xfrm>
            <a:off x="2596654" y="3342453"/>
            <a:ext cx="138245" cy="2170466"/>
            <a:chOff x="2601032" y="3350842"/>
            <a:chExt cx="138245" cy="2170466"/>
          </a:xfrm>
        </p:grpSpPr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7D65ABA9-50DA-44A6-9D6F-4E3694819BCF}"/>
                </a:ext>
              </a:extLst>
            </p:cNvPr>
            <p:cNvSpPr/>
            <p:nvPr/>
          </p:nvSpPr>
          <p:spPr>
            <a:xfrm>
              <a:off x="2601032" y="4261308"/>
              <a:ext cx="138245" cy="1260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5" name="Straight Arrow Connector 14">
              <a:extLst>
                <a:ext uri="{FF2B5EF4-FFF2-40B4-BE49-F238E27FC236}">
                  <a16:creationId xmlns:a16="http://schemas.microsoft.com/office/drawing/2014/main" id="{7BAB2ECE-C81A-4F30-8503-68E80B47681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670154" y="3350842"/>
              <a:ext cx="0" cy="898725"/>
            </a:xfrm>
            <a:prstGeom prst="straightConnector1">
              <a:avLst/>
            </a:prstGeom>
            <a:ln w="76200">
              <a:solidFill>
                <a:schemeClr val="bg1"/>
              </a:solidFill>
              <a:tailEnd type="triangle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Oval 16">
            <a:extLst>
              <a:ext uri="{FF2B5EF4-FFF2-40B4-BE49-F238E27FC236}">
                <a16:creationId xmlns:a16="http://schemas.microsoft.com/office/drawing/2014/main" id="{BE1088AC-9F81-4A58-BEBB-131995631BE9}"/>
              </a:ext>
            </a:extLst>
          </p:cNvPr>
          <p:cNvSpPr/>
          <p:nvPr/>
        </p:nvSpPr>
        <p:spPr>
          <a:xfrm>
            <a:off x="2545001" y="4121925"/>
            <a:ext cx="250307" cy="250307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: Rounded Corners 31">
            <a:hlinkClick r:id="rId6" action="ppaction://hlinksldjump"/>
            <a:extLst>
              <a:ext uri="{FF2B5EF4-FFF2-40B4-BE49-F238E27FC236}">
                <a16:creationId xmlns:a16="http://schemas.microsoft.com/office/drawing/2014/main" id="{7502E5B9-2692-45A3-ACC2-136483094B60}"/>
              </a:ext>
            </a:extLst>
          </p:cNvPr>
          <p:cNvSpPr/>
          <p:nvPr/>
        </p:nvSpPr>
        <p:spPr>
          <a:xfrm>
            <a:off x="5637808" y="5270066"/>
            <a:ext cx="1697690" cy="547779"/>
          </a:xfrm>
          <a:prstGeom prst="roundRect">
            <a:avLst/>
          </a:prstGeom>
          <a:solidFill>
            <a:srgbClr val="F8BD95"/>
          </a:solidFill>
          <a:ln w="28575">
            <a:solidFill>
              <a:srgbClr val="F08215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US" dirty="0">
                <a:cs typeface="Calibri" panose="020F0502020204030204" pitchFamily="34" charset="0"/>
              </a:rPr>
              <a:t>Spin again!</a:t>
            </a:r>
            <a:endParaRPr lang="en-US" sz="1800" dirty="0">
              <a:solidFill>
                <a:schemeClr val="tx1"/>
              </a:solidFill>
              <a:latin typeface="+mn-lt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1956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6600000">
                                      <p:cBhvr>
                                        <p:cTn id="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27" grpId="0" animBg="1"/>
      <p:bldP spid="29" grpId="0" animBg="1"/>
      <p:bldP spid="31" grpId="0" animBg="1"/>
      <p:bldP spid="21" grpId="0"/>
      <p:bldP spid="21" grpId="1"/>
      <p:bldP spid="24" grpId="0"/>
      <p:bldP spid="32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icture containing street, stop, riding, hill&#10;&#10;Description automatically generated">
            <a:extLst>
              <a:ext uri="{FF2B5EF4-FFF2-40B4-BE49-F238E27FC236}">
                <a16:creationId xmlns:a16="http://schemas.microsoft.com/office/drawing/2014/main" id="{164D0FC7-8B6D-45F5-82F3-51F8852D532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258"/>
          <a:stretch/>
        </p:blipFill>
        <p:spPr>
          <a:xfrm>
            <a:off x="784226" y="1711353"/>
            <a:ext cx="7578000" cy="4368273"/>
          </a:xfrm>
          <a:prstGeom prst="rect">
            <a:avLst/>
          </a:prstGeom>
          <a:ln w="28575">
            <a:solidFill>
              <a:srgbClr val="009386"/>
            </a:solidFill>
          </a:ln>
        </p:spPr>
      </p:pic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506D9BA4-FC07-4434-9DAD-052F11B93AD2}"/>
              </a:ext>
            </a:extLst>
          </p:cNvPr>
          <p:cNvSpPr/>
          <p:nvPr/>
        </p:nvSpPr>
        <p:spPr>
          <a:xfrm>
            <a:off x="5637808" y="5271579"/>
            <a:ext cx="1697690" cy="547779"/>
          </a:xfrm>
          <a:prstGeom prst="roundRect">
            <a:avLst/>
          </a:prstGeom>
          <a:solidFill>
            <a:srgbClr val="F8BD95"/>
          </a:solidFill>
          <a:ln w="28575">
            <a:solidFill>
              <a:srgbClr val="F08215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US" dirty="0">
                <a:cs typeface="Calibri" panose="020F0502020204030204" pitchFamily="34" charset="0"/>
              </a:rPr>
              <a:t>n</a:t>
            </a:r>
            <a:r>
              <a:rPr lang="en-US" sz="1800" dirty="0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umber</a:t>
            </a: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10E74C9E-A179-428A-BCE4-6AA020368603}"/>
              </a:ext>
            </a:extLst>
          </p:cNvPr>
          <p:cNvSpPr/>
          <p:nvPr/>
        </p:nvSpPr>
        <p:spPr>
          <a:xfrm>
            <a:off x="5637808" y="5271579"/>
            <a:ext cx="1697690" cy="547779"/>
          </a:xfrm>
          <a:prstGeom prst="roundRect">
            <a:avLst/>
          </a:prstGeom>
          <a:solidFill>
            <a:srgbClr val="F8BD95"/>
          </a:solidFill>
          <a:ln w="28575">
            <a:solidFill>
              <a:srgbClr val="F08215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US" dirty="0">
                <a:cs typeface="Calibri" panose="020F0502020204030204" pitchFamily="34" charset="0"/>
              </a:rPr>
              <a:t>fingers</a:t>
            </a:r>
            <a:endParaRPr lang="en-US" sz="1800" dirty="0">
              <a:solidFill>
                <a:schemeClr val="tx1"/>
              </a:solidFill>
              <a:latin typeface="+mn-lt"/>
              <a:cs typeface="Calibri" panose="020F0502020204030204" pitchFamily="34" charset="0"/>
            </a:endParaRPr>
          </a:p>
        </p:txBody>
      </p:sp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7870CDFF-0FBD-4ADA-9ABE-0D853BB34907}"/>
              </a:ext>
            </a:extLst>
          </p:cNvPr>
          <p:cNvSpPr/>
          <p:nvPr/>
        </p:nvSpPr>
        <p:spPr>
          <a:xfrm>
            <a:off x="5637808" y="5271579"/>
            <a:ext cx="1697690" cy="547779"/>
          </a:xfrm>
          <a:prstGeom prst="roundRect">
            <a:avLst/>
          </a:prstGeom>
          <a:solidFill>
            <a:srgbClr val="F8BD95"/>
          </a:solidFill>
          <a:ln w="28575">
            <a:solidFill>
              <a:srgbClr val="F08215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US" dirty="0">
                <a:cs typeface="Calibri" panose="020F0502020204030204" pitchFamily="34" charset="0"/>
              </a:rPr>
              <a:t>calculation</a:t>
            </a:r>
            <a:endParaRPr lang="en-US" sz="1800" dirty="0">
              <a:solidFill>
                <a:schemeClr val="tx1"/>
              </a:solidFill>
              <a:latin typeface="+mn-lt"/>
              <a:cs typeface="Calibri" panose="020F0502020204030204" pitchFamily="34" charset="0"/>
            </a:endParaRPr>
          </a:p>
        </p:txBody>
      </p:sp>
      <p:pic>
        <p:nvPicPr>
          <p:cNvPr id="10" name="Picture 9" descr="A picture containing monitor, indoor, computer, sitting&#10;&#10;Description automatically generated">
            <a:extLst>
              <a:ext uri="{FF2B5EF4-FFF2-40B4-BE49-F238E27FC236}">
                <a16:creationId xmlns:a16="http://schemas.microsoft.com/office/drawing/2014/main" id="{68576A43-CA48-4EAE-9E1F-AA1B3730878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905"/>
          <a:stretch/>
        </p:blipFill>
        <p:spPr>
          <a:xfrm>
            <a:off x="4823686" y="2573002"/>
            <a:ext cx="3296873" cy="2565471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3F2A264E-D768-4589-8007-E2621CCB0F31}"/>
              </a:ext>
            </a:extLst>
          </p:cNvPr>
          <p:cNvSpPr/>
          <p:nvPr/>
        </p:nvSpPr>
        <p:spPr>
          <a:xfrm>
            <a:off x="5050931" y="3154568"/>
            <a:ext cx="2827089" cy="13080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8500" b="1" dirty="0">
                <a:solidFill>
                  <a:srgbClr val="F08215"/>
                </a:solidFill>
              </a:rPr>
              <a:t>3</a:t>
            </a:r>
          </a:p>
        </p:txBody>
      </p:sp>
      <p:sp>
        <p:nvSpPr>
          <p:cNvPr id="8" name="Rectangle 7"/>
          <p:cNvSpPr/>
          <p:nvPr/>
        </p:nvSpPr>
        <p:spPr>
          <a:xfrm>
            <a:off x="1950440" y="697112"/>
            <a:ext cx="5259897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sz="4000" b="1" dirty="0"/>
              <a:t>Super Spin</a:t>
            </a:r>
            <a:endParaRPr lang="en-GB" sz="4000" b="1" dirty="0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6BA96CA-F833-4F5B-9305-131EC88305FD}"/>
              </a:ext>
            </a:extLst>
          </p:cNvPr>
          <p:cNvSpPr/>
          <p:nvPr/>
        </p:nvSpPr>
        <p:spPr>
          <a:xfrm>
            <a:off x="755650" y="1506771"/>
            <a:ext cx="7632700" cy="854246"/>
          </a:xfrm>
          <a:prstGeom prst="roundRect">
            <a:avLst/>
          </a:prstGeom>
          <a:solidFill>
            <a:srgbClr val="89CBC1"/>
          </a:solidFill>
          <a:ln w="28575">
            <a:solidFill>
              <a:srgbClr val="009487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US" sz="1800" dirty="0">
                <a:solidFill>
                  <a:schemeClr val="tx1"/>
                </a:solidFill>
                <a:cs typeface="Calibri" panose="020F0502020204030204" pitchFamily="34" charset="0"/>
              </a:rPr>
              <a:t>When the spinner points to a number, </a:t>
            </a:r>
          </a:p>
          <a:p>
            <a:pPr algn="ctr"/>
            <a:r>
              <a:rPr lang="en-US" sz="1800" dirty="0">
                <a:solidFill>
                  <a:schemeClr val="tx1"/>
                </a:solidFill>
                <a:cs typeface="Calibri" panose="020F0502020204030204" pitchFamily="34" charset="0"/>
              </a:rPr>
              <a:t>show the number of fingers </a:t>
            </a:r>
            <a:r>
              <a:rPr lang="en-GB" sz="1800" dirty="0">
                <a:effectLst/>
              </a:rPr>
              <a:t>you need to add to it to make 4.</a:t>
            </a:r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B46D0158-1FFD-4C2C-9219-486DC0CEAE50}"/>
              </a:ext>
            </a:extLst>
          </p:cNvPr>
          <p:cNvGrpSpPr/>
          <p:nvPr/>
        </p:nvGrpSpPr>
        <p:grpSpPr>
          <a:xfrm>
            <a:off x="881485" y="2442284"/>
            <a:ext cx="3547455" cy="3547455"/>
            <a:chOff x="5931016" y="3640994"/>
            <a:chExt cx="3040633" cy="3040633"/>
          </a:xfrm>
        </p:grpSpPr>
        <p:pic>
          <p:nvPicPr>
            <p:cNvPr id="37" name="Picture 36" descr="A picture containing building, drawing, window&#10;&#10;Description automatically generated">
              <a:extLst>
                <a:ext uri="{FF2B5EF4-FFF2-40B4-BE49-F238E27FC236}">
                  <a16:creationId xmlns:a16="http://schemas.microsoft.com/office/drawing/2014/main" id="{DCCF3F84-16D8-4A70-848F-855FDD3DB4F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31016" y="3640994"/>
              <a:ext cx="3040633" cy="3040633"/>
            </a:xfrm>
            <a:prstGeom prst="rect">
              <a:avLst/>
            </a:prstGeom>
          </p:spPr>
        </p:pic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6250B663-CE4B-48C5-99EA-0847CB039A4C}"/>
                </a:ext>
              </a:extLst>
            </p:cNvPr>
            <p:cNvSpPr/>
            <p:nvPr/>
          </p:nvSpPr>
          <p:spPr>
            <a:xfrm>
              <a:off x="7836191" y="4415949"/>
              <a:ext cx="214546" cy="214546"/>
            </a:xfrm>
            <a:prstGeom prst="ellipse">
              <a:avLst/>
            </a:prstGeom>
            <a:solidFill>
              <a:srgbClr val="131313"/>
            </a:solidFill>
            <a:ln>
              <a:solidFill>
                <a:srgbClr val="13131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id="{9113DB9D-7090-4615-932D-0ADECE1F5170}"/>
                </a:ext>
              </a:extLst>
            </p:cNvPr>
            <p:cNvGrpSpPr/>
            <p:nvPr/>
          </p:nvGrpSpPr>
          <p:grpSpPr>
            <a:xfrm>
              <a:off x="7956331" y="5280676"/>
              <a:ext cx="605108" cy="348311"/>
              <a:chOff x="7956331" y="5280676"/>
              <a:chExt cx="605108" cy="348311"/>
            </a:xfrm>
          </p:grpSpPr>
          <p:sp>
            <p:nvSpPr>
              <p:cNvPr id="64" name="Oval 63">
                <a:extLst>
                  <a:ext uri="{FF2B5EF4-FFF2-40B4-BE49-F238E27FC236}">
                    <a16:creationId xmlns:a16="http://schemas.microsoft.com/office/drawing/2014/main" id="{20B6FBE9-3F55-4DEE-961C-F3627B363344}"/>
                  </a:ext>
                </a:extLst>
              </p:cNvPr>
              <p:cNvSpPr/>
              <p:nvPr/>
            </p:nvSpPr>
            <p:spPr>
              <a:xfrm>
                <a:off x="7956331" y="5280676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5" name="Oval 64">
                <a:extLst>
                  <a:ext uri="{FF2B5EF4-FFF2-40B4-BE49-F238E27FC236}">
                    <a16:creationId xmlns:a16="http://schemas.microsoft.com/office/drawing/2014/main" id="{F660035D-7B7A-4C92-9060-9CA79E105311}"/>
                  </a:ext>
                </a:extLst>
              </p:cNvPr>
              <p:cNvSpPr/>
              <p:nvPr/>
            </p:nvSpPr>
            <p:spPr>
              <a:xfrm>
                <a:off x="8346893" y="5414441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72BB8E60-15DD-4EAD-9B69-431DBB3966A6}"/>
                </a:ext>
              </a:extLst>
            </p:cNvPr>
            <p:cNvGrpSpPr/>
            <p:nvPr/>
          </p:nvGrpSpPr>
          <p:grpSpPr>
            <a:xfrm>
              <a:off x="7354090" y="5475543"/>
              <a:ext cx="214546" cy="932560"/>
              <a:chOff x="7354090" y="5475543"/>
              <a:chExt cx="214546" cy="932560"/>
            </a:xfrm>
          </p:grpSpPr>
          <p:sp>
            <p:nvSpPr>
              <p:cNvPr id="61" name="Oval 60">
                <a:extLst>
                  <a:ext uri="{FF2B5EF4-FFF2-40B4-BE49-F238E27FC236}">
                    <a16:creationId xmlns:a16="http://schemas.microsoft.com/office/drawing/2014/main" id="{16A00EF8-FFAF-419B-86F4-B121FF3D7F57}"/>
                  </a:ext>
                </a:extLst>
              </p:cNvPr>
              <p:cNvSpPr/>
              <p:nvPr/>
            </p:nvSpPr>
            <p:spPr>
              <a:xfrm>
                <a:off x="7354090" y="5475543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2" name="Oval 61">
                <a:extLst>
                  <a:ext uri="{FF2B5EF4-FFF2-40B4-BE49-F238E27FC236}">
                    <a16:creationId xmlns:a16="http://schemas.microsoft.com/office/drawing/2014/main" id="{2BCBC4ED-AAEF-411A-B64C-283EE2CF0381}"/>
                  </a:ext>
                </a:extLst>
              </p:cNvPr>
              <p:cNvSpPr/>
              <p:nvPr/>
            </p:nvSpPr>
            <p:spPr>
              <a:xfrm>
                <a:off x="7354090" y="5834550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3" name="Oval 62">
                <a:extLst>
                  <a:ext uri="{FF2B5EF4-FFF2-40B4-BE49-F238E27FC236}">
                    <a16:creationId xmlns:a16="http://schemas.microsoft.com/office/drawing/2014/main" id="{7A11C146-34A2-4455-B143-31B1DCDC6942}"/>
                  </a:ext>
                </a:extLst>
              </p:cNvPr>
              <p:cNvSpPr/>
              <p:nvPr/>
            </p:nvSpPr>
            <p:spPr>
              <a:xfrm>
                <a:off x="7354090" y="6193557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id="{42BFB578-489B-4486-AD2A-4F2C75186CCB}"/>
                </a:ext>
              </a:extLst>
            </p:cNvPr>
            <p:cNvGrpSpPr/>
            <p:nvPr/>
          </p:nvGrpSpPr>
          <p:grpSpPr>
            <a:xfrm>
              <a:off x="6183424" y="5143396"/>
              <a:ext cx="1071849" cy="472629"/>
              <a:chOff x="6200202" y="5168563"/>
              <a:chExt cx="1071849" cy="472629"/>
            </a:xfrm>
          </p:grpSpPr>
          <p:sp>
            <p:nvSpPr>
              <p:cNvPr id="57" name="Oval 56">
                <a:extLst>
                  <a:ext uri="{FF2B5EF4-FFF2-40B4-BE49-F238E27FC236}">
                    <a16:creationId xmlns:a16="http://schemas.microsoft.com/office/drawing/2014/main" id="{991ABFA5-C189-49B4-8822-D2E4862DA8FA}"/>
                  </a:ext>
                </a:extLst>
              </p:cNvPr>
              <p:cNvSpPr/>
              <p:nvPr/>
            </p:nvSpPr>
            <p:spPr>
              <a:xfrm rot="4439663">
                <a:off x="7057505" y="5168563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8" name="Oval 57">
                <a:extLst>
                  <a:ext uri="{FF2B5EF4-FFF2-40B4-BE49-F238E27FC236}">
                    <a16:creationId xmlns:a16="http://schemas.microsoft.com/office/drawing/2014/main" id="{5760AC81-A88B-455C-8F21-DAC5208BA24A}"/>
                  </a:ext>
                </a:extLst>
              </p:cNvPr>
              <p:cNvSpPr/>
              <p:nvPr/>
            </p:nvSpPr>
            <p:spPr>
              <a:xfrm rot="4439663">
                <a:off x="6771138" y="5250774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59" name="Oval 58">
                <a:extLst>
                  <a:ext uri="{FF2B5EF4-FFF2-40B4-BE49-F238E27FC236}">
                    <a16:creationId xmlns:a16="http://schemas.microsoft.com/office/drawing/2014/main" id="{F6B192A1-C324-48C1-A4D0-37B48651DC9A}"/>
                  </a:ext>
                </a:extLst>
              </p:cNvPr>
              <p:cNvSpPr/>
              <p:nvPr/>
            </p:nvSpPr>
            <p:spPr>
              <a:xfrm rot="4439663">
                <a:off x="6484771" y="5341375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0" name="Oval 59">
                <a:extLst>
                  <a:ext uri="{FF2B5EF4-FFF2-40B4-BE49-F238E27FC236}">
                    <a16:creationId xmlns:a16="http://schemas.microsoft.com/office/drawing/2014/main" id="{ECBD07BD-7E12-43DA-BDF6-170474478638}"/>
                  </a:ext>
                </a:extLst>
              </p:cNvPr>
              <p:cNvSpPr/>
              <p:nvPr/>
            </p:nvSpPr>
            <p:spPr>
              <a:xfrm rot="4439663">
                <a:off x="6200202" y="5426646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pic>
        <p:nvPicPr>
          <p:cNvPr id="23" name="Picture 22">
            <a:extLst>
              <a:ext uri="{FF2B5EF4-FFF2-40B4-BE49-F238E27FC236}">
                <a16:creationId xmlns:a16="http://schemas.microsoft.com/office/drawing/2014/main" id="{A60652BE-B076-4D7F-A0A2-7BF7557DE66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974"/>
          <a:stretch/>
        </p:blipFill>
        <p:spPr>
          <a:xfrm>
            <a:off x="5843308" y="2904183"/>
            <a:ext cx="1054215" cy="1882625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CD6C0753-A4F0-4BDF-9E87-EA1D43F7EB54}"/>
              </a:ext>
            </a:extLst>
          </p:cNvPr>
          <p:cNvSpPr/>
          <p:nvPr/>
        </p:nvSpPr>
        <p:spPr>
          <a:xfrm>
            <a:off x="5052329" y="3509488"/>
            <a:ext cx="2827089" cy="6924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500" b="1" dirty="0">
                <a:solidFill>
                  <a:srgbClr val="F08215"/>
                </a:solidFill>
              </a:rPr>
              <a:t>1 + 3 = 4</a:t>
            </a: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A1E70B93-03A0-4E4A-91B3-FD2D940B191B}"/>
              </a:ext>
            </a:extLst>
          </p:cNvPr>
          <p:cNvGrpSpPr/>
          <p:nvPr/>
        </p:nvGrpSpPr>
        <p:grpSpPr>
          <a:xfrm>
            <a:off x="2596654" y="3342453"/>
            <a:ext cx="138245" cy="2170466"/>
            <a:chOff x="2601032" y="3350842"/>
            <a:chExt cx="138245" cy="2170466"/>
          </a:xfrm>
        </p:grpSpPr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7D65ABA9-50DA-44A6-9D6F-4E3694819BCF}"/>
                </a:ext>
              </a:extLst>
            </p:cNvPr>
            <p:cNvSpPr/>
            <p:nvPr/>
          </p:nvSpPr>
          <p:spPr>
            <a:xfrm>
              <a:off x="2601032" y="4261308"/>
              <a:ext cx="138245" cy="1260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5" name="Straight Arrow Connector 14">
              <a:extLst>
                <a:ext uri="{FF2B5EF4-FFF2-40B4-BE49-F238E27FC236}">
                  <a16:creationId xmlns:a16="http://schemas.microsoft.com/office/drawing/2014/main" id="{7BAB2ECE-C81A-4F30-8503-68E80B47681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670154" y="3350842"/>
              <a:ext cx="0" cy="898725"/>
            </a:xfrm>
            <a:prstGeom prst="straightConnector1">
              <a:avLst/>
            </a:prstGeom>
            <a:ln w="76200">
              <a:solidFill>
                <a:schemeClr val="bg1"/>
              </a:solidFill>
              <a:tailEnd type="triangle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Oval 16">
            <a:extLst>
              <a:ext uri="{FF2B5EF4-FFF2-40B4-BE49-F238E27FC236}">
                <a16:creationId xmlns:a16="http://schemas.microsoft.com/office/drawing/2014/main" id="{BE1088AC-9F81-4A58-BEBB-131995631BE9}"/>
              </a:ext>
            </a:extLst>
          </p:cNvPr>
          <p:cNvSpPr/>
          <p:nvPr/>
        </p:nvSpPr>
        <p:spPr>
          <a:xfrm>
            <a:off x="2545001" y="4121925"/>
            <a:ext cx="250307" cy="250307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: Rounded Corners 31">
            <a:hlinkClick r:id="rId6" action="ppaction://hlinksldjump"/>
            <a:extLst>
              <a:ext uri="{FF2B5EF4-FFF2-40B4-BE49-F238E27FC236}">
                <a16:creationId xmlns:a16="http://schemas.microsoft.com/office/drawing/2014/main" id="{C365AC8B-A8BF-4FDD-B672-3A614A044F3D}"/>
              </a:ext>
            </a:extLst>
          </p:cNvPr>
          <p:cNvSpPr/>
          <p:nvPr/>
        </p:nvSpPr>
        <p:spPr>
          <a:xfrm>
            <a:off x="5637808" y="5270066"/>
            <a:ext cx="1697690" cy="547779"/>
          </a:xfrm>
          <a:prstGeom prst="roundRect">
            <a:avLst/>
          </a:prstGeom>
          <a:solidFill>
            <a:srgbClr val="F8BD95"/>
          </a:solidFill>
          <a:ln w="28575">
            <a:solidFill>
              <a:srgbClr val="F08215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US" dirty="0">
                <a:cs typeface="Calibri" panose="020F0502020204030204" pitchFamily="34" charset="0"/>
              </a:rPr>
              <a:t>Spin again!</a:t>
            </a:r>
            <a:endParaRPr lang="en-US" sz="1800" dirty="0">
              <a:solidFill>
                <a:schemeClr val="tx1"/>
              </a:solidFill>
              <a:latin typeface="+mn-lt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1154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700000">
                                      <p:cBhvr>
                                        <p:cTn id="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27" grpId="0" animBg="1"/>
      <p:bldP spid="29" grpId="0" animBg="1"/>
      <p:bldP spid="31" grpId="0" animBg="1"/>
      <p:bldP spid="21" grpId="0"/>
      <p:bldP spid="21" grpId="1"/>
      <p:bldP spid="24" grpId="0"/>
      <p:bldP spid="32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icture containing street, stop, riding, hill&#10;&#10;Description automatically generated">
            <a:extLst>
              <a:ext uri="{FF2B5EF4-FFF2-40B4-BE49-F238E27FC236}">
                <a16:creationId xmlns:a16="http://schemas.microsoft.com/office/drawing/2014/main" id="{164D0FC7-8B6D-45F5-82F3-51F8852D532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258"/>
          <a:stretch/>
        </p:blipFill>
        <p:spPr>
          <a:xfrm>
            <a:off x="784226" y="1711353"/>
            <a:ext cx="7578000" cy="4368273"/>
          </a:xfrm>
          <a:prstGeom prst="rect">
            <a:avLst/>
          </a:prstGeom>
          <a:ln w="28575">
            <a:solidFill>
              <a:srgbClr val="009386"/>
            </a:solidFill>
          </a:ln>
        </p:spPr>
      </p:pic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506D9BA4-FC07-4434-9DAD-052F11B93AD2}"/>
              </a:ext>
            </a:extLst>
          </p:cNvPr>
          <p:cNvSpPr/>
          <p:nvPr/>
        </p:nvSpPr>
        <p:spPr>
          <a:xfrm>
            <a:off x="5637808" y="5271579"/>
            <a:ext cx="1697690" cy="547779"/>
          </a:xfrm>
          <a:prstGeom prst="roundRect">
            <a:avLst/>
          </a:prstGeom>
          <a:solidFill>
            <a:srgbClr val="F8BD95"/>
          </a:solidFill>
          <a:ln w="28575">
            <a:solidFill>
              <a:srgbClr val="F08215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US" dirty="0">
                <a:cs typeface="Calibri" panose="020F0502020204030204" pitchFamily="34" charset="0"/>
              </a:rPr>
              <a:t>n</a:t>
            </a:r>
            <a:r>
              <a:rPr lang="en-US" sz="1800" dirty="0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umber</a:t>
            </a: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10E74C9E-A179-428A-BCE4-6AA020368603}"/>
              </a:ext>
            </a:extLst>
          </p:cNvPr>
          <p:cNvSpPr/>
          <p:nvPr/>
        </p:nvSpPr>
        <p:spPr>
          <a:xfrm>
            <a:off x="5637808" y="5271579"/>
            <a:ext cx="1697690" cy="547779"/>
          </a:xfrm>
          <a:prstGeom prst="roundRect">
            <a:avLst/>
          </a:prstGeom>
          <a:solidFill>
            <a:srgbClr val="F8BD95"/>
          </a:solidFill>
          <a:ln w="28575">
            <a:solidFill>
              <a:srgbClr val="F08215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US" dirty="0">
                <a:cs typeface="Calibri" panose="020F0502020204030204" pitchFamily="34" charset="0"/>
              </a:rPr>
              <a:t>fingers</a:t>
            </a:r>
            <a:endParaRPr lang="en-US" sz="1800" dirty="0">
              <a:solidFill>
                <a:schemeClr val="tx1"/>
              </a:solidFill>
              <a:latin typeface="+mn-lt"/>
              <a:cs typeface="Calibri" panose="020F0502020204030204" pitchFamily="34" charset="0"/>
            </a:endParaRPr>
          </a:p>
        </p:txBody>
      </p:sp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7870CDFF-0FBD-4ADA-9ABE-0D853BB34907}"/>
              </a:ext>
            </a:extLst>
          </p:cNvPr>
          <p:cNvSpPr/>
          <p:nvPr/>
        </p:nvSpPr>
        <p:spPr>
          <a:xfrm>
            <a:off x="5637808" y="5271579"/>
            <a:ext cx="1697690" cy="547779"/>
          </a:xfrm>
          <a:prstGeom prst="roundRect">
            <a:avLst/>
          </a:prstGeom>
          <a:solidFill>
            <a:srgbClr val="F8BD95"/>
          </a:solidFill>
          <a:ln w="28575">
            <a:solidFill>
              <a:srgbClr val="F08215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US" dirty="0">
                <a:cs typeface="Calibri" panose="020F0502020204030204" pitchFamily="34" charset="0"/>
              </a:rPr>
              <a:t>calculation</a:t>
            </a:r>
            <a:endParaRPr lang="en-US" sz="1800" dirty="0">
              <a:solidFill>
                <a:schemeClr val="tx1"/>
              </a:solidFill>
              <a:latin typeface="+mn-lt"/>
              <a:cs typeface="Calibri" panose="020F0502020204030204" pitchFamily="34" charset="0"/>
            </a:endParaRPr>
          </a:p>
        </p:txBody>
      </p:sp>
      <p:pic>
        <p:nvPicPr>
          <p:cNvPr id="10" name="Picture 9" descr="A picture containing monitor, indoor, computer, sitting&#10;&#10;Description automatically generated">
            <a:extLst>
              <a:ext uri="{FF2B5EF4-FFF2-40B4-BE49-F238E27FC236}">
                <a16:creationId xmlns:a16="http://schemas.microsoft.com/office/drawing/2014/main" id="{68576A43-CA48-4EAE-9E1F-AA1B3730878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905"/>
          <a:stretch/>
        </p:blipFill>
        <p:spPr>
          <a:xfrm>
            <a:off x="4823686" y="2573002"/>
            <a:ext cx="3296873" cy="2565471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3F2A264E-D768-4589-8007-E2621CCB0F31}"/>
              </a:ext>
            </a:extLst>
          </p:cNvPr>
          <p:cNvSpPr/>
          <p:nvPr/>
        </p:nvSpPr>
        <p:spPr>
          <a:xfrm>
            <a:off x="5050931" y="3154568"/>
            <a:ext cx="2827089" cy="13080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8500" b="1" dirty="0">
                <a:solidFill>
                  <a:srgbClr val="F08215"/>
                </a:solidFill>
              </a:rPr>
              <a:t>1</a:t>
            </a:r>
          </a:p>
        </p:txBody>
      </p:sp>
      <p:sp>
        <p:nvSpPr>
          <p:cNvPr id="8" name="Rectangle 7"/>
          <p:cNvSpPr/>
          <p:nvPr/>
        </p:nvSpPr>
        <p:spPr>
          <a:xfrm>
            <a:off x="1950440" y="697112"/>
            <a:ext cx="5259897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sz="4000" b="1" dirty="0"/>
              <a:t>Super Spin</a:t>
            </a:r>
            <a:endParaRPr lang="en-GB" sz="4000" b="1" dirty="0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6BA96CA-F833-4F5B-9305-131EC88305FD}"/>
              </a:ext>
            </a:extLst>
          </p:cNvPr>
          <p:cNvSpPr/>
          <p:nvPr/>
        </p:nvSpPr>
        <p:spPr>
          <a:xfrm>
            <a:off x="755650" y="1506771"/>
            <a:ext cx="7632700" cy="854246"/>
          </a:xfrm>
          <a:prstGeom prst="roundRect">
            <a:avLst/>
          </a:prstGeom>
          <a:solidFill>
            <a:srgbClr val="89CBC1"/>
          </a:solidFill>
          <a:ln w="28575">
            <a:solidFill>
              <a:srgbClr val="009487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US" sz="1800" dirty="0">
                <a:solidFill>
                  <a:schemeClr val="tx1"/>
                </a:solidFill>
                <a:cs typeface="Calibri" panose="020F0502020204030204" pitchFamily="34" charset="0"/>
              </a:rPr>
              <a:t>When the spinner points to a number, </a:t>
            </a:r>
          </a:p>
          <a:p>
            <a:pPr algn="ctr"/>
            <a:r>
              <a:rPr lang="en-US" sz="1800" dirty="0">
                <a:solidFill>
                  <a:schemeClr val="tx1"/>
                </a:solidFill>
                <a:cs typeface="Calibri" panose="020F0502020204030204" pitchFamily="34" charset="0"/>
              </a:rPr>
              <a:t>show the number of fingers </a:t>
            </a:r>
            <a:r>
              <a:rPr lang="en-GB" sz="1800" dirty="0">
                <a:effectLst/>
              </a:rPr>
              <a:t>you need to add to it to make 4.</a:t>
            </a:r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B46D0158-1FFD-4C2C-9219-486DC0CEAE50}"/>
              </a:ext>
            </a:extLst>
          </p:cNvPr>
          <p:cNvGrpSpPr/>
          <p:nvPr/>
        </p:nvGrpSpPr>
        <p:grpSpPr>
          <a:xfrm>
            <a:off x="881485" y="2442284"/>
            <a:ext cx="3547455" cy="3547455"/>
            <a:chOff x="5931016" y="3640994"/>
            <a:chExt cx="3040633" cy="3040633"/>
          </a:xfrm>
        </p:grpSpPr>
        <p:pic>
          <p:nvPicPr>
            <p:cNvPr id="37" name="Picture 36" descr="A picture containing building, drawing, window&#10;&#10;Description automatically generated">
              <a:extLst>
                <a:ext uri="{FF2B5EF4-FFF2-40B4-BE49-F238E27FC236}">
                  <a16:creationId xmlns:a16="http://schemas.microsoft.com/office/drawing/2014/main" id="{DCCF3F84-16D8-4A70-848F-855FDD3DB4F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31016" y="3640994"/>
              <a:ext cx="3040633" cy="3040633"/>
            </a:xfrm>
            <a:prstGeom prst="rect">
              <a:avLst/>
            </a:prstGeom>
          </p:spPr>
        </p:pic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6250B663-CE4B-48C5-99EA-0847CB039A4C}"/>
                </a:ext>
              </a:extLst>
            </p:cNvPr>
            <p:cNvSpPr/>
            <p:nvPr/>
          </p:nvSpPr>
          <p:spPr>
            <a:xfrm>
              <a:off x="7836191" y="4415949"/>
              <a:ext cx="214546" cy="214546"/>
            </a:xfrm>
            <a:prstGeom prst="ellipse">
              <a:avLst/>
            </a:prstGeom>
            <a:solidFill>
              <a:srgbClr val="131313"/>
            </a:solidFill>
            <a:ln>
              <a:solidFill>
                <a:srgbClr val="13131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id="{9113DB9D-7090-4615-932D-0ADECE1F5170}"/>
                </a:ext>
              </a:extLst>
            </p:cNvPr>
            <p:cNvGrpSpPr/>
            <p:nvPr/>
          </p:nvGrpSpPr>
          <p:grpSpPr>
            <a:xfrm>
              <a:off x="7956331" y="5280676"/>
              <a:ext cx="605108" cy="348311"/>
              <a:chOff x="7956331" y="5280676"/>
              <a:chExt cx="605108" cy="348311"/>
            </a:xfrm>
          </p:grpSpPr>
          <p:sp>
            <p:nvSpPr>
              <p:cNvPr id="64" name="Oval 63">
                <a:extLst>
                  <a:ext uri="{FF2B5EF4-FFF2-40B4-BE49-F238E27FC236}">
                    <a16:creationId xmlns:a16="http://schemas.microsoft.com/office/drawing/2014/main" id="{20B6FBE9-3F55-4DEE-961C-F3627B363344}"/>
                  </a:ext>
                </a:extLst>
              </p:cNvPr>
              <p:cNvSpPr/>
              <p:nvPr/>
            </p:nvSpPr>
            <p:spPr>
              <a:xfrm>
                <a:off x="7956331" y="5280676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5" name="Oval 64">
                <a:extLst>
                  <a:ext uri="{FF2B5EF4-FFF2-40B4-BE49-F238E27FC236}">
                    <a16:creationId xmlns:a16="http://schemas.microsoft.com/office/drawing/2014/main" id="{F660035D-7B7A-4C92-9060-9CA79E105311}"/>
                  </a:ext>
                </a:extLst>
              </p:cNvPr>
              <p:cNvSpPr/>
              <p:nvPr/>
            </p:nvSpPr>
            <p:spPr>
              <a:xfrm>
                <a:off x="8346893" y="5414441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72BB8E60-15DD-4EAD-9B69-431DBB3966A6}"/>
                </a:ext>
              </a:extLst>
            </p:cNvPr>
            <p:cNvGrpSpPr/>
            <p:nvPr/>
          </p:nvGrpSpPr>
          <p:grpSpPr>
            <a:xfrm>
              <a:off x="7354090" y="5475543"/>
              <a:ext cx="214546" cy="932560"/>
              <a:chOff x="7354090" y="5475543"/>
              <a:chExt cx="214546" cy="932560"/>
            </a:xfrm>
          </p:grpSpPr>
          <p:sp>
            <p:nvSpPr>
              <p:cNvPr id="61" name="Oval 60">
                <a:extLst>
                  <a:ext uri="{FF2B5EF4-FFF2-40B4-BE49-F238E27FC236}">
                    <a16:creationId xmlns:a16="http://schemas.microsoft.com/office/drawing/2014/main" id="{16A00EF8-FFAF-419B-86F4-B121FF3D7F57}"/>
                  </a:ext>
                </a:extLst>
              </p:cNvPr>
              <p:cNvSpPr/>
              <p:nvPr/>
            </p:nvSpPr>
            <p:spPr>
              <a:xfrm>
                <a:off x="7354090" y="5475543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2" name="Oval 61">
                <a:extLst>
                  <a:ext uri="{FF2B5EF4-FFF2-40B4-BE49-F238E27FC236}">
                    <a16:creationId xmlns:a16="http://schemas.microsoft.com/office/drawing/2014/main" id="{2BCBC4ED-AAEF-411A-B64C-283EE2CF0381}"/>
                  </a:ext>
                </a:extLst>
              </p:cNvPr>
              <p:cNvSpPr/>
              <p:nvPr/>
            </p:nvSpPr>
            <p:spPr>
              <a:xfrm>
                <a:off x="7354090" y="5834550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3" name="Oval 62">
                <a:extLst>
                  <a:ext uri="{FF2B5EF4-FFF2-40B4-BE49-F238E27FC236}">
                    <a16:creationId xmlns:a16="http://schemas.microsoft.com/office/drawing/2014/main" id="{7A11C146-34A2-4455-B143-31B1DCDC6942}"/>
                  </a:ext>
                </a:extLst>
              </p:cNvPr>
              <p:cNvSpPr/>
              <p:nvPr/>
            </p:nvSpPr>
            <p:spPr>
              <a:xfrm>
                <a:off x="7354090" y="6193557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id="{42BFB578-489B-4486-AD2A-4F2C75186CCB}"/>
                </a:ext>
              </a:extLst>
            </p:cNvPr>
            <p:cNvGrpSpPr/>
            <p:nvPr/>
          </p:nvGrpSpPr>
          <p:grpSpPr>
            <a:xfrm>
              <a:off x="6183424" y="5143396"/>
              <a:ext cx="1071849" cy="472629"/>
              <a:chOff x="6200202" y="5168563"/>
              <a:chExt cx="1071849" cy="472629"/>
            </a:xfrm>
          </p:grpSpPr>
          <p:sp>
            <p:nvSpPr>
              <p:cNvPr id="57" name="Oval 56">
                <a:extLst>
                  <a:ext uri="{FF2B5EF4-FFF2-40B4-BE49-F238E27FC236}">
                    <a16:creationId xmlns:a16="http://schemas.microsoft.com/office/drawing/2014/main" id="{991ABFA5-C189-49B4-8822-D2E4862DA8FA}"/>
                  </a:ext>
                </a:extLst>
              </p:cNvPr>
              <p:cNvSpPr/>
              <p:nvPr/>
            </p:nvSpPr>
            <p:spPr>
              <a:xfrm rot="4439663">
                <a:off x="7057505" y="5168563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8" name="Oval 57">
                <a:extLst>
                  <a:ext uri="{FF2B5EF4-FFF2-40B4-BE49-F238E27FC236}">
                    <a16:creationId xmlns:a16="http://schemas.microsoft.com/office/drawing/2014/main" id="{5760AC81-A88B-455C-8F21-DAC5208BA24A}"/>
                  </a:ext>
                </a:extLst>
              </p:cNvPr>
              <p:cNvSpPr/>
              <p:nvPr/>
            </p:nvSpPr>
            <p:spPr>
              <a:xfrm rot="4439663">
                <a:off x="6771138" y="5250774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59" name="Oval 58">
                <a:extLst>
                  <a:ext uri="{FF2B5EF4-FFF2-40B4-BE49-F238E27FC236}">
                    <a16:creationId xmlns:a16="http://schemas.microsoft.com/office/drawing/2014/main" id="{F6B192A1-C324-48C1-A4D0-37B48651DC9A}"/>
                  </a:ext>
                </a:extLst>
              </p:cNvPr>
              <p:cNvSpPr/>
              <p:nvPr/>
            </p:nvSpPr>
            <p:spPr>
              <a:xfrm rot="4439663">
                <a:off x="6484771" y="5341375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0" name="Oval 59">
                <a:extLst>
                  <a:ext uri="{FF2B5EF4-FFF2-40B4-BE49-F238E27FC236}">
                    <a16:creationId xmlns:a16="http://schemas.microsoft.com/office/drawing/2014/main" id="{ECBD07BD-7E12-43DA-BDF6-170474478638}"/>
                  </a:ext>
                </a:extLst>
              </p:cNvPr>
              <p:cNvSpPr/>
              <p:nvPr/>
            </p:nvSpPr>
            <p:spPr>
              <a:xfrm rot="4439663">
                <a:off x="6200202" y="5426646"/>
                <a:ext cx="214546" cy="214546"/>
              </a:xfrm>
              <a:prstGeom prst="ellipse">
                <a:avLst/>
              </a:prstGeom>
              <a:solidFill>
                <a:srgbClr val="131313"/>
              </a:solidFill>
              <a:ln>
                <a:solidFill>
                  <a:srgbClr val="13131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pic>
        <p:nvPicPr>
          <p:cNvPr id="23" name="Picture 22">
            <a:extLst>
              <a:ext uri="{FF2B5EF4-FFF2-40B4-BE49-F238E27FC236}">
                <a16:creationId xmlns:a16="http://schemas.microsoft.com/office/drawing/2014/main" id="{A60652BE-B076-4D7F-A0A2-7BF7557DE66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972223" y="2904183"/>
            <a:ext cx="880274" cy="1882625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CD6C0753-A4F0-4BDF-9E87-EA1D43F7EB54}"/>
              </a:ext>
            </a:extLst>
          </p:cNvPr>
          <p:cNvSpPr/>
          <p:nvPr/>
        </p:nvSpPr>
        <p:spPr>
          <a:xfrm>
            <a:off x="5052329" y="3509488"/>
            <a:ext cx="2827089" cy="6924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500" b="1" dirty="0">
                <a:solidFill>
                  <a:srgbClr val="F08215"/>
                </a:solidFill>
              </a:rPr>
              <a:t>3 + 1 = 4</a:t>
            </a: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A1E70B93-03A0-4E4A-91B3-FD2D940B191B}"/>
              </a:ext>
            </a:extLst>
          </p:cNvPr>
          <p:cNvGrpSpPr/>
          <p:nvPr/>
        </p:nvGrpSpPr>
        <p:grpSpPr>
          <a:xfrm>
            <a:off x="2596654" y="3342453"/>
            <a:ext cx="138245" cy="2170466"/>
            <a:chOff x="2601032" y="3350842"/>
            <a:chExt cx="138245" cy="2170466"/>
          </a:xfrm>
        </p:grpSpPr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7D65ABA9-50DA-44A6-9D6F-4E3694819BCF}"/>
                </a:ext>
              </a:extLst>
            </p:cNvPr>
            <p:cNvSpPr/>
            <p:nvPr/>
          </p:nvSpPr>
          <p:spPr>
            <a:xfrm>
              <a:off x="2601032" y="4261308"/>
              <a:ext cx="138245" cy="1260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5" name="Straight Arrow Connector 14">
              <a:extLst>
                <a:ext uri="{FF2B5EF4-FFF2-40B4-BE49-F238E27FC236}">
                  <a16:creationId xmlns:a16="http://schemas.microsoft.com/office/drawing/2014/main" id="{7BAB2ECE-C81A-4F30-8503-68E80B47681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670154" y="3350842"/>
              <a:ext cx="0" cy="898725"/>
            </a:xfrm>
            <a:prstGeom prst="straightConnector1">
              <a:avLst/>
            </a:prstGeom>
            <a:ln w="76200">
              <a:solidFill>
                <a:schemeClr val="bg1"/>
              </a:solidFill>
              <a:tailEnd type="triangle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Oval 16">
            <a:extLst>
              <a:ext uri="{FF2B5EF4-FFF2-40B4-BE49-F238E27FC236}">
                <a16:creationId xmlns:a16="http://schemas.microsoft.com/office/drawing/2014/main" id="{BE1088AC-9F81-4A58-BEBB-131995631BE9}"/>
              </a:ext>
            </a:extLst>
          </p:cNvPr>
          <p:cNvSpPr/>
          <p:nvPr/>
        </p:nvSpPr>
        <p:spPr>
          <a:xfrm>
            <a:off x="2545001" y="4121925"/>
            <a:ext cx="250307" cy="250307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: Rounded Corners 31">
            <a:hlinkClick r:id="rId6" action="ppaction://hlinksldjump"/>
            <a:extLst>
              <a:ext uri="{FF2B5EF4-FFF2-40B4-BE49-F238E27FC236}">
                <a16:creationId xmlns:a16="http://schemas.microsoft.com/office/drawing/2014/main" id="{6125E1C9-AD9E-4A02-B5E9-19CF2E95789E}"/>
              </a:ext>
            </a:extLst>
          </p:cNvPr>
          <p:cNvSpPr/>
          <p:nvPr/>
        </p:nvSpPr>
        <p:spPr>
          <a:xfrm>
            <a:off x="5637808" y="5270066"/>
            <a:ext cx="1697690" cy="547779"/>
          </a:xfrm>
          <a:prstGeom prst="roundRect">
            <a:avLst/>
          </a:prstGeom>
          <a:solidFill>
            <a:srgbClr val="F8BD95"/>
          </a:solidFill>
          <a:ln w="28575">
            <a:solidFill>
              <a:srgbClr val="F08215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US" dirty="0">
                <a:cs typeface="Calibri" panose="020F0502020204030204" pitchFamily="34" charset="0"/>
              </a:rPr>
              <a:t>Finish!</a:t>
            </a:r>
            <a:endParaRPr lang="en-US" sz="1800" dirty="0">
              <a:solidFill>
                <a:schemeClr val="tx1"/>
              </a:solidFill>
              <a:latin typeface="+mn-lt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0364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27" grpId="0" animBg="1"/>
      <p:bldP spid="29" grpId="0" animBg="1"/>
      <p:bldP spid="31" grpId="0" animBg="1"/>
      <p:bldP spid="21" grpId="0"/>
      <p:bldP spid="21" grpId="1"/>
      <p:bldP spid="24" grpId="0"/>
      <p:bldP spid="32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19460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600" b="1" dirty="0">
                <a:latin typeface="+mn-lt"/>
              </a:rPr>
              <a:t>Success Criteria</a:t>
            </a:r>
          </a:p>
        </p:txBody>
      </p:sp>
      <p:sp>
        <p:nvSpPr>
          <p:cNvPr id="19461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600" b="1" dirty="0">
                <a:latin typeface="+mn-lt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defRPr/>
            </a:pPr>
            <a:r>
              <a:rPr lang="en-GB" sz="1800" b="0" i="0" u="none" strike="noStrike" baseline="0" dirty="0">
                <a:solidFill>
                  <a:schemeClr val="tx1"/>
                </a:solidFill>
                <a:latin typeface="+mn-lt"/>
              </a:rPr>
              <a:t>To find and recall number facts up to 4.</a:t>
            </a:r>
          </a:p>
        </p:txBody>
      </p:sp>
      <p:sp>
        <p:nvSpPr>
          <p:cNvPr id="19463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</a:pPr>
            <a:r>
              <a:rPr lang="en-GB" sz="1800" b="0" i="0" u="none" strike="noStrike" baseline="0" dirty="0">
                <a:solidFill>
                  <a:schemeClr val="tx1"/>
                </a:solidFill>
                <a:latin typeface="+mn-lt"/>
              </a:rPr>
              <a:t>I can find number facts up to 4 by adding 2 numbers.</a:t>
            </a:r>
          </a:p>
          <a:p>
            <a:pPr>
              <a:lnSpc>
                <a:spcPct val="100000"/>
              </a:lnSpc>
            </a:pPr>
            <a:r>
              <a:rPr lang="en-GB" sz="1800" b="0" i="0" u="none" strike="noStrike" baseline="0" dirty="0">
                <a:solidFill>
                  <a:schemeClr val="tx1"/>
                </a:solidFill>
                <a:latin typeface="+mn-lt"/>
              </a:rPr>
              <a:t>I can recall number facts up to 4.</a:t>
            </a:r>
          </a:p>
          <a:p>
            <a:pPr>
              <a:lnSpc>
                <a:spcPct val="100000"/>
              </a:lnSpc>
            </a:pPr>
            <a:r>
              <a:rPr lang="en-GB" sz="1800" b="0" i="0" u="none" strike="noStrike" baseline="0" dirty="0">
                <a:solidFill>
                  <a:schemeClr val="tx1"/>
                </a:solidFill>
                <a:latin typeface="+mn-lt"/>
              </a:rPr>
              <a:t>I can work systematically to find all possibilities.</a:t>
            </a:r>
          </a:p>
        </p:txBody>
      </p:sp>
    </p:spTree>
    <p:extLst>
      <p:ext uri="{BB962C8B-B14F-4D97-AF65-F5344CB8AC3E}">
        <p14:creationId xmlns:p14="http://schemas.microsoft.com/office/powerpoint/2010/main" val="1639492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74952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Custom 1">
      <a:majorFont>
        <a:latin typeface="Twinkl SemiBold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Lesson Presentation Template" id="{9EAF7601-D4AA-488C-886E-A74EB165D862}" vid="{4FBA0018-CAF8-4EF1-890E-3E338F9F541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Lesson Presentation Template</Template>
  <TotalTime>881</TotalTime>
  <Words>1201</Words>
  <Application>Microsoft Office PowerPoint</Application>
  <PresentationFormat>On-screen Show (4:3)</PresentationFormat>
  <Paragraphs>216</Paragraphs>
  <Slides>37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6" baseType="lpstr">
      <vt:lpstr>Calibri</vt:lpstr>
      <vt:lpstr>Tuffy</vt:lpstr>
      <vt:lpstr>Sassoon Infant Rg</vt:lpstr>
      <vt:lpstr>Roboto</vt:lpstr>
      <vt:lpstr>Twinkl SemiBold</vt:lpstr>
      <vt:lpstr>Twinkl</vt:lpstr>
      <vt:lpstr>Sassoon Infant Md</vt:lpstr>
      <vt:lpstr>Arial</vt:lpstr>
      <vt:lpstr>1_Office Theme</vt:lpstr>
      <vt:lpstr>Maths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Thomas Becker</dc:creator>
  <cp:lastModifiedBy>E Hanson BTP</cp:lastModifiedBy>
  <cp:revision>209</cp:revision>
  <dcterms:created xsi:type="dcterms:W3CDTF">2017-07-21T08:13:49Z</dcterms:created>
  <dcterms:modified xsi:type="dcterms:W3CDTF">2021-05-16T19:19:57Z</dcterms:modified>
</cp:coreProperties>
</file>