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572746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4257456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7EAD08-5279-4746-8612-AA95A5779BC6}"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52241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37EAD08-5279-4746-8612-AA95A5779BC6}"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1755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37EAD08-5279-4746-8612-AA95A5779BC6}" type="datetimeFigureOut">
              <a:rPr lang="en-GB" smtClean="0"/>
              <a:t>06/03/2021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103596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37EAD08-5279-4746-8612-AA95A5779BC6}" type="datetimeFigureOut">
              <a:rPr lang="en-GB" smtClean="0"/>
              <a:t>06/03/2021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670376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7EAD08-5279-4746-8612-AA95A5779BC6}" type="datetimeFigureOut">
              <a:rPr lang="en-GB" smtClean="0"/>
              <a:t>06/03/2021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856886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37EAD08-5279-4746-8612-AA95A5779BC6}"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519849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37EAD08-5279-4746-8612-AA95A5779BC6}"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425897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568575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209259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7EAD08-5279-4746-8612-AA95A5779BC6}" type="datetimeFigureOut">
              <a:rPr lang="en-GB" smtClean="0"/>
              <a:t>06/03/2021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5FE9E-7A95-4CAB-BC3B-D8F8C8774A5E}" type="slidenum">
              <a:rPr lang="en-GB" smtClean="0"/>
              <a:t>‹#›</a:t>
            </a:fld>
            <a:endParaRPr lang="en-GB"/>
          </a:p>
        </p:txBody>
      </p:sp>
    </p:spTree>
    <p:extLst>
      <p:ext uri="{BB962C8B-B14F-4D97-AF65-F5344CB8AC3E}">
        <p14:creationId xmlns:p14="http://schemas.microsoft.com/office/powerpoint/2010/main" val="2204801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F2TsI_jBUjk" TargetMode="External"/><Relationship Id="rId2" Type="http://schemas.openxmlformats.org/officeDocument/2006/relationships/hyperlink" Target="https://www.youtube.com/watch?v=s_6nVRITxbY&amp;list=PLgPVSqZbWZi3IkMdNoPQElh2CbNgicFBD&amp;index=3" TargetMode="Externa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youtube.com/watch?v=WT_Zp-GFS_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92696"/>
            <a:ext cx="7632848" cy="3693319"/>
          </a:xfrm>
          <a:prstGeom prst="rect">
            <a:avLst/>
          </a:prstGeom>
          <a:noFill/>
        </p:spPr>
        <p:txBody>
          <a:bodyPr wrap="square" rtlCol="0">
            <a:spAutoFit/>
          </a:bodyPr>
          <a:lstStyle/>
          <a:p>
            <a:pPr algn="ctr"/>
            <a:r>
              <a:rPr lang="en-GB" sz="7200" b="1" u="sng" dirty="0">
                <a:latin typeface="Algerian" pitchFamily="82" charset="0"/>
              </a:rPr>
              <a:t>PE</a:t>
            </a:r>
            <a:r>
              <a:rPr lang="en-GB" sz="7200" dirty="0">
                <a:latin typeface="Algerian" pitchFamily="82" charset="0"/>
              </a:rPr>
              <a:t> </a:t>
            </a:r>
          </a:p>
          <a:p>
            <a:r>
              <a:rPr lang="en-GB" sz="5400" dirty="0">
                <a:latin typeface="Algerian" pitchFamily="82" charset="0"/>
              </a:rPr>
              <a:t>L.O. to Choreograph and perform an  Elizabethan Dance</a:t>
            </a:r>
          </a:p>
        </p:txBody>
      </p:sp>
    </p:spTree>
    <p:extLst>
      <p:ext uri="{BB962C8B-B14F-4D97-AF65-F5344CB8AC3E}">
        <p14:creationId xmlns:p14="http://schemas.microsoft.com/office/powerpoint/2010/main" val="3139908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332656"/>
            <a:ext cx="8064896" cy="3970318"/>
          </a:xfrm>
          <a:prstGeom prst="rect">
            <a:avLst/>
          </a:prstGeom>
          <a:noFill/>
        </p:spPr>
        <p:txBody>
          <a:bodyPr wrap="square" rtlCol="0">
            <a:spAutoFit/>
          </a:bodyPr>
          <a:lstStyle/>
          <a:p>
            <a:r>
              <a:rPr lang="en-GB" sz="2800" dirty="0">
                <a:latin typeface="Comic Sans MS" pitchFamily="66" charset="0"/>
              </a:rPr>
              <a:t>During the reign of Queen Elizabeth I, dance was very important. Rich people would have large parties and banquets. If you were good at dancing people would view you to be important and well educated. During parties everyone would take part in the same dance a bit like when everyone does the Cha Cha Slide or Macarena during parties today. </a:t>
            </a:r>
          </a:p>
          <a:p>
            <a:endParaRPr lang="en-GB" sz="2800" dirty="0">
              <a:latin typeface="Comic Sans MS" pitchFamily="66" charset="0"/>
            </a:endParaRPr>
          </a:p>
        </p:txBody>
      </p:sp>
      <p:pic>
        <p:nvPicPr>
          <p:cNvPr id="1026" name="Picture 2" descr="Dancing the lewd La Volta – A Historical Miscellany"/>
          <p:cNvPicPr>
            <a:picLocks noChangeAspect="1" noChangeArrowheads="1"/>
          </p:cNvPicPr>
          <p:nvPr/>
        </p:nvPicPr>
        <p:blipFill rotWithShape="1">
          <a:blip r:embed="rId2">
            <a:extLst>
              <a:ext uri="{28A0092B-C50C-407E-A947-70E740481C1C}">
                <a14:useLocalDpi xmlns:a14="http://schemas.microsoft.com/office/drawing/2010/main" val="0"/>
              </a:ext>
            </a:extLst>
          </a:blip>
          <a:srcRect b="5864"/>
          <a:stretch/>
        </p:blipFill>
        <p:spPr bwMode="auto">
          <a:xfrm>
            <a:off x="2339752" y="3931380"/>
            <a:ext cx="4464496" cy="283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130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620688"/>
            <a:ext cx="7632848" cy="1077218"/>
          </a:xfrm>
          <a:prstGeom prst="rect">
            <a:avLst/>
          </a:prstGeom>
          <a:noFill/>
        </p:spPr>
        <p:txBody>
          <a:bodyPr wrap="square" rtlCol="0">
            <a:spAutoFit/>
          </a:bodyPr>
          <a:lstStyle/>
          <a:p>
            <a:r>
              <a:rPr lang="en-GB" sz="3200" dirty="0">
                <a:latin typeface="Comic Sans MS" pitchFamily="66" charset="0"/>
              </a:rPr>
              <a:t>Watch some Elizabethan dancing using the web links below to get some ideas.</a:t>
            </a:r>
          </a:p>
        </p:txBody>
      </p:sp>
      <p:sp>
        <p:nvSpPr>
          <p:cNvPr id="3" name="Rectangle 2"/>
          <p:cNvSpPr/>
          <p:nvPr/>
        </p:nvSpPr>
        <p:spPr>
          <a:xfrm>
            <a:off x="179512" y="1844824"/>
            <a:ext cx="7056784" cy="1569660"/>
          </a:xfrm>
          <a:prstGeom prst="rect">
            <a:avLst/>
          </a:prstGeom>
        </p:spPr>
        <p:txBody>
          <a:bodyPr wrap="square">
            <a:spAutoFit/>
          </a:bodyPr>
          <a:lstStyle/>
          <a:p>
            <a:r>
              <a:rPr lang="en-GB" sz="2400" dirty="0">
                <a:latin typeface="Comic Sans MS" pitchFamily="66" charset="0"/>
                <a:hlinkClick r:id="rId2"/>
              </a:rPr>
              <a:t>https://www.youtube.com/watch?v=s_6nVRITxbY&amp;list=PLgPVSqZbWZi3IkMdNoPQElh2CbNgicFBD&amp;index=3</a:t>
            </a:r>
            <a:r>
              <a:rPr lang="en-GB" sz="2400" dirty="0">
                <a:latin typeface="Comic Sans MS" pitchFamily="66" charset="0"/>
              </a:rPr>
              <a:t> Elizabethan dancing filmed in Stratford-upon-Avon</a:t>
            </a:r>
          </a:p>
        </p:txBody>
      </p:sp>
      <p:sp>
        <p:nvSpPr>
          <p:cNvPr id="4" name="Rectangle 3"/>
          <p:cNvSpPr/>
          <p:nvPr/>
        </p:nvSpPr>
        <p:spPr>
          <a:xfrm>
            <a:off x="179512" y="3477584"/>
            <a:ext cx="6462464" cy="1231106"/>
          </a:xfrm>
          <a:prstGeom prst="rect">
            <a:avLst/>
          </a:prstGeom>
        </p:spPr>
        <p:txBody>
          <a:bodyPr wrap="square">
            <a:spAutoFit/>
          </a:bodyPr>
          <a:lstStyle/>
          <a:p>
            <a:endParaRPr lang="en-GB" sz="2400" dirty="0">
              <a:latin typeface="Comic Sans MS" pitchFamily="66" charset="0"/>
              <a:hlinkClick r:id="rId3"/>
            </a:endParaRPr>
          </a:p>
          <a:p>
            <a:r>
              <a:rPr lang="en-GB" sz="2400" dirty="0">
                <a:latin typeface="Comic Sans MS" pitchFamily="66" charset="0"/>
                <a:hlinkClick r:id="rId3"/>
              </a:rPr>
              <a:t>https://www.youtube.com/watch?v=F2TsI_jBUjk</a:t>
            </a:r>
            <a:r>
              <a:rPr lang="en-GB" sz="2400" dirty="0">
                <a:latin typeface="Comic Sans MS" pitchFamily="66" charset="0"/>
              </a:rPr>
              <a:t> Elizabethan dancing</a:t>
            </a:r>
          </a:p>
        </p:txBody>
      </p:sp>
      <p:pic>
        <p:nvPicPr>
          <p:cNvPr id="1026" name="Picture 2" descr="BBC Two - Primary History, Tudor Life: Entertainment, An Actor's Story, How  did Tudor people dan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9404" y="4365104"/>
            <a:ext cx="3725144" cy="209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38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404664"/>
            <a:ext cx="7560840" cy="1200329"/>
          </a:xfrm>
          <a:prstGeom prst="rect">
            <a:avLst/>
          </a:prstGeom>
          <a:noFill/>
        </p:spPr>
        <p:txBody>
          <a:bodyPr wrap="square" rtlCol="0">
            <a:spAutoFit/>
          </a:bodyPr>
          <a:lstStyle/>
          <a:p>
            <a:r>
              <a:rPr lang="en-GB" sz="3600" u="sng" dirty="0">
                <a:latin typeface="Comic Sans MS" pitchFamily="66" charset="0"/>
              </a:rPr>
              <a:t>Try learning this Elizabethan dance</a:t>
            </a:r>
          </a:p>
        </p:txBody>
      </p:sp>
      <p:sp>
        <p:nvSpPr>
          <p:cNvPr id="3" name="TextBox 2"/>
          <p:cNvSpPr txBox="1"/>
          <p:nvPr/>
        </p:nvSpPr>
        <p:spPr>
          <a:xfrm>
            <a:off x="683568" y="1772816"/>
            <a:ext cx="7704856" cy="2954655"/>
          </a:xfrm>
          <a:prstGeom prst="rect">
            <a:avLst/>
          </a:prstGeom>
          <a:noFill/>
        </p:spPr>
        <p:txBody>
          <a:bodyPr wrap="square" rtlCol="0">
            <a:spAutoFit/>
          </a:bodyPr>
          <a:lstStyle/>
          <a:p>
            <a:r>
              <a:rPr lang="en-GB" sz="2400" dirty="0">
                <a:latin typeface="Comic Sans MS" pitchFamily="66" charset="0"/>
              </a:rPr>
              <a:t> 1 . Face your partner. If dancing in a group make 2 rows of people facing each other with a gap down the middle to form an alley.</a:t>
            </a:r>
          </a:p>
          <a:p>
            <a:endParaRPr lang="en-GB" sz="2400" dirty="0">
              <a:latin typeface="Comic Sans MS" pitchFamily="66" charset="0"/>
            </a:endParaRPr>
          </a:p>
          <a:p>
            <a:r>
              <a:rPr lang="en-GB" sz="2400" dirty="0">
                <a:latin typeface="Comic Sans MS" pitchFamily="66" charset="0"/>
              </a:rPr>
              <a:t>2. Boys bow then girls curtsey. </a:t>
            </a:r>
          </a:p>
          <a:p>
            <a:endParaRPr lang="en-GB" sz="2400" dirty="0">
              <a:latin typeface="Comic Sans MS" pitchFamily="66" charset="0"/>
            </a:endParaRPr>
          </a:p>
          <a:p>
            <a:endParaRPr lang="en-GB" sz="2400" dirty="0">
              <a:latin typeface="Comic Sans MS" pitchFamily="66" charset="0"/>
            </a:endParaRP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9384" y="3861048"/>
            <a:ext cx="3600400" cy="2640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5168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089" y="332656"/>
            <a:ext cx="8820472" cy="5262979"/>
          </a:xfrm>
          <a:prstGeom prst="rect">
            <a:avLst/>
          </a:prstGeom>
        </p:spPr>
        <p:txBody>
          <a:bodyPr wrap="square">
            <a:spAutoFit/>
          </a:bodyPr>
          <a:lstStyle/>
          <a:p>
            <a:r>
              <a:rPr lang="en-GB" sz="2400" dirty="0">
                <a:latin typeface="Comic Sans MS" pitchFamily="66" charset="0"/>
              </a:rPr>
              <a:t>3. Slowly kick your left leg across your body, pointing your toes, then do the same with your right leg.</a:t>
            </a: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r>
              <a:rPr lang="en-GB" sz="2400" dirty="0">
                <a:latin typeface="Comic Sans MS" pitchFamily="66" charset="0"/>
              </a:rPr>
              <a:t>4. Step 2 steps left and clap with your arms raised to the left hand side.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165" y="1196752"/>
            <a:ext cx="288032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0006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548680"/>
            <a:ext cx="8208912" cy="5632311"/>
          </a:xfrm>
          <a:prstGeom prst="rect">
            <a:avLst/>
          </a:prstGeom>
          <a:noFill/>
        </p:spPr>
        <p:txBody>
          <a:bodyPr wrap="square" rtlCol="0">
            <a:spAutoFit/>
          </a:bodyPr>
          <a:lstStyle/>
          <a:p>
            <a:r>
              <a:rPr lang="en-GB" sz="2400" dirty="0">
                <a:latin typeface="Comic Sans MS" pitchFamily="66" charset="0"/>
              </a:rPr>
              <a:t>5. Step 2 steps right and clap with your arms raised to the right hand side. </a:t>
            </a:r>
          </a:p>
          <a:p>
            <a:endParaRPr lang="en-GB" sz="2400" dirty="0">
              <a:latin typeface="Comic Sans MS" pitchFamily="66" charset="0"/>
            </a:endParaRPr>
          </a:p>
          <a:p>
            <a:endParaRPr lang="en-GB" sz="2400" dirty="0">
              <a:latin typeface="Comic Sans MS" pitchFamily="66" charset="0"/>
            </a:endParaRPr>
          </a:p>
          <a:p>
            <a:r>
              <a:rPr lang="en-GB" sz="2400" dirty="0">
                <a:latin typeface="Comic Sans MS" pitchFamily="66" charset="0"/>
              </a:rPr>
              <a:t>6. Put your right arm in the air to form and arch with your partner who is standing in front of you. Slowly turn in a circle with your partner in time to the music. </a:t>
            </a:r>
          </a:p>
          <a:p>
            <a:endParaRPr lang="en-GB" sz="2400" dirty="0">
              <a:latin typeface="Comic Sans MS" pitchFamily="66" charset="0"/>
            </a:endParaRPr>
          </a:p>
          <a:p>
            <a:r>
              <a:rPr lang="en-GB" sz="2400" dirty="0">
                <a:latin typeface="Comic Sans MS" pitchFamily="66" charset="0"/>
              </a:rPr>
              <a:t>7. Once you have done one full turn and are back to where you started the couple at the bottom of the alley should cross arms and turn as they travel through the middle of the alley and become the pair at the front. Everyone else should clap in time to the music.</a:t>
            </a:r>
          </a:p>
          <a:p>
            <a:endParaRPr lang="en-GB" sz="2400" dirty="0">
              <a:latin typeface="Comic Sans MS" pitchFamily="66" charset="0"/>
            </a:endParaRPr>
          </a:p>
          <a:p>
            <a:r>
              <a:rPr lang="en-GB" sz="2400" dirty="0">
                <a:latin typeface="Comic Sans MS" pitchFamily="66" charset="0"/>
              </a:rPr>
              <a:t>8. Start the sequence of moves again from step 1. </a:t>
            </a:r>
          </a:p>
        </p:txBody>
      </p:sp>
    </p:spTree>
    <p:extLst>
      <p:ext uri="{BB962C8B-B14F-4D97-AF65-F5344CB8AC3E}">
        <p14:creationId xmlns:p14="http://schemas.microsoft.com/office/powerpoint/2010/main" val="135447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461" y="2276872"/>
            <a:ext cx="8352928" cy="461665"/>
          </a:xfrm>
          <a:prstGeom prst="rect">
            <a:avLst/>
          </a:prstGeom>
        </p:spPr>
        <p:txBody>
          <a:bodyPr wrap="square">
            <a:spAutoFit/>
          </a:bodyPr>
          <a:lstStyle/>
          <a:p>
            <a:r>
              <a:rPr lang="en-GB" sz="2400" dirty="0">
                <a:latin typeface="Comic Sans MS" pitchFamily="66" charset="0"/>
                <a:hlinkClick r:id="rId2"/>
              </a:rPr>
              <a:t>https://www.youtube.com/watch?v=WT_Zp-GFS_k</a:t>
            </a:r>
            <a:r>
              <a:rPr lang="en-GB" sz="2400" dirty="0">
                <a:latin typeface="Comic Sans MS" pitchFamily="66" charset="0"/>
              </a:rPr>
              <a:t> </a:t>
            </a:r>
          </a:p>
        </p:txBody>
      </p:sp>
      <p:sp>
        <p:nvSpPr>
          <p:cNvPr id="3" name="TextBox 2"/>
          <p:cNvSpPr txBox="1"/>
          <p:nvPr/>
        </p:nvSpPr>
        <p:spPr>
          <a:xfrm>
            <a:off x="611560" y="908720"/>
            <a:ext cx="7560840" cy="1200329"/>
          </a:xfrm>
          <a:prstGeom prst="rect">
            <a:avLst/>
          </a:prstGeom>
          <a:noFill/>
        </p:spPr>
        <p:txBody>
          <a:bodyPr wrap="square" rtlCol="0">
            <a:spAutoFit/>
          </a:bodyPr>
          <a:lstStyle/>
          <a:p>
            <a:r>
              <a:rPr lang="en-GB" sz="3600" dirty="0">
                <a:latin typeface="Comic Sans MS" pitchFamily="66" charset="0"/>
              </a:rPr>
              <a:t>Recommended music for performance - </a:t>
            </a:r>
          </a:p>
        </p:txBody>
      </p:sp>
      <p:pic>
        <p:nvPicPr>
          <p:cNvPr id="4098" name="Picture 2" descr="Medieval dance teaching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3247" y="3027701"/>
            <a:ext cx="5677465" cy="3193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55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320</Words>
  <Application>Microsoft Office PowerPoint</Application>
  <PresentationFormat>On-screen Show (4:3)</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9</cp:revision>
  <dcterms:created xsi:type="dcterms:W3CDTF">2021-03-03T17:10:44Z</dcterms:created>
  <dcterms:modified xsi:type="dcterms:W3CDTF">2021-03-06T16:03:46Z</dcterms:modified>
</cp:coreProperties>
</file>