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</p:sldMasterIdLst>
  <p:notesMasterIdLst>
    <p:notesMasterId r:id="rId21"/>
  </p:notesMasterIdLst>
  <p:sldIdLst>
    <p:sldId id="296" r:id="rId10"/>
    <p:sldId id="298" r:id="rId11"/>
    <p:sldId id="316" r:id="rId12"/>
    <p:sldId id="300" r:id="rId13"/>
    <p:sldId id="307" r:id="rId14"/>
    <p:sldId id="308" r:id="rId15"/>
    <p:sldId id="304" r:id="rId16"/>
    <p:sldId id="313" r:id="rId17"/>
    <p:sldId id="310" r:id="rId18"/>
    <p:sldId id="314" r:id="rId19"/>
    <p:sldId id="31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8054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881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10" Type="http://schemas.openxmlformats.org/officeDocument/2006/relationships/image" Target="../media/image8.png"/><Relationship Id="rId4" Type="http://schemas.openxmlformats.org/officeDocument/2006/relationships/image" Target="../media/image10.png"/><Relationship Id="rId9" Type="http://schemas.openxmlformats.org/officeDocument/2006/relationships/image" Target="NUL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11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8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27.png"/><Relationship Id="rId9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676" y="2753563"/>
            <a:ext cx="5980694" cy="203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916765" y="2668830"/>
            <a:ext cx="7200000" cy="755312"/>
            <a:chOff x="972000" y="3051344"/>
            <a:chExt cx="7200000" cy="755312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54" name="Rectangle 53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55" name="Straight Connector 54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1009208" y="3010458"/>
            <a:ext cx="36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66" name="TextBox 65"/>
          <p:cNvSpPr txBox="1"/>
          <p:nvPr/>
        </p:nvSpPr>
        <p:spPr>
          <a:xfrm>
            <a:off x="1553177" y="2999966"/>
            <a:ext cx="630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67" name="TextBox 66"/>
          <p:cNvSpPr txBox="1"/>
          <p:nvPr/>
        </p:nvSpPr>
        <p:spPr>
          <a:xfrm>
            <a:off x="2229562" y="3010436"/>
            <a:ext cx="587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200</a:t>
            </a:r>
            <a:endParaRPr lang="en-GB" sz="2000" dirty="0"/>
          </a:p>
        </p:txBody>
      </p:sp>
      <p:sp>
        <p:nvSpPr>
          <p:cNvPr id="68" name="TextBox 67"/>
          <p:cNvSpPr txBox="1"/>
          <p:nvPr/>
        </p:nvSpPr>
        <p:spPr>
          <a:xfrm>
            <a:off x="2866534" y="3003895"/>
            <a:ext cx="602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300</a:t>
            </a:r>
            <a:endParaRPr lang="en-GB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3430975" y="2995790"/>
            <a:ext cx="657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400</a:t>
            </a:r>
            <a:endParaRPr lang="en-GB" sz="2000" dirty="0"/>
          </a:p>
        </p:txBody>
      </p:sp>
      <p:sp>
        <p:nvSpPr>
          <p:cNvPr id="70" name="TextBox 69"/>
          <p:cNvSpPr txBox="1"/>
          <p:nvPr/>
        </p:nvSpPr>
        <p:spPr>
          <a:xfrm>
            <a:off x="4113208" y="2991367"/>
            <a:ext cx="598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500</a:t>
            </a:r>
            <a:endParaRPr lang="en-GB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4738746" y="2984272"/>
            <a:ext cx="717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600</a:t>
            </a:r>
            <a:endParaRPr lang="en-GB" sz="2000" dirty="0"/>
          </a:p>
        </p:txBody>
      </p:sp>
      <p:sp>
        <p:nvSpPr>
          <p:cNvPr id="72" name="TextBox 71"/>
          <p:cNvSpPr txBox="1"/>
          <p:nvPr/>
        </p:nvSpPr>
        <p:spPr>
          <a:xfrm>
            <a:off x="5414418" y="2977731"/>
            <a:ext cx="625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700</a:t>
            </a:r>
            <a:endParaRPr lang="en-GB" sz="2000" dirty="0"/>
          </a:p>
        </p:txBody>
      </p:sp>
      <p:sp>
        <p:nvSpPr>
          <p:cNvPr id="73" name="TextBox 72"/>
          <p:cNvSpPr txBox="1"/>
          <p:nvPr/>
        </p:nvSpPr>
        <p:spPr>
          <a:xfrm>
            <a:off x="6051388" y="2971190"/>
            <a:ext cx="570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800</a:t>
            </a:r>
            <a:endParaRPr lang="en-GB" sz="2000" dirty="0"/>
          </a:p>
        </p:txBody>
      </p:sp>
      <p:sp>
        <p:nvSpPr>
          <p:cNvPr id="74" name="TextBox 73"/>
          <p:cNvSpPr txBox="1"/>
          <p:nvPr/>
        </p:nvSpPr>
        <p:spPr>
          <a:xfrm>
            <a:off x="6688360" y="2964649"/>
            <a:ext cx="761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900</a:t>
            </a:r>
            <a:endParaRPr lang="en-GB" sz="2000" dirty="0"/>
          </a:p>
        </p:txBody>
      </p:sp>
      <p:sp>
        <p:nvSpPr>
          <p:cNvPr id="75" name="TextBox 74"/>
          <p:cNvSpPr txBox="1"/>
          <p:nvPr/>
        </p:nvSpPr>
        <p:spPr>
          <a:xfrm>
            <a:off x="7222648" y="2976593"/>
            <a:ext cx="8037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1,000</a:t>
            </a:r>
            <a:endParaRPr lang="en-GB" sz="20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930961" y="1626922"/>
            <a:ext cx="7200000" cy="755312"/>
            <a:chOff x="972000" y="3051344"/>
            <a:chExt cx="7200000" cy="755312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22" name="Straight Connector 21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695550" y="334776"/>
            <a:ext cx="7497474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	 How many grams are there in 1 kilogram?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number is indicated by each arrow?</a:t>
            </a:r>
          </a:p>
          <a:p>
            <a:pPr marL="514350" indent="-514350">
              <a:buAutoNum type="arabicParenR" startAt="2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5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mass of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 pineapple?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829" y="4121581"/>
            <a:ext cx="2506109" cy="19705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58098">
            <a:off x="5811130" y="3203376"/>
            <a:ext cx="838889" cy="1241001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>
            <a:off x="5539294" y="5106837"/>
            <a:ext cx="573715" cy="15749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236393" y="2088658"/>
            <a:ext cx="0" cy="43129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2781099" y="3130608"/>
            <a:ext cx="0" cy="43129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016071" y="1940223"/>
            <a:ext cx="36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2567973" y="1944399"/>
            <a:ext cx="4871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</a:t>
            </a:r>
            <a:endParaRPr lang="en-GB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4171741" y="1904194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5732947" y="1908035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7324466" y="1913926"/>
            <a:ext cx="4741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5550" y="334776"/>
            <a:ext cx="7497474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	 How many grams are there in 1 kilogram?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number is indicated by each arrow?</a:t>
            </a:r>
          </a:p>
          <a:p>
            <a:pPr marL="514350" indent="-514350">
              <a:buAutoNum type="arabicParenR" startAt="2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5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mass of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 pineapple?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829" y="4121581"/>
            <a:ext cx="2506109" cy="19705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58098">
            <a:off x="5811130" y="3203376"/>
            <a:ext cx="838889" cy="1241001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>
            <a:off x="5539294" y="5106837"/>
            <a:ext cx="573715" cy="15749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644461" y="788436"/>
                <a:ext cx="5636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k</a:t>
                </a:r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ilo means 1000     so 1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1000 g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4461" y="788436"/>
                <a:ext cx="5636951" cy="523220"/>
              </a:xfrm>
              <a:prstGeom prst="rect">
                <a:avLst/>
              </a:prstGeom>
              <a:blipFill>
                <a:blip r:embed="rId9"/>
                <a:stretch>
                  <a:fillRect l="-227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3844348" y="4584984"/>
            <a:ext cx="1199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850 g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89972" y="3514859"/>
            <a:ext cx="847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250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930961" y="1626922"/>
            <a:ext cx="7200000" cy="755312"/>
            <a:chOff x="972000" y="3051344"/>
            <a:chExt cx="7200000" cy="755312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39" name="Rectangle 38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40" name="Straight Connector 39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Straight Arrow Connector 49"/>
          <p:cNvCxnSpPr/>
          <p:nvPr/>
        </p:nvCxnSpPr>
        <p:spPr>
          <a:xfrm flipV="1">
            <a:off x="7233432" y="2038773"/>
            <a:ext cx="0" cy="37411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1016071" y="1940223"/>
            <a:ext cx="36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52" name="TextBox 51"/>
          <p:cNvSpPr txBox="1"/>
          <p:nvPr/>
        </p:nvSpPr>
        <p:spPr>
          <a:xfrm>
            <a:off x="2567973" y="1944399"/>
            <a:ext cx="4871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</a:t>
            </a:r>
            <a:endParaRPr lang="en-GB" sz="2000" dirty="0"/>
          </a:p>
        </p:txBody>
      </p:sp>
      <p:sp>
        <p:nvSpPr>
          <p:cNvPr id="53" name="TextBox 52"/>
          <p:cNvSpPr txBox="1"/>
          <p:nvPr/>
        </p:nvSpPr>
        <p:spPr>
          <a:xfrm>
            <a:off x="4171741" y="1904194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5732947" y="1908035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55" name="TextBox 54"/>
          <p:cNvSpPr txBox="1"/>
          <p:nvPr/>
        </p:nvSpPr>
        <p:spPr>
          <a:xfrm>
            <a:off x="7324466" y="1913926"/>
            <a:ext cx="4741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</a:t>
            </a:r>
            <a:endParaRPr lang="en-GB" sz="2000" dirty="0"/>
          </a:p>
        </p:txBody>
      </p:sp>
      <p:grpSp>
        <p:nvGrpSpPr>
          <p:cNvPr id="56" name="Group 55"/>
          <p:cNvGrpSpPr/>
          <p:nvPr/>
        </p:nvGrpSpPr>
        <p:grpSpPr>
          <a:xfrm>
            <a:off x="916765" y="2668830"/>
            <a:ext cx="7200000" cy="755312"/>
            <a:chOff x="972000" y="3051344"/>
            <a:chExt cx="7200000" cy="755312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58" name="Rectangle 57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59" name="Straight Connector 58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TextBox 68"/>
          <p:cNvSpPr txBox="1"/>
          <p:nvPr/>
        </p:nvSpPr>
        <p:spPr>
          <a:xfrm>
            <a:off x="1009208" y="3010458"/>
            <a:ext cx="36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70" name="TextBox 69"/>
          <p:cNvSpPr txBox="1"/>
          <p:nvPr/>
        </p:nvSpPr>
        <p:spPr>
          <a:xfrm>
            <a:off x="1553177" y="2999966"/>
            <a:ext cx="630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2229562" y="3010436"/>
            <a:ext cx="587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200</a:t>
            </a:r>
            <a:endParaRPr lang="en-GB" sz="2000" dirty="0"/>
          </a:p>
        </p:txBody>
      </p:sp>
      <p:sp>
        <p:nvSpPr>
          <p:cNvPr id="72" name="TextBox 71"/>
          <p:cNvSpPr txBox="1"/>
          <p:nvPr/>
        </p:nvSpPr>
        <p:spPr>
          <a:xfrm>
            <a:off x="2866534" y="3003895"/>
            <a:ext cx="602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300</a:t>
            </a:r>
            <a:endParaRPr lang="en-GB" sz="2000" dirty="0"/>
          </a:p>
        </p:txBody>
      </p:sp>
      <p:sp>
        <p:nvSpPr>
          <p:cNvPr id="73" name="TextBox 72"/>
          <p:cNvSpPr txBox="1"/>
          <p:nvPr/>
        </p:nvSpPr>
        <p:spPr>
          <a:xfrm>
            <a:off x="3430975" y="2995790"/>
            <a:ext cx="657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400</a:t>
            </a:r>
            <a:endParaRPr lang="en-GB" sz="2000" dirty="0"/>
          </a:p>
        </p:txBody>
      </p:sp>
      <p:sp>
        <p:nvSpPr>
          <p:cNvPr id="74" name="TextBox 73"/>
          <p:cNvSpPr txBox="1"/>
          <p:nvPr/>
        </p:nvSpPr>
        <p:spPr>
          <a:xfrm>
            <a:off x="4113208" y="2991367"/>
            <a:ext cx="598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500</a:t>
            </a:r>
            <a:endParaRPr lang="en-GB" sz="2000" dirty="0"/>
          </a:p>
        </p:txBody>
      </p:sp>
      <p:sp>
        <p:nvSpPr>
          <p:cNvPr id="75" name="TextBox 74"/>
          <p:cNvSpPr txBox="1"/>
          <p:nvPr/>
        </p:nvSpPr>
        <p:spPr>
          <a:xfrm>
            <a:off x="4738746" y="2984272"/>
            <a:ext cx="717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600</a:t>
            </a:r>
            <a:endParaRPr lang="en-GB" sz="2000" dirty="0"/>
          </a:p>
        </p:txBody>
      </p:sp>
      <p:sp>
        <p:nvSpPr>
          <p:cNvPr id="76" name="TextBox 75"/>
          <p:cNvSpPr txBox="1"/>
          <p:nvPr/>
        </p:nvSpPr>
        <p:spPr>
          <a:xfrm>
            <a:off x="5414418" y="2977731"/>
            <a:ext cx="625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700</a:t>
            </a:r>
            <a:endParaRPr lang="en-GB" sz="2000" dirty="0"/>
          </a:p>
        </p:txBody>
      </p:sp>
      <p:sp>
        <p:nvSpPr>
          <p:cNvPr id="77" name="TextBox 76"/>
          <p:cNvSpPr txBox="1"/>
          <p:nvPr/>
        </p:nvSpPr>
        <p:spPr>
          <a:xfrm>
            <a:off x="6051388" y="2971190"/>
            <a:ext cx="570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800</a:t>
            </a:r>
            <a:endParaRPr lang="en-GB" sz="2000" dirty="0"/>
          </a:p>
        </p:txBody>
      </p:sp>
      <p:sp>
        <p:nvSpPr>
          <p:cNvPr id="78" name="TextBox 77"/>
          <p:cNvSpPr txBox="1"/>
          <p:nvPr/>
        </p:nvSpPr>
        <p:spPr>
          <a:xfrm>
            <a:off x="6688360" y="2964649"/>
            <a:ext cx="761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900</a:t>
            </a:r>
            <a:endParaRPr lang="en-GB" sz="2000" dirty="0"/>
          </a:p>
        </p:txBody>
      </p:sp>
      <p:sp>
        <p:nvSpPr>
          <p:cNvPr id="79" name="TextBox 78"/>
          <p:cNvSpPr txBox="1"/>
          <p:nvPr/>
        </p:nvSpPr>
        <p:spPr>
          <a:xfrm>
            <a:off x="7222648" y="2976593"/>
            <a:ext cx="8037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1,000</a:t>
            </a:r>
            <a:endParaRPr lang="en-GB" sz="2000" dirty="0"/>
          </a:p>
        </p:txBody>
      </p:sp>
      <p:cxnSp>
        <p:nvCxnSpPr>
          <p:cNvPr id="80" name="Straight Arrow Connector 79"/>
          <p:cNvCxnSpPr/>
          <p:nvPr/>
        </p:nvCxnSpPr>
        <p:spPr>
          <a:xfrm flipV="1">
            <a:off x="2781099" y="3130608"/>
            <a:ext cx="0" cy="43129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950977" y="2348231"/>
            <a:ext cx="847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38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599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48047" y="479820"/>
                <a:ext cx="51570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 _______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ea typeface="Cambria Math" panose="02040503050406030204" pitchFamily="18" charset="0"/>
                  </a:rPr>
                  <a:t> 6 kg and 500 g</a:t>
                </a:r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047" y="479820"/>
                <a:ext cx="5157084" cy="523220"/>
              </a:xfrm>
              <a:prstGeom prst="rect">
                <a:avLst/>
              </a:prstGeom>
              <a:blipFill>
                <a:blip r:embed="rId5"/>
                <a:stretch>
                  <a:fillRect l="-94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204095" y="463027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6,500</a:t>
            </a:r>
            <a:endParaRPr lang="en-GB" sz="2800" dirty="0">
              <a:solidFill>
                <a:schemeClr val="accent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194561" y="1218259"/>
            <a:ext cx="4112097" cy="3992935"/>
            <a:chOff x="268171" y="249049"/>
            <a:chExt cx="2498576" cy="2448272"/>
          </a:xfrm>
        </p:grpSpPr>
        <p:sp>
          <p:nvSpPr>
            <p:cNvPr id="7" name="Oval 6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8" name="Oval 7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9" name="Oval 8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0" name="Straight Connector 9"/>
            <p:cNvCxnSpPr>
              <a:stCxn id="7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>
              <a:stCxn id="7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355864" y="1937464"/>
                <a:ext cx="27879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ea typeface="Cambria Math" panose="02040503050406030204" pitchFamily="18" charset="0"/>
                  </a:rPr>
                  <a:t> 1,000 g</a:t>
                </a:r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5864" y="1937464"/>
                <a:ext cx="2787954" cy="523220"/>
              </a:xfrm>
              <a:prstGeom prst="rect">
                <a:avLst/>
              </a:prstGeom>
              <a:blipFill>
                <a:blip r:embed="rId6"/>
                <a:stretch>
                  <a:fillRect l="-45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1487483" y="4142372"/>
            <a:ext cx="10463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 kg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4051756" y="4142371"/>
            <a:ext cx="1189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500 g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1302315" y="4157156"/>
            <a:ext cx="144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6,000 g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737884" y="5538448"/>
                <a:ext cx="47369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ea typeface="Cambria Math" panose="02040503050406030204" pitchFamily="18" charset="0"/>
                  </a:rPr>
                  <a:t>6,000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/>
                  <a:t>500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7884" y="5538448"/>
                <a:ext cx="4736927" cy="523220"/>
              </a:xfrm>
              <a:prstGeom prst="rect">
                <a:avLst/>
              </a:prstGeom>
              <a:blipFill>
                <a:blip r:embed="rId7"/>
                <a:stretch>
                  <a:fillRect l="-257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545964" y="5534461"/>
            <a:ext cx="2787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ea typeface="Cambria Math" panose="02040503050406030204" pitchFamily="18" charset="0"/>
              </a:rPr>
              <a:t>6,500 g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2644802" y="1574690"/>
            <a:ext cx="2787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ea typeface="Cambria Math" panose="02040503050406030204" pitchFamily="18" charset="0"/>
              </a:rPr>
              <a:t>6,500 g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3" grpId="1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77267" y="480564"/>
                <a:ext cx="32728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ea typeface="Cambria Math" panose="02040503050406030204" pitchFamily="18" charset="0"/>
                  </a:rPr>
                  <a:t> 1,000 g</a:t>
                </a:r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267" y="480564"/>
                <a:ext cx="3272863" cy="523220"/>
              </a:xfrm>
              <a:prstGeom prst="rect">
                <a:avLst/>
              </a:prstGeom>
              <a:blipFill>
                <a:blip r:embed="rId5"/>
                <a:stretch>
                  <a:fillRect l="-372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788891" y="1659471"/>
                <a:ext cx="32728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1) 5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ea typeface="Cambria Math" panose="02040503050406030204" pitchFamily="18" charset="0"/>
                  </a:rPr>
                  <a:t> ______ g</a:t>
                </a:r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891" y="1659471"/>
                <a:ext cx="3272863" cy="523220"/>
              </a:xfrm>
              <a:prstGeom prst="rect">
                <a:avLst/>
              </a:prstGeom>
              <a:blipFill>
                <a:blip r:embed="rId6"/>
                <a:stretch>
                  <a:fillRect l="-372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/>
          <p:cNvSpPr/>
          <p:nvPr/>
        </p:nvSpPr>
        <p:spPr>
          <a:xfrm>
            <a:off x="2300631" y="1650156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5,000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788890" y="2696009"/>
                <a:ext cx="51570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2) 12,000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ea typeface="Cambria Math" panose="02040503050406030204" pitchFamily="18" charset="0"/>
                  </a:rPr>
                  <a:t> ___ kg</a:t>
                </a:r>
                <a:endParaRPr lang="en-GB" sz="28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890" y="2696009"/>
                <a:ext cx="5157084" cy="523220"/>
              </a:xfrm>
              <a:prstGeom prst="rect">
                <a:avLst/>
              </a:prstGeom>
              <a:blipFill>
                <a:blip r:embed="rId7"/>
                <a:stretch>
                  <a:fillRect l="-23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2818412" y="267683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12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88890" y="3848307"/>
                <a:ext cx="51570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3) _______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ea typeface="Cambria Math" panose="02040503050406030204" pitchFamily="18" charset="0"/>
                  </a:rPr>
                  <a:t> 2 kg and 200 g</a:t>
                </a:r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890" y="3848307"/>
                <a:ext cx="5157084" cy="523220"/>
              </a:xfrm>
              <a:prstGeom prst="rect">
                <a:avLst/>
              </a:prstGeom>
              <a:blipFill>
                <a:blip r:embed="rId8"/>
                <a:stretch>
                  <a:fillRect l="-23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1308295" y="3834995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2,200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788890" y="4946682"/>
                <a:ext cx="51570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4) 8,100 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ea typeface="Cambria Math" panose="02040503050406030204" pitchFamily="18" charset="0"/>
                  </a:rPr>
                  <a:t> ___ kg and ______ g</a:t>
                </a:r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890" y="4946682"/>
                <a:ext cx="5157084" cy="523220"/>
              </a:xfrm>
              <a:prstGeom prst="rect">
                <a:avLst/>
              </a:prstGeom>
              <a:blipFill>
                <a:blip r:embed="rId9"/>
                <a:stretch>
                  <a:fillRect l="-23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/>
          <p:cNvSpPr/>
          <p:nvPr/>
        </p:nvSpPr>
        <p:spPr>
          <a:xfrm>
            <a:off x="2785061" y="4911454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8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430268" y="491145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100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864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6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98" y="5029915"/>
            <a:ext cx="7200000" cy="7553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617" y="480611"/>
            <a:ext cx="2753488" cy="4091390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738498" y="5441766"/>
            <a:ext cx="6777590" cy="198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30" name="TextBox 29"/>
          <p:cNvSpPr txBox="1"/>
          <p:nvPr/>
        </p:nvSpPr>
        <p:spPr>
          <a:xfrm>
            <a:off x="795909" y="5325748"/>
            <a:ext cx="6094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0 kg</a:t>
            </a:r>
            <a:endParaRPr lang="en-GB" sz="2000" dirty="0"/>
          </a:p>
        </p:txBody>
      </p:sp>
      <p:cxnSp>
        <p:nvCxnSpPr>
          <p:cNvPr id="31" name="Straight Connector 30"/>
          <p:cNvCxnSpPr/>
          <p:nvPr/>
        </p:nvCxnSpPr>
        <p:spPr>
          <a:xfrm flipV="1">
            <a:off x="1647232" y="5184465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2285407" y="5188736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2928345" y="5188736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3571282" y="5188736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4214219" y="5188736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4857157" y="5196543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5476282" y="5196543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6100170" y="5188736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6724057" y="5188736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7357469" y="5188736"/>
            <a:ext cx="0" cy="22310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943457" y="5325748"/>
            <a:ext cx="75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500 g</a:t>
            </a:r>
            <a:endParaRPr lang="en-GB" sz="2000" dirty="0"/>
          </a:p>
        </p:txBody>
      </p:sp>
      <p:sp>
        <p:nvSpPr>
          <p:cNvPr id="42" name="TextBox 41"/>
          <p:cNvSpPr txBox="1"/>
          <p:nvPr/>
        </p:nvSpPr>
        <p:spPr>
          <a:xfrm>
            <a:off x="7187056" y="5325748"/>
            <a:ext cx="6094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1 kg</a:t>
            </a:r>
            <a:endParaRPr lang="en-GB" sz="2000" dirty="0"/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956516" y="5719470"/>
            <a:ext cx="3318631" cy="6388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024590" y="5682438"/>
            <a:ext cx="9829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500 g</a:t>
            </a:r>
            <a:endParaRPr lang="en-GB" sz="2800" dirty="0"/>
          </a:p>
        </p:txBody>
      </p:sp>
      <p:sp>
        <p:nvSpPr>
          <p:cNvPr id="45" name="TextBox 44"/>
          <p:cNvSpPr txBox="1"/>
          <p:nvPr/>
        </p:nvSpPr>
        <p:spPr>
          <a:xfrm>
            <a:off x="4096283" y="4385390"/>
            <a:ext cx="2656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500g </a:t>
            </a:r>
            <a:r>
              <a:rPr lang="en-GB" sz="2800" dirty="0" smtClean="0">
                <a:ea typeface="Cambria Math" panose="02040503050406030204" pitchFamily="18" charset="0"/>
              </a:rPr>
              <a:t>÷</a:t>
            </a:r>
            <a:r>
              <a:rPr lang="en-GB" sz="2800" dirty="0" smtClean="0"/>
              <a:t> 5 </a:t>
            </a:r>
            <a:r>
              <a:rPr lang="en-GB" sz="2800" dirty="0" smtClean="0">
                <a:ea typeface="Cambria Math" panose="02040503050406030204" pitchFamily="18" charset="0"/>
              </a:rPr>
              <a:t>=</a:t>
            </a:r>
            <a:r>
              <a:rPr lang="en-GB" sz="2800" dirty="0" smtClean="0"/>
              <a:t> 100 g</a:t>
            </a:r>
            <a:endParaRPr lang="en-GB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1352257" y="5325748"/>
            <a:ext cx="75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100 g</a:t>
            </a:r>
            <a:endParaRPr lang="en-GB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1975359" y="5325748"/>
            <a:ext cx="75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200 g</a:t>
            </a:r>
            <a:endParaRPr lang="en-GB" sz="2000" dirty="0"/>
          </a:p>
        </p:txBody>
      </p:sp>
      <p:sp>
        <p:nvSpPr>
          <p:cNvPr id="48" name="TextBox 47"/>
          <p:cNvSpPr txBox="1"/>
          <p:nvPr/>
        </p:nvSpPr>
        <p:spPr>
          <a:xfrm>
            <a:off x="2623511" y="5325748"/>
            <a:ext cx="75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300 g</a:t>
            </a:r>
            <a:endParaRPr lang="en-GB" sz="2000" dirty="0"/>
          </a:p>
        </p:txBody>
      </p:sp>
      <p:sp>
        <p:nvSpPr>
          <p:cNvPr id="49" name="TextBox 48"/>
          <p:cNvSpPr txBox="1"/>
          <p:nvPr/>
        </p:nvSpPr>
        <p:spPr>
          <a:xfrm>
            <a:off x="3256922" y="5325748"/>
            <a:ext cx="75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400 g</a:t>
            </a:r>
            <a:endParaRPr lang="en-GB" sz="2000" dirty="0"/>
          </a:p>
        </p:txBody>
      </p:sp>
      <p:sp>
        <p:nvSpPr>
          <p:cNvPr id="50" name="TextBox 49"/>
          <p:cNvSpPr txBox="1"/>
          <p:nvPr/>
        </p:nvSpPr>
        <p:spPr>
          <a:xfrm>
            <a:off x="4559989" y="5325748"/>
            <a:ext cx="75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600 g</a:t>
            </a:r>
            <a:endParaRPr lang="en-GB" sz="2000" dirty="0"/>
          </a:p>
        </p:txBody>
      </p:sp>
      <p:sp>
        <p:nvSpPr>
          <p:cNvPr id="51" name="TextBox 50"/>
          <p:cNvSpPr txBox="1"/>
          <p:nvPr/>
        </p:nvSpPr>
        <p:spPr>
          <a:xfrm>
            <a:off x="5181070" y="5325748"/>
            <a:ext cx="75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700 g</a:t>
            </a:r>
            <a:endParaRPr lang="en-GB" sz="2000" dirty="0"/>
          </a:p>
        </p:txBody>
      </p:sp>
      <p:sp>
        <p:nvSpPr>
          <p:cNvPr id="52" name="TextBox 51"/>
          <p:cNvSpPr txBox="1"/>
          <p:nvPr/>
        </p:nvSpPr>
        <p:spPr>
          <a:xfrm>
            <a:off x="5810195" y="5325748"/>
            <a:ext cx="75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800 g</a:t>
            </a:r>
            <a:endParaRPr lang="en-GB" sz="2000" dirty="0"/>
          </a:p>
        </p:txBody>
      </p:sp>
      <p:sp>
        <p:nvSpPr>
          <p:cNvPr id="53" name="TextBox 52"/>
          <p:cNvSpPr txBox="1"/>
          <p:nvPr/>
        </p:nvSpPr>
        <p:spPr>
          <a:xfrm>
            <a:off x="6417464" y="5325748"/>
            <a:ext cx="752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900 g</a:t>
            </a:r>
            <a:endParaRPr lang="en-GB" sz="2000" dirty="0"/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2928345" y="4640100"/>
            <a:ext cx="0" cy="5443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3924530" y="1943907"/>
            <a:ext cx="35647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The football has a mass of 300 g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43457" y="599985"/>
            <a:ext cx="47679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mass of the football?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774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/>
        </p:nvSpPr>
        <p:spPr>
          <a:xfrm>
            <a:off x="4458297" y="2106591"/>
            <a:ext cx="2374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1 kg and 500 g 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40" y="4910815"/>
            <a:ext cx="7634821" cy="728989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>
            <a:off x="787181" y="5286671"/>
            <a:ext cx="6677024" cy="3861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4" name="TextBox 53"/>
          <p:cNvSpPr txBox="1"/>
          <p:nvPr/>
        </p:nvSpPr>
        <p:spPr>
          <a:xfrm>
            <a:off x="880433" y="5179255"/>
            <a:ext cx="780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 kg</a:t>
            </a:r>
            <a:endParaRPr lang="en-GB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6955218" y="5241215"/>
            <a:ext cx="780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2 kg</a:t>
            </a:r>
            <a:endParaRPr lang="en-GB" sz="2800" dirty="0"/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991928" y="5715076"/>
            <a:ext cx="6143919" cy="3193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3740176" y="5656309"/>
            <a:ext cx="780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 kg</a:t>
            </a:r>
            <a:endParaRPr lang="en-GB" sz="2800" dirty="0"/>
          </a:p>
        </p:txBody>
      </p:sp>
      <p:sp>
        <p:nvSpPr>
          <p:cNvPr id="58" name="TextBox 57"/>
          <p:cNvSpPr txBox="1"/>
          <p:nvPr/>
        </p:nvSpPr>
        <p:spPr>
          <a:xfrm>
            <a:off x="3586874" y="5656309"/>
            <a:ext cx="1255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1,000 g</a:t>
            </a:r>
            <a:endParaRPr lang="en-GB" sz="2800" dirty="0"/>
          </a:p>
        </p:txBody>
      </p:sp>
      <p:sp>
        <p:nvSpPr>
          <p:cNvPr id="59" name="TextBox 58"/>
          <p:cNvSpPr txBox="1"/>
          <p:nvPr/>
        </p:nvSpPr>
        <p:spPr>
          <a:xfrm>
            <a:off x="4985576" y="3970693"/>
            <a:ext cx="31935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1,000 g </a:t>
            </a:r>
            <a:r>
              <a:rPr lang="en-GB" sz="2800" dirty="0" smtClean="0">
                <a:ea typeface="Cambria Math" panose="02040503050406030204" pitchFamily="18" charset="0"/>
              </a:rPr>
              <a:t>÷</a:t>
            </a:r>
            <a:r>
              <a:rPr lang="en-GB" sz="2800" dirty="0" smtClean="0"/>
              <a:t> 10 </a:t>
            </a:r>
            <a:r>
              <a:rPr lang="en-GB" sz="2800" dirty="0" smtClean="0">
                <a:ea typeface="Cambria Math" panose="02040503050406030204" pitchFamily="18" charset="0"/>
              </a:rPr>
              <a:t>=</a:t>
            </a:r>
            <a:r>
              <a:rPr lang="en-GB" sz="2800" dirty="0" smtClean="0"/>
              <a:t> 100 g</a:t>
            </a:r>
            <a:endParaRPr lang="en-GB" sz="2800" dirty="0"/>
          </a:p>
        </p:txBody>
      </p:sp>
      <p:cxnSp>
        <p:nvCxnSpPr>
          <p:cNvPr id="62" name="Straight Arrow Connector 61"/>
          <p:cNvCxnSpPr/>
          <p:nvPr/>
        </p:nvCxnSpPr>
        <p:spPr>
          <a:xfrm>
            <a:off x="4079929" y="4447741"/>
            <a:ext cx="0" cy="5443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396" y="448209"/>
            <a:ext cx="2990919" cy="4476637"/>
          </a:xfrm>
          <a:prstGeom prst="rect">
            <a:avLst/>
          </a:prstGeom>
        </p:spPr>
      </p:pic>
      <p:sp>
        <p:nvSpPr>
          <p:cNvPr id="63" name="Rectangle 62"/>
          <p:cNvSpPr/>
          <p:nvPr/>
        </p:nvSpPr>
        <p:spPr>
          <a:xfrm>
            <a:off x="3565810" y="565366"/>
            <a:ext cx="36793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is the mass of the </a:t>
            </a:r>
            <a:r>
              <a:rPr lang="en-GB" sz="2800" dirty="0" smtClean="0"/>
              <a:t>basket of pears?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4" grpId="0"/>
      <p:bldP spid="55" grpId="0"/>
      <p:bldP spid="57" grpId="0"/>
      <p:bldP spid="57" grpId="1"/>
      <p:bldP spid="58" grpId="0"/>
      <p:bldP spid="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303" y="2741022"/>
            <a:ext cx="2264162" cy="25471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312" y="1539494"/>
            <a:ext cx="1359243" cy="1436914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2322403" y="4014613"/>
            <a:ext cx="76200" cy="8398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1697855" y="4019967"/>
            <a:ext cx="662648" cy="59229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5805" y="2653395"/>
            <a:ext cx="2651522" cy="2781620"/>
          </a:xfrm>
          <a:prstGeom prst="rect">
            <a:avLst/>
          </a:prstGeom>
        </p:spPr>
      </p:pic>
      <p:pic>
        <p:nvPicPr>
          <p:cNvPr id="26" name="Picture 2" descr="Lamp Desk Bulb - Free image on Pixaba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129" y="1269683"/>
            <a:ext cx="1679965" cy="1561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Arrow Connector 26"/>
          <p:cNvCxnSpPr/>
          <p:nvPr/>
        </p:nvCxnSpPr>
        <p:spPr>
          <a:xfrm flipH="1" flipV="1">
            <a:off x="5299146" y="3303557"/>
            <a:ext cx="533400" cy="78497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836540" y="5390307"/>
            <a:ext cx="2638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ea typeface="Cambria Math" panose="02040503050406030204" pitchFamily="18" charset="0"/>
              </a:rPr>
              <a:t>__ kg and ____ g</a:t>
            </a:r>
            <a:endParaRPr lang="en-GB" sz="2800" dirty="0"/>
          </a:p>
        </p:txBody>
      </p:sp>
      <p:sp>
        <p:nvSpPr>
          <p:cNvPr id="30" name="Rectangle 29"/>
          <p:cNvSpPr/>
          <p:nvPr/>
        </p:nvSpPr>
        <p:spPr>
          <a:xfrm>
            <a:off x="4562698" y="5380241"/>
            <a:ext cx="2638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ea typeface="Cambria Math" panose="02040503050406030204" pitchFamily="18" charset="0"/>
              </a:rPr>
              <a:t>__ kg and ____ g</a:t>
            </a:r>
            <a:endParaRPr lang="en-GB" sz="2800" dirty="0"/>
          </a:p>
        </p:txBody>
      </p:sp>
      <p:sp>
        <p:nvSpPr>
          <p:cNvPr id="32" name="Rectangle 31"/>
          <p:cNvSpPr/>
          <p:nvPr/>
        </p:nvSpPr>
        <p:spPr>
          <a:xfrm>
            <a:off x="944735" y="5390307"/>
            <a:ext cx="449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2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400416" y="5390307"/>
            <a:ext cx="814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100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 flipH="1">
            <a:off x="4613022" y="5377294"/>
            <a:ext cx="419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4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173584" y="5377294"/>
            <a:ext cx="814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ea typeface="Cambria Math" panose="02040503050406030204" pitchFamily="18" charset="0"/>
              </a:rPr>
              <a:t>800 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2152" y="382438"/>
            <a:ext cx="747045" cy="74704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654996" y="5251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268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1732228" y="4013729"/>
            <a:ext cx="5351633" cy="1844053"/>
            <a:chOff x="880918" y="4179367"/>
            <a:chExt cx="6018646" cy="2159489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1773"/>
            <a:stretch/>
          </p:blipFill>
          <p:spPr>
            <a:xfrm>
              <a:off x="880918" y="4179367"/>
              <a:ext cx="5810692" cy="2159489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1260764" y="5302709"/>
              <a:ext cx="5638800" cy="7517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19580" y="5196690"/>
              <a:ext cx="779169" cy="540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Cambria Math" panose="02040503050406030204" pitchFamily="18" charset="0"/>
                  <a:cs typeface="+mn-cs"/>
                </a:rPr>
                <a:t>1 kg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926632" y="5196690"/>
              <a:ext cx="779169" cy="5406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Cambria Math" panose="02040503050406030204" pitchFamily="18" charset="0"/>
                  <a:cs typeface="+mn-cs"/>
                </a:rPr>
                <a:t>2 kg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752" y="1413291"/>
            <a:ext cx="3284690" cy="2902114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 flipH="1">
            <a:off x="1626175" y="2993252"/>
            <a:ext cx="656564" cy="54084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2369978" y="5403060"/>
            <a:ext cx="4195185" cy="9988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4127721" y="5480717"/>
            <a:ext cx="10967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  <a:cs typeface="+mn-cs"/>
              </a:rPr>
              <a:t>1,000 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780861" y="3627945"/>
                <a:ext cx="221887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1,000 g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÷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cs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0861" y="3627945"/>
                <a:ext cx="2218877" cy="523220"/>
              </a:xfrm>
              <a:prstGeom prst="rect">
                <a:avLst/>
              </a:prstGeom>
              <a:blipFill>
                <a:blip r:embed="rId7"/>
                <a:stretch>
                  <a:fillRect l="-549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/>
          <p:cNvSpPr/>
          <p:nvPr/>
        </p:nvSpPr>
        <p:spPr>
          <a:xfrm>
            <a:off x="6839052" y="3617994"/>
            <a:ext cx="982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200 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814799" y="4896128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200 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642030" y="4896128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400 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452559" y="4887742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600 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316302" y="4888385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800 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052895" y="2697065"/>
            <a:ext cx="22108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+mn-cs"/>
              </a:rPr>
              <a:t>1 kg and 400g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2" name="Picture 2" descr="Pumpkin Cartoon Orange - Free vector graphic on Pixaba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689" y="386085"/>
            <a:ext cx="1370255" cy="133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/>
          <p:cNvSpPr/>
          <p:nvPr/>
        </p:nvSpPr>
        <p:spPr>
          <a:xfrm>
            <a:off x="3054535" y="529175"/>
            <a:ext cx="62182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is the mass of the </a:t>
            </a:r>
            <a:r>
              <a:rPr lang="en-GB" sz="2800" dirty="0" smtClean="0"/>
              <a:t>pumpkin?</a:t>
            </a:r>
            <a:endParaRPr lang="en-GB" sz="2800" dirty="0"/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4017500" y="3771040"/>
            <a:ext cx="0" cy="5443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Group 45"/>
          <p:cNvGrpSpPr/>
          <p:nvPr/>
        </p:nvGrpSpPr>
        <p:grpSpPr>
          <a:xfrm>
            <a:off x="3409407" y="1826925"/>
            <a:ext cx="3535944" cy="836215"/>
            <a:chOff x="3751768" y="790808"/>
            <a:chExt cx="3143399" cy="836215"/>
          </a:xfrm>
        </p:grpSpPr>
        <p:sp>
          <p:nvSpPr>
            <p:cNvPr id="47" name="Rounded Rectangular Callout 46"/>
            <p:cNvSpPr/>
            <p:nvPr/>
          </p:nvSpPr>
          <p:spPr>
            <a:xfrm>
              <a:off x="3751768" y="790808"/>
              <a:ext cx="2901350" cy="591057"/>
            </a:xfrm>
            <a:prstGeom prst="wedgeRoundRectCallout">
              <a:avLst>
                <a:gd name="adj1" fmla="val 50501"/>
                <a:gd name="adj2" fmla="val 79800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751769" y="796026"/>
              <a:ext cx="3143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I think it’s 1 kg and 200 g</a:t>
              </a:r>
              <a:endParaRPr lang="en-GB" sz="2400" dirty="0"/>
            </a:p>
          </p:txBody>
        </p:sp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410" y="2036600"/>
            <a:ext cx="1566724" cy="10988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276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2451623" y="4157736"/>
            <a:ext cx="5818103" cy="1799242"/>
            <a:chOff x="880918" y="4179368"/>
            <a:chExt cx="6018646" cy="2107013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6145" b="2430"/>
            <a:stretch/>
          </p:blipFill>
          <p:spPr>
            <a:xfrm>
              <a:off x="880918" y="4179368"/>
              <a:ext cx="4910571" cy="2107013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1260764" y="5302709"/>
              <a:ext cx="5638800" cy="7517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19580" y="5196690"/>
              <a:ext cx="716699" cy="5406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ea typeface="Cambria Math" panose="02040503050406030204" pitchFamily="18" charset="0"/>
                </a:rPr>
                <a:t>0</a:t>
              </a: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Cambria Math" panose="02040503050406030204" pitchFamily="18" charset="0"/>
                  <a:cs typeface="+mn-cs"/>
                </a:rPr>
                <a:t> kg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979764" y="5186471"/>
              <a:ext cx="716699" cy="5406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dirty="0">
                  <a:solidFill>
                    <a:prstClr val="black"/>
                  </a:solidFill>
                  <a:ea typeface="Cambria Math" panose="02040503050406030204" pitchFamily="18" charset="0"/>
                </a:rPr>
                <a:t>1</a:t>
              </a: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Cambria Math" panose="02040503050406030204" pitchFamily="18" charset="0"/>
                  <a:cs typeface="+mn-cs"/>
                </a:rPr>
                <a:t> kg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endParaRP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421" y="1473726"/>
            <a:ext cx="2556906" cy="3162300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 flipV="1">
            <a:off x="2193703" y="2597292"/>
            <a:ext cx="621096" cy="49345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016658" y="1943995"/>
            <a:ext cx="1146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Cambria Math" panose="02040503050406030204" pitchFamily="18" charset="0"/>
                <a:cs typeface="+mn-cs"/>
              </a:rPr>
              <a:t> 600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Cambria Math" panose="02040503050406030204" pitchFamily="18" charset="0"/>
                <a:cs typeface="+mn-cs"/>
              </a:rPr>
              <a:t>g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cs typeface="+mn-cs"/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3171018" y="5564499"/>
            <a:ext cx="3633122" cy="17603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4663116" y="5653188"/>
            <a:ext cx="10967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  <a:cs typeface="+mn-cs"/>
              </a:rPr>
              <a:t>1,000 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63126" y="3455672"/>
            <a:ext cx="2130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1,000 g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  <a:cs typeface="+mn-cs"/>
              </a:rPr>
              <a:t>=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198572" y="3460321"/>
            <a:ext cx="982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250 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3652181" y="5026458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250 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591212" y="5040134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</a:rPr>
              <a:t>5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00 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526623" y="5031748"/>
            <a:ext cx="8643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 smtClean="0">
                <a:solidFill>
                  <a:prstClr val="black"/>
                </a:solidFill>
              </a:rPr>
              <a:t>75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0 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139287" y="1923223"/>
            <a:ext cx="9012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srgbClr val="4472C4"/>
                </a:solidFill>
              </a:rPr>
              <a:t>750g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054535" y="529175"/>
            <a:ext cx="62182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What is the mass of the </a:t>
            </a:r>
            <a:r>
              <a:rPr lang="en-GB" sz="2800" dirty="0" smtClean="0"/>
              <a:t>potatoes?</a:t>
            </a:r>
            <a:endParaRPr lang="en-GB" sz="2800" dirty="0"/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5833777" y="3965829"/>
            <a:ext cx="0" cy="5443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650" y="-119302"/>
            <a:ext cx="1751125" cy="24739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769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32" grpId="0"/>
      <p:bldP spid="34" grpId="0"/>
      <p:bldP spid="35" grpId="0"/>
      <p:bldP spid="36" grpId="0"/>
      <p:bldP spid="37" grpId="0"/>
      <p:bldP spid="38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755654" y="5212820"/>
            <a:ext cx="53676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ea typeface="Cambria Math" panose="02040503050406030204" pitchFamily="18" charset="0"/>
              </a:rPr>
              <a:t>Which parcel has the greater mass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  <a:cs typeface="+mn-cs"/>
              </a:rPr>
              <a:t>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330182" y="5225305"/>
            <a:ext cx="3930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Cambria Math" panose="02040503050406030204" pitchFamily="18" charset="0"/>
                <a:cs typeface="+mn-cs"/>
              </a:rPr>
              <a:t>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373870" y="5190459"/>
            <a:ext cx="380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Cambria Math" panose="02040503050406030204" pitchFamily="18" charset="0"/>
                <a:cs typeface="+mn-cs"/>
              </a:rPr>
              <a:t>B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cs typeface="+mn-cs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198" y="179463"/>
            <a:ext cx="3650394" cy="507589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2425" y="304865"/>
            <a:ext cx="4352856" cy="49079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43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allAtOnce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19.1|13.6|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2.2|2.4|3.4|6.1|5.3|2.6|3.1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|5.7|6.6|7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11.2|12.5|12.4|4.6|3.2|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1.2|6.3|0.9|2.2|8.1|10|8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3.6|24.2|10.9|7.7|16.2|8.5|9|2.3|3.3|0.6|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20.3|1.6|3.6|0.8|7.1|9.8|8.9|2|1.6|6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9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8452</TotalTime>
  <Words>365</Words>
  <Application>Microsoft Office PowerPoint</Application>
  <PresentationFormat>On-screen Show (4:3)</PresentationFormat>
  <Paragraphs>141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222</cp:revision>
  <dcterms:created xsi:type="dcterms:W3CDTF">2019-07-05T11:02:13Z</dcterms:created>
  <dcterms:modified xsi:type="dcterms:W3CDTF">2021-06-17T07:39:41Z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