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0" r:id="rId5"/>
    <p:sldId id="259" r:id="rId6"/>
    <p:sldId id="261" r:id="rId7"/>
    <p:sldId id="267" r:id="rId8"/>
    <p:sldId id="266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>
        <p:scale>
          <a:sx n="81" d="100"/>
          <a:sy n="81" d="100"/>
        </p:scale>
        <p:origin x="-300" y="-3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DBD677-BC15-473C-9B4C-C711910B0FE8}" type="datetimeFigureOut">
              <a:rPr lang="en-GB" smtClean="0"/>
              <a:t>25/03/2021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898D9F-5542-4141-B0F4-AC900DB14F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8223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DBD677-BC15-473C-9B4C-C711910B0FE8}" type="datetimeFigureOut">
              <a:rPr lang="en-GB" smtClean="0"/>
              <a:t>25/03/2021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898D9F-5542-4141-B0F4-AC900DB14F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7672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DBD677-BC15-473C-9B4C-C711910B0FE8}" type="datetimeFigureOut">
              <a:rPr lang="en-GB" smtClean="0"/>
              <a:t>25/03/2021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898D9F-5542-4141-B0F4-AC900DB14F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77505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DBD677-BC15-473C-9B4C-C711910B0FE8}" type="datetimeFigureOut">
              <a:rPr lang="en-GB" smtClean="0"/>
              <a:t>25/03/2021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898D9F-5542-4141-B0F4-AC900DB14F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2130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DBD677-BC15-473C-9B4C-C711910B0FE8}" type="datetimeFigureOut">
              <a:rPr lang="en-GB" smtClean="0"/>
              <a:t>25/03/2021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898D9F-5542-4141-B0F4-AC900DB14F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30183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DBD677-BC15-473C-9B4C-C711910B0FE8}" type="datetimeFigureOut">
              <a:rPr lang="en-GB" smtClean="0"/>
              <a:t>25/03/2021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898D9F-5542-4141-B0F4-AC900DB14F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36725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DBD677-BC15-473C-9B4C-C711910B0FE8}" type="datetimeFigureOut">
              <a:rPr lang="en-GB" smtClean="0"/>
              <a:t>25/03/2021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898D9F-5542-4141-B0F4-AC900DB14F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95436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DBD677-BC15-473C-9B4C-C711910B0FE8}" type="datetimeFigureOut">
              <a:rPr lang="en-GB" smtClean="0"/>
              <a:t>25/03/2021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898D9F-5542-4141-B0F4-AC900DB14F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51122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DBD677-BC15-473C-9B4C-C711910B0FE8}" type="datetimeFigureOut">
              <a:rPr lang="en-GB" smtClean="0"/>
              <a:t>25/03/2021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898D9F-5542-4141-B0F4-AC900DB14F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60652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DBD677-BC15-473C-9B4C-C711910B0FE8}" type="datetimeFigureOut">
              <a:rPr lang="en-GB" smtClean="0"/>
              <a:t>25/03/2021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898D9F-5542-4141-B0F4-AC900DB14F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53261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DBD677-BC15-473C-9B4C-C711910B0FE8}" type="datetimeFigureOut">
              <a:rPr lang="en-GB" smtClean="0"/>
              <a:t>25/03/2021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898D9F-5542-4141-B0F4-AC900DB14F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58572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12000" b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DBD677-BC15-473C-9B4C-C711910B0FE8}" type="datetimeFigureOut">
              <a:rPr lang="en-GB" smtClean="0"/>
              <a:t>25/03/2021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898D9F-5542-4141-B0F4-AC900DB14F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4021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rpepyyhclsQ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064369" y="323557"/>
            <a:ext cx="6865034" cy="3186406"/>
          </a:xfrm>
          <a:solidFill>
            <a:schemeClr val="bg1"/>
          </a:solidFill>
        </p:spPr>
        <p:txBody>
          <a:bodyPr anchor="ctr">
            <a:normAutofit fontScale="90000"/>
          </a:bodyPr>
          <a:lstStyle/>
          <a:p>
            <a:r>
              <a:rPr lang="en-GB" dirty="0" smtClean="0">
                <a:latin typeface="Twinkl Precursive" panose="02000000000000000000" pitchFamily="2" charset="0"/>
              </a:rPr>
              <a:t>31.3.21</a:t>
            </a:r>
            <a:br>
              <a:rPr lang="en-GB" dirty="0" smtClean="0">
                <a:latin typeface="Twinkl Precursive" panose="02000000000000000000" pitchFamily="2" charset="0"/>
              </a:rPr>
            </a:br>
            <a:r>
              <a:rPr lang="en-GB" dirty="0" smtClean="0">
                <a:latin typeface="Twinkl Precursive" panose="02000000000000000000" pitchFamily="2" charset="0"/>
              </a:rPr>
              <a:t>LO</a:t>
            </a:r>
            <a:r>
              <a:rPr lang="en-GB" dirty="0">
                <a:latin typeface="Twinkl Precursive" panose="02000000000000000000" pitchFamily="2" charset="0"/>
              </a:rPr>
              <a:t>: </a:t>
            </a:r>
            <a:r>
              <a:rPr lang="en-GB" dirty="0" smtClean="0">
                <a:latin typeface="Twinkl Precursive" panose="02000000000000000000" pitchFamily="2" charset="0"/>
              </a:rPr>
              <a:t>To answer questions about a story.</a:t>
            </a:r>
            <a:endParaRPr lang="en-GB" dirty="0"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869028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064369" y="323557"/>
            <a:ext cx="6865034" cy="3186406"/>
          </a:xfrm>
          <a:solidFill>
            <a:schemeClr val="bg1"/>
          </a:solidFill>
        </p:spPr>
        <p:txBody>
          <a:bodyPr anchor="ctr">
            <a:norm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Task: Read the extract </a:t>
            </a:r>
            <a:r>
              <a:rPr lang="en-GB" dirty="0" smtClean="0">
                <a:latin typeface="Twinkl Precursive" panose="02000000000000000000" pitchFamily="2" charset="0"/>
              </a:rPr>
              <a:t>from the film/story Tangled</a:t>
            </a:r>
            <a:r>
              <a:rPr lang="en-GB" dirty="0">
                <a:latin typeface="Twinkl Precursive" panose="02000000000000000000" pitchFamily="2" charset="0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411226228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08538" y="489194"/>
            <a:ext cx="10515600" cy="5981944"/>
          </a:xfrm>
          <a:solidFill>
            <a:schemeClr val="bg1"/>
          </a:solidFill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AU" sz="3000" b="1" dirty="0">
                <a:latin typeface="Twinkl Precursive" panose="02000000000000000000" pitchFamily="2" charset="0"/>
              </a:rPr>
              <a:t>TANGLED</a:t>
            </a:r>
            <a:endParaRPr lang="en-GB" sz="3000" b="1" dirty="0">
              <a:latin typeface="Twinkl Precursive" panose="02000000000000000000" pitchFamily="2" charset="0"/>
            </a:endParaRPr>
          </a:p>
          <a:p>
            <a:pPr marL="0" indent="0">
              <a:buNone/>
            </a:pPr>
            <a:r>
              <a:rPr lang="en-AU" sz="3000" dirty="0">
                <a:latin typeface="Twinkl Precursive" panose="02000000000000000000" pitchFamily="2" charset="0"/>
              </a:rPr>
              <a:t>Rapunzel is about a lost princess whose mother was very ill and she got a healing flower that only works when Rapunzel would sing a song. </a:t>
            </a:r>
            <a:endParaRPr lang="en-GB" sz="3000" dirty="0">
              <a:latin typeface="Twinkl Precursive" panose="02000000000000000000" pitchFamily="2" charset="0"/>
            </a:endParaRPr>
          </a:p>
          <a:p>
            <a:pPr marL="0" indent="0">
              <a:buNone/>
            </a:pPr>
            <a:r>
              <a:rPr lang="en-AU" sz="3000" dirty="0">
                <a:latin typeface="Twinkl Precursive" panose="02000000000000000000" pitchFamily="2" charset="0"/>
              </a:rPr>
              <a:t>She falls for a rogue thief named Flynn Eugene Fitzherbert Rider, the kingdom's most wanted-and most charming-bandit.</a:t>
            </a:r>
            <a:endParaRPr lang="en-GB" sz="3000" dirty="0">
              <a:latin typeface="Twinkl Precursive" panose="02000000000000000000" pitchFamily="2" charset="0"/>
            </a:endParaRPr>
          </a:p>
          <a:p>
            <a:pPr marL="0" indent="0">
              <a:buNone/>
            </a:pPr>
            <a:r>
              <a:rPr lang="en-AU" sz="3000" dirty="0">
                <a:latin typeface="Twinkl Precursive" panose="02000000000000000000" pitchFamily="2" charset="0"/>
              </a:rPr>
              <a:t>Flynn Rider, hides out in a mysterious tower, he's taken hostage by Rapunzel, a beautiful and feisty teenager with 70 feet of magical, golden hair. </a:t>
            </a:r>
            <a:endParaRPr lang="en-GB" sz="3000" dirty="0">
              <a:latin typeface="Twinkl Precursive" panose="02000000000000000000" pitchFamily="2" charset="0"/>
            </a:endParaRPr>
          </a:p>
        </p:txBody>
      </p:sp>
      <p:pic>
        <p:nvPicPr>
          <p:cNvPr id="4" name="Picture 2" descr="Rapunzel (Tangled) - Wikipedi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74743" y="171150"/>
            <a:ext cx="1230629" cy="10073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062073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08538" y="489194"/>
            <a:ext cx="10515600" cy="5981944"/>
          </a:xfrm>
          <a:solidFill>
            <a:schemeClr val="bg1"/>
          </a:solidFill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AU" sz="3000" dirty="0">
                <a:latin typeface="Twinkl Precursive" panose="02000000000000000000" pitchFamily="2" charset="0"/>
              </a:rPr>
              <a:t>Rapunzel, wants to escape the tower where she's been locked away for years.</a:t>
            </a:r>
          </a:p>
          <a:p>
            <a:pPr marL="0" indent="0">
              <a:buNone/>
            </a:pPr>
            <a:r>
              <a:rPr lang="en-AU" sz="3000" dirty="0">
                <a:latin typeface="Twinkl Precursive" panose="02000000000000000000" pitchFamily="2" charset="0"/>
              </a:rPr>
              <a:t>She makes a deal with the handsome thief, after hitting him on the head with a frying pan! </a:t>
            </a:r>
          </a:p>
          <a:p>
            <a:pPr marL="0" indent="0">
              <a:buNone/>
            </a:pPr>
            <a:r>
              <a:rPr lang="en-AU" sz="3000" dirty="0">
                <a:latin typeface="Twinkl Precursive" panose="02000000000000000000" pitchFamily="2" charset="0"/>
              </a:rPr>
              <a:t>The unlikely pair set off on an adventure, complete with a super-cop horse, a colourful chameleon and a gruff gang of pub thugs. </a:t>
            </a:r>
            <a:endParaRPr lang="en-GB" sz="3000" dirty="0">
              <a:latin typeface="Twinkl Precursive" panose="02000000000000000000" pitchFamily="2" charset="0"/>
            </a:endParaRPr>
          </a:p>
        </p:txBody>
      </p:sp>
      <p:pic>
        <p:nvPicPr>
          <p:cNvPr id="4" name="Content Placeholder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24999" y="3661314"/>
            <a:ext cx="3334262" cy="27235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28305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295422"/>
            <a:ext cx="10515600" cy="6246055"/>
          </a:xfrm>
          <a:solidFill>
            <a:schemeClr val="bg1"/>
          </a:solidFill>
        </p:spPr>
        <p:txBody>
          <a:bodyPr>
            <a:normAutofit fontScale="62500" lnSpcReduction="20000"/>
          </a:bodyPr>
          <a:lstStyle/>
          <a:p>
            <a:pPr marL="0" indent="0">
              <a:buNone/>
            </a:pPr>
            <a:r>
              <a:rPr lang="en-AU" sz="4200" dirty="0">
                <a:latin typeface="Twinkl Precursive" panose="02000000000000000000" pitchFamily="2" charset="0"/>
              </a:rPr>
              <a:t>Together they go on a whirlwind adventure. Near the end of the film it is revealed that Rapunzel has brown hair! </a:t>
            </a:r>
          </a:p>
          <a:p>
            <a:pPr marL="0" indent="0">
              <a:buNone/>
            </a:pPr>
            <a:r>
              <a:rPr lang="en-AU" sz="4200" dirty="0">
                <a:latin typeface="Twinkl Precursive" panose="02000000000000000000" pitchFamily="2" charset="0"/>
              </a:rPr>
              <a:t>Eugene chopped her hair off using a broken mirror after he got stabbed by Mother </a:t>
            </a:r>
            <a:r>
              <a:rPr lang="en-AU" sz="4200" dirty="0" err="1">
                <a:latin typeface="Twinkl Precursive" panose="02000000000000000000" pitchFamily="2" charset="0"/>
              </a:rPr>
              <a:t>Gothel</a:t>
            </a:r>
            <a:r>
              <a:rPr lang="en-AU" sz="4200" dirty="0">
                <a:latin typeface="Twinkl Precursive" panose="02000000000000000000" pitchFamily="2" charset="0"/>
              </a:rPr>
              <a:t>.</a:t>
            </a:r>
          </a:p>
          <a:p>
            <a:pPr marL="0" indent="0">
              <a:buNone/>
            </a:pPr>
            <a:r>
              <a:rPr lang="en-AU" sz="4200" dirty="0">
                <a:latin typeface="Twinkl Precursive" panose="02000000000000000000" pitchFamily="2" charset="0"/>
              </a:rPr>
              <a:t>She wanted to keep Rapunzel all to herself because she looks around 100 years old and as Rapunzel sings the following lyrics: </a:t>
            </a:r>
          </a:p>
          <a:p>
            <a:pPr marL="0" indent="0">
              <a:buNone/>
            </a:pPr>
            <a:endParaRPr lang="en-AU" sz="4200" i="1" dirty="0">
              <a:latin typeface="Twinkl Precursive" panose="02000000000000000000" pitchFamily="2" charset="0"/>
            </a:endParaRPr>
          </a:p>
          <a:p>
            <a:pPr marL="0" indent="0">
              <a:buNone/>
            </a:pPr>
            <a:r>
              <a:rPr lang="en-AU" sz="4200" i="1" dirty="0">
                <a:latin typeface="Twinkl Precursive" panose="02000000000000000000" pitchFamily="2" charset="0"/>
              </a:rPr>
              <a:t>Flower, gleam and glow </a:t>
            </a:r>
          </a:p>
          <a:p>
            <a:pPr marL="0" indent="0">
              <a:buNone/>
            </a:pPr>
            <a:r>
              <a:rPr lang="en-AU" sz="4200" i="1" dirty="0">
                <a:latin typeface="Twinkl Precursive" panose="02000000000000000000" pitchFamily="2" charset="0"/>
              </a:rPr>
              <a:t>Let your power shine,</a:t>
            </a:r>
          </a:p>
          <a:p>
            <a:pPr marL="0" indent="0">
              <a:buNone/>
            </a:pPr>
            <a:r>
              <a:rPr lang="en-AU" sz="4200" i="1" dirty="0">
                <a:latin typeface="Twinkl Precursive" panose="02000000000000000000" pitchFamily="2" charset="0"/>
              </a:rPr>
              <a:t>Make the clock reverse, bring back what once was mine, </a:t>
            </a:r>
          </a:p>
          <a:p>
            <a:pPr marL="0" indent="0">
              <a:buNone/>
            </a:pPr>
            <a:r>
              <a:rPr lang="en-AU" sz="4200" i="1" dirty="0">
                <a:latin typeface="Twinkl Precursive" panose="02000000000000000000" pitchFamily="2" charset="0"/>
              </a:rPr>
              <a:t>Heal what has been hurt, </a:t>
            </a:r>
          </a:p>
          <a:p>
            <a:pPr marL="0" indent="0">
              <a:buNone/>
            </a:pPr>
            <a:r>
              <a:rPr lang="en-AU" sz="4200" i="1" dirty="0">
                <a:latin typeface="Twinkl Precursive" panose="02000000000000000000" pitchFamily="2" charset="0"/>
              </a:rPr>
              <a:t>Change the fates design, </a:t>
            </a:r>
          </a:p>
          <a:p>
            <a:pPr marL="0" indent="0">
              <a:buNone/>
            </a:pPr>
            <a:r>
              <a:rPr lang="en-AU" sz="4200" i="1" dirty="0">
                <a:latin typeface="Twinkl Precursive" panose="02000000000000000000" pitchFamily="2" charset="0"/>
              </a:rPr>
              <a:t>Save what has been lost, </a:t>
            </a:r>
          </a:p>
          <a:p>
            <a:pPr marL="0" indent="0">
              <a:buNone/>
            </a:pPr>
            <a:r>
              <a:rPr lang="en-AU" sz="4200" i="1" dirty="0">
                <a:latin typeface="Twinkl Precursive" panose="02000000000000000000" pitchFamily="2" charset="0"/>
              </a:rPr>
              <a:t>Bring back what once was mine,</a:t>
            </a:r>
          </a:p>
          <a:p>
            <a:pPr marL="0" indent="0">
              <a:buNone/>
            </a:pPr>
            <a:r>
              <a:rPr lang="en-AU" sz="4200" i="1" dirty="0">
                <a:latin typeface="Twinkl Precursive" panose="02000000000000000000" pitchFamily="2" charset="0"/>
              </a:rPr>
              <a:t>What once was mine.</a:t>
            </a:r>
            <a:r>
              <a:rPr lang="en-AU" dirty="0">
                <a:latin typeface="Twinkl Precursive" panose="02000000000000000000" pitchFamily="2" charset="0"/>
              </a:rPr>
              <a:t/>
            </a:r>
            <a:br>
              <a:rPr lang="en-AU" dirty="0">
                <a:latin typeface="Twinkl Precursive" panose="02000000000000000000" pitchFamily="2" charset="0"/>
              </a:rPr>
            </a:br>
            <a:endParaRPr lang="en-GB" dirty="0">
              <a:latin typeface="Twinkl Precursive" panose="02000000000000000000" pitchFamily="2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6534" y="4230741"/>
            <a:ext cx="3237035" cy="1845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101944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295422"/>
            <a:ext cx="10515600" cy="5881541"/>
          </a:xfrm>
          <a:solidFill>
            <a:schemeClr val="bg1"/>
          </a:solidFill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AU" dirty="0">
                <a:latin typeface="Twinkl Precursive" panose="02000000000000000000" pitchFamily="2" charset="0"/>
              </a:rPr>
              <a:t/>
            </a:r>
            <a:br>
              <a:rPr lang="en-AU" dirty="0">
                <a:latin typeface="Twinkl Precursive" panose="02000000000000000000" pitchFamily="2" charset="0"/>
              </a:rPr>
            </a:br>
            <a:r>
              <a:rPr lang="en-AU" dirty="0">
                <a:latin typeface="Twinkl Precursive" panose="02000000000000000000" pitchFamily="2" charset="0"/>
              </a:rPr>
              <a:t>It either makes the person young again or it heals them. At the end of the film Rapunzel married Eugene. </a:t>
            </a:r>
            <a:br>
              <a:rPr lang="en-AU" dirty="0">
                <a:latin typeface="Twinkl Precursive" panose="02000000000000000000" pitchFamily="2" charset="0"/>
              </a:rPr>
            </a:br>
            <a:endParaRPr lang="en-GB" dirty="0">
              <a:latin typeface="Twinkl Precursive" panose="02000000000000000000" pitchFamily="2" charset="0"/>
            </a:endParaRPr>
          </a:p>
          <a:p>
            <a:endParaRPr lang="en-GB" dirty="0"/>
          </a:p>
        </p:txBody>
      </p:sp>
      <p:sp>
        <p:nvSpPr>
          <p:cNvPr id="2" name="AutoShape 2" descr="Tangled Wedding – For all the June Brides out there! | Author Ashley  Ludwig's Recession Hom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28766" y="2026187"/>
            <a:ext cx="5522157" cy="31715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541844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6060831" y="832338"/>
            <a:ext cx="5615354" cy="4232031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6178062" y="1113692"/>
            <a:ext cx="5310553" cy="38779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latin typeface="Comic Sans MS" pitchFamily="66" charset="0"/>
              </a:rPr>
              <a:t>Watch the video clip to remember to main events in the </a:t>
            </a:r>
            <a:r>
              <a:rPr lang="en-GB" sz="3200" dirty="0">
                <a:latin typeface="Comic Sans MS" pitchFamily="66" charset="0"/>
              </a:rPr>
              <a:t>story</a:t>
            </a:r>
            <a:r>
              <a:rPr lang="en-GB" sz="3200" dirty="0" smtClean="0">
                <a:latin typeface="Comic Sans MS" pitchFamily="66" charset="0"/>
              </a:rPr>
              <a:t>.</a:t>
            </a:r>
          </a:p>
          <a:p>
            <a:r>
              <a:rPr lang="en-GB" sz="3200" dirty="0" smtClean="0">
                <a:latin typeface="Comic Sans MS" pitchFamily="66" charset="0"/>
              </a:rPr>
              <a:t> </a:t>
            </a:r>
            <a:r>
              <a:rPr lang="en-GB" sz="3200" dirty="0">
                <a:latin typeface="Comic Sans MS" pitchFamily="66" charset="0"/>
                <a:hlinkClick r:id="rId2"/>
              </a:rPr>
              <a:t>https://</a:t>
            </a:r>
            <a:r>
              <a:rPr lang="en-GB" sz="3200" dirty="0" smtClean="0">
                <a:latin typeface="Comic Sans MS" pitchFamily="66" charset="0"/>
                <a:hlinkClick r:id="rId2"/>
              </a:rPr>
              <a:t>www.youtube.com/watch?v=rpepyyhclsQ</a:t>
            </a:r>
            <a:r>
              <a:rPr lang="en-GB" sz="3200" dirty="0" smtClean="0">
                <a:latin typeface="Comic Sans MS" pitchFamily="66" charset="0"/>
              </a:rPr>
              <a:t> </a:t>
            </a:r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5323746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041644"/>
          </a:xfrm>
          <a:solidFill>
            <a:schemeClr val="bg1"/>
          </a:solidFill>
        </p:spPr>
        <p:txBody>
          <a:bodyPr>
            <a:normAutofit fontScale="90000"/>
          </a:bodyPr>
          <a:lstStyle/>
          <a:p>
            <a:r>
              <a:rPr lang="en-GB" sz="4000" dirty="0" smtClean="0">
                <a:latin typeface="Comic Sans MS" pitchFamily="66" charset="0"/>
              </a:rPr>
              <a:t>Your Task – Complete the comprehension questions you are given.</a:t>
            </a:r>
            <a:endParaRPr lang="en-GB" sz="4000" dirty="0">
              <a:latin typeface="Comic Sans MS" pitchFamily="66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09492" y="1887050"/>
            <a:ext cx="6248400" cy="3248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3115" y="1514475"/>
            <a:ext cx="3955439" cy="49535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8433243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94</TotalTime>
  <Words>291</Words>
  <Application>Microsoft Office PowerPoint</Application>
  <PresentationFormat>Custom</PresentationFormat>
  <Paragraphs>26</Paragraphs>
  <Slides>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Office Theme</vt:lpstr>
      <vt:lpstr>31.3.21 LO: To answer questions about a story.</vt:lpstr>
      <vt:lpstr>Task: Read the extract from the film/story Tangled.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Your Task – Complete the comprehension questions you are given.</vt:lpstr>
    </vt:vector>
  </TitlesOfParts>
  <Company>Warwickshire County Council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LO: To complete the sentences given.</dc:title>
  <dc:creator>J Geals BTP</dc:creator>
  <cp:lastModifiedBy>Liz King</cp:lastModifiedBy>
  <cp:revision>13</cp:revision>
  <dcterms:created xsi:type="dcterms:W3CDTF">2021-03-25T10:41:11Z</dcterms:created>
  <dcterms:modified xsi:type="dcterms:W3CDTF">2021-03-25T21:20:23Z</dcterms:modified>
</cp:coreProperties>
</file>