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8" r:id="rId5"/>
    <p:sldId id="269" r:id="rId6"/>
    <p:sldId id="260" r:id="rId7"/>
    <p:sldId id="262" r:id="rId8"/>
    <p:sldId id="264" r:id="rId9"/>
    <p:sldId id="261" r:id="rId10"/>
    <p:sldId id="263" r:id="rId11"/>
    <p:sldId id="265" r:id="rId12"/>
    <p:sldId id="266" r:id="rId13"/>
    <p:sldId id="270" r:id="rId14"/>
    <p:sldId id="271" r:id="rId15"/>
    <p:sldId id="273" r:id="rId16"/>
    <p:sldId id="274" r:id="rId17"/>
    <p:sldId id="277" r:id="rId18"/>
    <p:sldId id="276" r:id="rId19"/>
    <p:sldId id="290" r:id="rId20"/>
    <p:sldId id="291" r:id="rId21"/>
    <p:sldId id="275" r:id="rId22"/>
    <p:sldId id="288" r:id="rId23"/>
    <p:sldId id="282" r:id="rId24"/>
    <p:sldId id="289" r:id="rId25"/>
    <p:sldId id="287" r:id="rId26"/>
    <p:sldId id="281" r:id="rId27"/>
    <p:sldId id="278" r:id="rId28"/>
    <p:sldId id="283" r:id="rId29"/>
    <p:sldId id="284" r:id="rId30"/>
    <p:sldId id="280" r:id="rId31"/>
    <p:sldId id="285" r:id="rId32"/>
    <p:sldId id="286" r:id="rId33"/>
    <p:sldId id="279" r:id="rId3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CF17A3-6E9D-45D5-BC33-71499C0900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1D4CD70-6995-46D5-B00A-A54AB24346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22D69D-8F42-4297-B804-37F7CC43D5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7B64C-2DF2-414E-B659-0E603705C1E1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81A810-4AB4-40C3-ADE4-ADA2AA5D1E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082D56-B2BC-41EF-BBAB-3E5FFBEE9C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F556EB-E075-40D1-8580-5FACA45457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02988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F57BBA-D7CA-41E1-A2FC-9198492061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62D7C4-9171-49E5-B192-51D204DF18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5DE1A8-8D78-4C0A-9F9F-C192ECCCFF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7B64C-2DF2-414E-B659-0E603705C1E1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E971C6-DD71-4E79-890D-F28B74E046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017E98-3218-4E68-B7D3-9CAA7ED8A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F556EB-E075-40D1-8580-5FACA45457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97591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C04E4C-9C4F-4347-888A-496C739CC5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7EF3B11-AB07-4308-93DF-CE842C9B6D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9468F2-580F-4357-A45E-E1114D4558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7B64C-2DF2-414E-B659-0E603705C1E1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87C58C-B4F9-4DEE-BA98-FFDD6DBB9F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1937DD-0740-4125-9024-0B8904B609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F556EB-E075-40D1-8580-5FACA45457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76862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7F8320-C089-4361-BABB-815D05A6CF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C71F89-77CA-4617-AC76-F6016C8A69D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79C293-E5CE-4F79-983D-085295253A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943B94B-AF5C-48B6-9653-8ACEC9E752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7B64C-2DF2-414E-B659-0E603705C1E1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32D9EFE-6474-43BF-AF3D-D6699894DB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ECE739A-10C9-412C-BE67-A231D15735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F556EB-E075-40D1-8580-5FACA45457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26699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AC17A9-5F67-45B8-8447-3D67FB2DE1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8D9A75-DC0B-4CCF-AD2B-F57D1067F0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A944922-2117-485E-849E-EF59941DE9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DD3DE9A-99F5-491D-9442-BDAA9CA15C0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90E37AC-E277-4DF2-AEA4-13C6D02E813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C646367-EE5E-44E6-80CC-7D139F4BA4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7B64C-2DF2-414E-B659-0E603705C1E1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42FD285-F221-4507-A225-6418E2C82E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BB0C844-D2DC-49C3-9800-6C16293546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F556EB-E075-40D1-8580-5FACA45457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91190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3EA890-1CE8-4E41-8DF3-33256C71DE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F7D0C4B-CF97-446A-B6C8-FCEB297705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7B64C-2DF2-414E-B659-0E603705C1E1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2636A1C-7952-44B5-A9D1-B682115C4E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A9757E-8E5F-44E6-AA3C-52EA2CAC9C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F556EB-E075-40D1-8580-5FACA45457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0726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03510A6-8082-47A9-ADE9-03984BC0E4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7B64C-2DF2-414E-B659-0E603705C1E1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6135723-2D4D-4217-8BB8-4EA160FCC8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4D6DFBE-023B-4514-97BF-8F4E2D153C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F556EB-E075-40D1-8580-5FACA45457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25540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E3335B-7A4C-42F7-9131-A1B115BA7A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C80F42-BB00-4257-855A-5AE3ED9104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6DA7E8E-037B-4890-AC78-693EB3036F0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304A478-3A6B-430F-87C2-E14CCB487F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7B64C-2DF2-414E-B659-0E603705C1E1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DE1C1A-33BB-476E-8F91-4673C1D4BB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07F1BE-9F0E-4589-812F-EBA2CFD900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F556EB-E075-40D1-8580-5FACA45457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91936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44972D-5BA8-49F8-86E9-1A39671051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353E2B9-A1E7-425D-8C36-5EB5DCD29B2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A0887A8-73D9-4B87-A735-27D7BCB34EF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0F5E86D-5F17-498C-9B99-3C8157E5EF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7B64C-2DF2-414E-B659-0E603705C1E1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CE9966-17D1-46C3-86A8-B956F18034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7B82170-5CDB-4B8C-ADCD-011EC2C427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F556EB-E075-40D1-8580-5FACA45457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38719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01D954-1323-4B92-9D36-3D8AE84C7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CC48755-BD2E-4BD6-8FD6-9EE16F2F5B3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379E47-E11E-43E3-B2B8-CB4D7C1D43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7B64C-2DF2-414E-B659-0E603705C1E1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350272-6495-4191-A9AA-3F9A983C16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1EA7AD-3014-4ED8-BCAB-54DA924E7E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F556EB-E075-40D1-8580-5FACA45457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9522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EC49DE9-517C-4F04-89A8-B45FDE06E12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6490012-C180-4324-A712-EC3079B65FE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0C3648-D072-417E-B81C-85FF7310D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7B64C-2DF2-414E-B659-0E603705C1E1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B619A9-FF8F-405C-9375-AD1A7BB754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1CEF05-B52F-4679-8FFB-4CE16932C4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F556EB-E075-40D1-8580-5FACA45457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81261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6EFB287-5814-4D7A-8C31-DBDA8EE863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A1B34A-5665-4F57-9115-F5196EB51A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D2BE49-DF58-4F2D-B561-3B1B713989E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27B64C-2DF2-414E-B659-0E603705C1E1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593362-B2DB-491C-BBD6-E07BC6F7161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6C8641-0B9D-49A6-B147-20DA1F33DB4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F556EB-E075-40D1-8580-5FACA45457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05320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6F3137-CA73-451E-B253-FC6558CD825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D1BF7B4-EBD9-4F99-82CC-159D5445D18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6662B21-D814-420F-86DE-6F3A27886B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478244E5-D1AD-4CE4-A419-3613958C9CBE}"/>
              </a:ext>
            </a:extLst>
          </p:cNvPr>
          <p:cNvSpPr txBox="1">
            <a:spLocks/>
          </p:cNvSpPr>
          <p:nvPr/>
        </p:nvSpPr>
        <p:spPr>
          <a:xfrm>
            <a:off x="0" y="259453"/>
            <a:ext cx="7058297" cy="154141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9600">
                <a:solidFill>
                  <a:schemeClr val="bg1"/>
                </a:solidFill>
                <a:latin typeface="Twinkl Precursive" panose="02000000000000000000" pitchFamily="2" charset="0"/>
              </a:rPr>
              <a:t>25/1/2021</a:t>
            </a:r>
            <a:endParaRPr lang="en-GB" sz="9600" dirty="0">
              <a:solidFill>
                <a:schemeClr val="bg1"/>
              </a:solidFill>
              <a:latin typeface="Twinkl Precursive" panose="02000000000000000000" pitchFamily="2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0BA989F-956D-497E-B1A9-339473D493AC}"/>
              </a:ext>
            </a:extLst>
          </p:cNvPr>
          <p:cNvSpPr/>
          <p:nvPr/>
        </p:nvSpPr>
        <p:spPr>
          <a:xfrm>
            <a:off x="917338" y="2782669"/>
            <a:ext cx="1035732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schemeClr val="bg1"/>
                </a:solidFill>
                <a:latin typeface="Twinkl Precursive" panose="02000000000000000000" pitchFamily="2" charset="0"/>
              </a:rPr>
              <a:t>LO: </a:t>
            </a:r>
            <a:r>
              <a:rPr lang="en-GB" sz="3600" dirty="0">
                <a:solidFill>
                  <a:schemeClr val="bg1"/>
                </a:solidFill>
                <a:latin typeface="Comic Sans MS" panose="030F0702030302020204" pitchFamily="66" charset="0"/>
              </a:rPr>
              <a:t>Multiplication sentences using the x symbol</a:t>
            </a:r>
          </a:p>
        </p:txBody>
      </p:sp>
    </p:spTree>
    <p:extLst>
      <p:ext uri="{BB962C8B-B14F-4D97-AF65-F5344CB8AC3E}">
        <p14:creationId xmlns:p14="http://schemas.microsoft.com/office/powerpoint/2010/main" val="31384484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42D46C-CF00-4F5A-8F41-5E99FDED0B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E7E8E7-3A9F-4B60-9DB8-0048B8F4F5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14E2F51-C44A-40B1-8F80-01DFB47F71B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003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4A60A51-6537-4B34-8159-D74437EC03B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8968" t="16505" r="20272" b="9062"/>
          <a:stretch/>
        </p:blipFill>
        <p:spPr>
          <a:xfrm>
            <a:off x="2491408" y="0"/>
            <a:ext cx="7407966" cy="5102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24157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23DA0F-33D4-47C8-BCE9-0443F91DBC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669A66-6235-44CC-B723-8C87909797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0FCFB4B-0056-42F3-8D59-6C0D55D3D6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F86ECD0-4B22-472D-9C7A-98DB6744DF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6490" y="0"/>
            <a:ext cx="9379020" cy="487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24617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88D049-1BC5-4F4C-8DBA-C85DE1C487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F631FB-D883-4687-A7F7-86CC90274C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0529105-FC82-449C-A881-07CB82FE201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777"/>
          <a:stretch/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030B9FC-4D5B-4397-A612-5C2B6FD963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4275" y="0"/>
            <a:ext cx="6175101" cy="5155096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1B775CE5-44E9-40B9-AE8C-A75EAAF81A00}"/>
              </a:ext>
            </a:extLst>
          </p:cNvPr>
          <p:cNvSpPr/>
          <p:nvPr/>
        </p:nvSpPr>
        <p:spPr>
          <a:xfrm>
            <a:off x="6196625" y="652379"/>
            <a:ext cx="6212593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cap="none" spc="0" dirty="0">
                <a:ln w="10160">
                  <a:solidFill>
                    <a:srgbClr val="FFFF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3 + 3 + 3 = 9     3 x 3 = 9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65956D4-255B-4711-8B38-9379A082D027}"/>
              </a:ext>
            </a:extLst>
          </p:cNvPr>
          <p:cNvSpPr/>
          <p:nvPr/>
        </p:nvSpPr>
        <p:spPr>
          <a:xfrm>
            <a:off x="6196626" y="1664244"/>
            <a:ext cx="6212593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dirty="0">
                <a:ln w="10160">
                  <a:solidFill>
                    <a:srgbClr val="FFFF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2</a:t>
            </a:r>
            <a:r>
              <a:rPr lang="en-US" sz="3600" b="1" cap="none" spc="0" dirty="0">
                <a:ln w="10160">
                  <a:solidFill>
                    <a:srgbClr val="FFFF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+ 2 + 2 + 2 + 2 + 2 = 12   </a:t>
            </a:r>
          </a:p>
          <a:p>
            <a:pPr algn="ctr"/>
            <a:r>
              <a:rPr lang="en-US" sz="3600" b="1" cap="none" spc="0" dirty="0">
                <a:ln w="10160">
                  <a:solidFill>
                    <a:srgbClr val="FFFF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n-US" sz="3600" b="1" dirty="0">
                <a:ln w="10160">
                  <a:solidFill>
                    <a:srgbClr val="FFFF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6</a:t>
            </a:r>
            <a:r>
              <a:rPr lang="en-US" sz="3600" b="1" cap="none" spc="0" dirty="0">
                <a:ln w="10160">
                  <a:solidFill>
                    <a:srgbClr val="FFFF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x 2 = 12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C84937-8409-4BC1-AA7F-8227A3858465}"/>
              </a:ext>
            </a:extLst>
          </p:cNvPr>
          <p:cNvSpPr/>
          <p:nvPr/>
        </p:nvSpPr>
        <p:spPr>
          <a:xfrm>
            <a:off x="6289392" y="3164194"/>
            <a:ext cx="6212593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dirty="0">
                <a:ln w="10160">
                  <a:solidFill>
                    <a:srgbClr val="FFFF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5</a:t>
            </a:r>
            <a:r>
              <a:rPr lang="en-US" sz="3600" b="1" cap="none" spc="0" dirty="0">
                <a:ln w="10160">
                  <a:solidFill>
                    <a:srgbClr val="FFFF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+ 5 + 5 + 5 = 20     </a:t>
            </a:r>
            <a:r>
              <a:rPr lang="en-US" sz="3600" b="1" dirty="0">
                <a:ln w="10160">
                  <a:solidFill>
                    <a:srgbClr val="FFFF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5</a:t>
            </a:r>
            <a:r>
              <a:rPr lang="en-US" sz="3600" b="1" cap="none" spc="0" dirty="0">
                <a:ln w="10160">
                  <a:solidFill>
                    <a:srgbClr val="FFFF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x 4 = 20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29B0EE6-B926-4A25-8552-203FC56F22D7}"/>
              </a:ext>
            </a:extLst>
          </p:cNvPr>
          <p:cNvSpPr/>
          <p:nvPr/>
        </p:nvSpPr>
        <p:spPr>
          <a:xfrm>
            <a:off x="6289391" y="4045857"/>
            <a:ext cx="6212593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>
                <a:ln w="10160">
                  <a:solidFill>
                    <a:srgbClr val="FFFF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10</a:t>
            </a:r>
            <a:r>
              <a:rPr lang="en-US" sz="3200" b="1" cap="none" spc="0" dirty="0">
                <a:ln w="10160">
                  <a:solidFill>
                    <a:srgbClr val="FFFF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+ 10 + 10 + 10 + 10 = 50  </a:t>
            </a:r>
          </a:p>
          <a:p>
            <a:pPr algn="ctr"/>
            <a:r>
              <a:rPr lang="en-US" sz="3200" b="1" cap="none" spc="0" dirty="0">
                <a:ln w="10160">
                  <a:solidFill>
                    <a:srgbClr val="FFFF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n-US" sz="3200" b="1" dirty="0">
                <a:ln w="10160">
                  <a:solidFill>
                    <a:srgbClr val="FFFF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5</a:t>
            </a:r>
            <a:r>
              <a:rPr lang="en-US" sz="3200" b="1" cap="none" spc="0" dirty="0">
                <a:ln w="10160">
                  <a:solidFill>
                    <a:srgbClr val="FFFF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x 10 = 50</a:t>
            </a:r>
          </a:p>
        </p:txBody>
      </p:sp>
    </p:spTree>
    <p:extLst>
      <p:ext uri="{BB962C8B-B14F-4D97-AF65-F5344CB8AC3E}">
        <p14:creationId xmlns:p14="http://schemas.microsoft.com/office/powerpoint/2010/main" val="2483161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4B4E82-49E5-4DAD-BC57-9A9E8C4115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BC528A-1FAB-45AB-938A-C97E0ABB34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734EA69-DF93-410E-955D-5B0ADF2CBC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C62246C0-2728-4B26-878E-34BB49B410C4}"/>
              </a:ext>
            </a:extLst>
          </p:cNvPr>
          <p:cNvSpPr/>
          <p:nvPr/>
        </p:nvSpPr>
        <p:spPr>
          <a:xfrm>
            <a:off x="1694794" y="0"/>
            <a:ext cx="8802411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7200" b="1" u="sng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mic Sans MS" panose="030F0702030302020204" pitchFamily="66" charset="0"/>
              </a:rPr>
              <a:t>Would you rather…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4E0A06D-F93D-4FF3-9273-134F5988EF78}"/>
              </a:ext>
            </a:extLst>
          </p:cNvPr>
          <p:cNvSpPr/>
          <p:nvPr/>
        </p:nvSpPr>
        <p:spPr>
          <a:xfrm>
            <a:off x="593506" y="2055813"/>
            <a:ext cx="3809056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bg1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mic Sans MS" panose="030F0702030302020204" pitchFamily="66" charset="0"/>
              </a:rPr>
              <a:t>4 x 5 </a:t>
            </a:r>
          </a:p>
          <a:p>
            <a:pPr algn="ctr"/>
            <a:r>
              <a:rPr lang="en-US" sz="6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bg1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mic Sans MS" panose="030F0702030302020204" pitchFamily="66" charset="0"/>
              </a:rPr>
              <a:t>cupcakes</a:t>
            </a:r>
            <a:endParaRPr lang="en-US" sz="66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chemeClr val="bg1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Comic Sans MS" panose="030F0702030302020204" pitchFamily="66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81BBCE1-69A3-499D-8758-AA963E206A07}"/>
              </a:ext>
            </a:extLst>
          </p:cNvPr>
          <p:cNvSpPr/>
          <p:nvPr/>
        </p:nvSpPr>
        <p:spPr>
          <a:xfrm>
            <a:off x="5658279" y="2392017"/>
            <a:ext cx="1127232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72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mic Sans MS" panose="030F0702030302020204" pitchFamily="66" charset="0"/>
              </a:rPr>
              <a:t>or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78D4A16-EE6D-44EF-AA99-F90F4290DB8C}"/>
              </a:ext>
            </a:extLst>
          </p:cNvPr>
          <p:cNvSpPr/>
          <p:nvPr/>
        </p:nvSpPr>
        <p:spPr>
          <a:xfrm>
            <a:off x="7924360" y="2055813"/>
            <a:ext cx="3809056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6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mic Sans MS" panose="030F0702030302020204" pitchFamily="66" charset="0"/>
              </a:rPr>
              <a:t>2 x 9</a:t>
            </a:r>
          </a:p>
          <a:p>
            <a:pPr algn="ctr"/>
            <a:r>
              <a:rPr lang="en-US" sz="6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mic Sans MS" panose="030F0702030302020204" pitchFamily="66" charset="0"/>
              </a:rPr>
              <a:t>cupcakes</a:t>
            </a:r>
            <a:endParaRPr lang="en-US" sz="66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78532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44FF8C-2495-475E-8EAB-1E631EF291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CA51EE-E668-407F-8884-69A5A535B4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731F997-311C-4726-ACCB-1B3F33CFAB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58D1A8-2131-486A-AEE4-B484AA24F854}"/>
              </a:ext>
            </a:extLst>
          </p:cNvPr>
          <p:cNvSpPr/>
          <p:nvPr/>
        </p:nvSpPr>
        <p:spPr>
          <a:xfrm>
            <a:off x="1730061" y="0"/>
            <a:ext cx="873187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400" u="sng" dirty="0">
                <a:solidFill>
                  <a:schemeClr val="bg1"/>
                </a:solidFill>
                <a:latin typeface="Comic Sans MS" panose="030F0702030302020204" pitchFamily="66" charset="0"/>
              </a:rPr>
              <a:t>This is the worksheet set today</a:t>
            </a:r>
            <a:r>
              <a:rPr lang="en-GB" sz="4400" u="sng" dirty="0">
                <a:solidFill>
                  <a:schemeClr val="bg1"/>
                </a:solidFill>
                <a:latin typeface="Twinkl Precursive" panose="02000000000000000000" pitchFamily="2" charset="0"/>
              </a:rPr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42E02AC-EFBC-42F5-A84B-6252675F266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489" t="17471" r="22120" b="10416"/>
          <a:stretch/>
        </p:blipFill>
        <p:spPr>
          <a:xfrm>
            <a:off x="251792" y="769441"/>
            <a:ext cx="5510490" cy="41206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3DCE147-10F0-4DA3-8163-E90E6085D44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0924" t="22417" r="22011" b="7526"/>
          <a:stretch/>
        </p:blipFill>
        <p:spPr>
          <a:xfrm>
            <a:off x="6222573" y="769441"/>
            <a:ext cx="5509135" cy="4120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08745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D27E85-A83A-41F3-BE50-121AC5AC0E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16514E-F6CD-46A7-AF38-7373A90A02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87BC690-E00C-45A1-B3D5-E7B5410019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F566CE99-6F74-4807-8A26-930476E1398E}"/>
              </a:ext>
            </a:extLst>
          </p:cNvPr>
          <p:cNvSpPr txBox="1">
            <a:spLocks/>
          </p:cNvSpPr>
          <p:nvPr/>
        </p:nvSpPr>
        <p:spPr>
          <a:xfrm>
            <a:off x="543339" y="216739"/>
            <a:ext cx="7058297" cy="1541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9600" dirty="0">
                <a:solidFill>
                  <a:schemeClr val="bg1"/>
                </a:solidFill>
                <a:latin typeface="Twinkl Precursive" panose="02000000000000000000" pitchFamily="2" charset="0"/>
              </a:rPr>
              <a:t>26/1/2021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338F70E-7464-43EA-9EEF-66158DB8616F}"/>
              </a:ext>
            </a:extLst>
          </p:cNvPr>
          <p:cNvSpPr/>
          <p:nvPr/>
        </p:nvSpPr>
        <p:spPr>
          <a:xfrm>
            <a:off x="1394232" y="2460776"/>
            <a:ext cx="940353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schemeClr val="bg1"/>
                </a:solidFill>
                <a:latin typeface="Comic Sans MS" panose="030F0702030302020204" pitchFamily="66" charset="0"/>
              </a:rPr>
              <a:t>LO: Multiplication sentences from pictures</a:t>
            </a:r>
          </a:p>
        </p:txBody>
      </p:sp>
    </p:spTree>
    <p:extLst>
      <p:ext uri="{BB962C8B-B14F-4D97-AF65-F5344CB8AC3E}">
        <p14:creationId xmlns:p14="http://schemas.microsoft.com/office/powerpoint/2010/main" val="17475380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E55312-19DF-4795-AF81-F94A8F6AE7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80E8EA-9DC2-43DE-8774-FE83AF5EDD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58EDF00-2C88-440D-8E4D-635CD0D814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pic>
        <p:nvPicPr>
          <p:cNvPr id="2050" name="Picture 2" descr="How to Use a Multiplication Array to Help Your Child Master the Times  Tables - Kate Snow - Homeschool Math Help">
            <a:extLst>
              <a:ext uri="{FF2B5EF4-FFF2-40B4-BE49-F238E27FC236}">
                <a16:creationId xmlns:a16="http://schemas.microsoft.com/office/drawing/2014/main" id="{6AD075A1-26F6-4265-A1D3-8DBAA521797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5DB79E"/>
              </a:clrFrom>
              <a:clrTo>
                <a:srgbClr val="5DB79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131" t="39614" r="26618" b="31401"/>
          <a:stretch/>
        </p:blipFill>
        <p:spPr bwMode="auto">
          <a:xfrm>
            <a:off x="231911" y="1027906"/>
            <a:ext cx="5507857" cy="3607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4DAC85D5-F507-44ED-86BC-F508B1F73FB0}"/>
              </a:ext>
            </a:extLst>
          </p:cNvPr>
          <p:cNvSpPr/>
          <p:nvPr/>
        </p:nvSpPr>
        <p:spPr>
          <a:xfrm>
            <a:off x="209612" y="0"/>
            <a:ext cx="1177277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u="sng" dirty="0">
                <a:solidFill>
                  <a:schemeClr val="bg1"/>
                </a:solidFill>
                <a:latin typeface="Comic Sans MS" panose="030F0702030302020204" pitchFamily="66" charset="0"/>
              </a:rPr>
              <a:t>What sums could we write about this array?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363E300-CBF9-49CE-BD9A-EC106ACFB090}"/>
              </a:ext>
            </a:extLst>
          </p:cNvPr>
          <p:cNvSpPr/>
          <p:nvPr/>
        </p:nvSpPr>
        <p:spPr>
          <a:xfrm>
            <a:off x="6902325" y="1005709"/>
            <a:ext cx="3805850" cy="39703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600" dirty="0">
                <a:solidFill>
                  <a:schemeClr val="bg1"/>
                </a:solidFill>
                <a:latin typeface="Comic Sans MS" panose="030F0702030302020204" pitchFamily="66" charset="0"/>
              </a:rPr>
              <a:t>3 + 3 + 3 + 3 = 12</a:t>
            </a:r>
          </a:p>
          <a:p>
            <a:pPr algn="ctr"/>
            <a:endParaRPr lang="en-GB" sz="36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600" dirty="0">
                <a:solidFill>
                  <a:schemeClr val="bg1"/>
                </a:solidFill>
                <a:latin typeface="Comic Sans MS" panose="030F0702030302020204" pitchFamily="66" charset="0"/>
              </a:rPr>
              <a:t>4 + 4 + 4 = 12</a:t>
            </a:r>
          </a:p>
          <a:p>
            <a:pPr algn="ctr"/>
            <a:endParaRPr lang="en-GB" sz="36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600" dirty="0">
                <a:solidFill>
                  <a:schemeClr val="bg1"/>
                </a:solidFill>
                <a:latin typeface="Comic Sans MS" panose="030F0702030302020204" pitchFamily="66" charset="0"/>
              </a:rPr>
              <a:t>3 x 4 = 12</a:t>
            </a:r>
          </a:p>
          <a:p>
            <a:pPr algn="ctr"/>
            <a:endParaRPr lang="en-GB" sz="36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600" dirty="0">
                <a:solidFill>
                  <a:schemeClr val="bg1"/>
                </a:solidFill>
                <a:latin typeface="Comic Sans MS" panose="030F0702030302020204" pitchFamily="66" charset="0"/>
              </a:rPr>
              <a:t>4 x 3 = 12</a:t>
            </a:r>
          </a:p>
        </p:txBody>
      </p:sp>
    </p:spTree>
    <p:extLst>
      <p:ext uri="{BB962C8B-B14F-4D97-AF65-F5344CB8AC3E}">
        <p14:creationId xmlns:p14="http://schemas.microsoft.com/office/powerpoint/2010/main" val="3062332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B9A049-A3A9-40FC-8670-3788B9DC36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93DFAD-36DA-4EC8-BA53-72E2D7D31C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E4D93C2-D7A7-4578-823E-7F987FB854F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77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633667E-2427-4BFD-A205-5B4E30BE8A1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8098" t="50725" r="63859" b="37289"/>
          <a:stretch/>
        </p:blipFill>
        <p:spPr>
          <a:xfrm>
            <a:off x="262963" y="365125"/>
            <a:ext cx="5833037" cy="217860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04D4D1F-70D4-49AC-8ECE-0E4D68615A4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7881" t="47777" r="62880" b="39308"/>
          <a:stretch/>
        </p:blipFill>
        <p:spPr>
          <a:xfrm>
            <a:off x="262963" y="2823403"/>
            <a:ext cx="5833037" cy="2178602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73AB2D0C-20FE-4889-8B6B-629A90C9D8EA}"/>
              </a:ext>
            </a:extLst>
          </p:cNvPr>
          <p:cNvSpPr/>
          <p:nvPr/>
        </p:nvSpPr>
        <p:spPr>
          <a:xfrm>
            <a:off x="6096000" y="13252"/>
            <a:ext cx="598514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</a:rPr>
              <a:t>What multiplication sums go with these pictures?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3ECDE7C-F956-49A5-90AD-50958DFF04D4}"/>
              </a:ext>
            </a:extLst>
          </p:cNvPr>
          <p:cNvSpPr/>
          <p:nvPr/>
        </p:nvSpPr>
        <p:spPr>
          <a:xfrm>
            <a:off x="6210863" y="1454426"/>
            <a:ext cx="287771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>
                <a:solidFill>
                  <a:schemeClr val="bg1"/>
                </a:solidFill>
                <a:latin typeface="Comic Sans MS" panose="030F0702030302020204" pitchFamily="66" charset="0"/>
              </a:rPr>
              <a:t>3 x 3 = 9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78CD268-62F8-4D40-8BCA-22E7F360ACF7}"/>
              </a:ext>
            </a:extLst>
          </p:cNvPr>
          <p:cNvSpPr/>
          <p:nvPr/>
        </p:nvSpPr>
        <p:spPr>
          <a:xfrm>
            <a:off x="6210863" y="2358804"/>
            <a:ext cx="3222357" cy="26038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200000"/>
              </a:lnSpc>
            </a:pPr>
            <a:r>
              <a:rPr lang="en-GB" sz="4400" b="1" dirty="0">
                <a:solidFill>
                  <a:schemeClr val="bg1"/>
                </a:solidFill>
                <a:latin typeface="Comic Sans MS" panose="030F0702030302020204" pitchFamily="66" charset="0"/>
              </a:rPr>
              <a:t>3 x 4 = 12</a:t>
            </a:r>
          </a:p>
          <a:p>
            <a:pPr>
              <a:lnSpc>
                <a:spcPct val="200000"/>
              </a:lnSpc>
            </a:pPr>
            <a:r>
              <a:rPr lang="en-GB" sz="4400" b="1" dirty="0">
                <a:solidFill>
                  <a:schemeClr val="bg1"/>
                </a:solidFill>
                <a:latin typeface="Comic Sans MS" panose="030F0702030302020204" pitchFamily="66" charset="0"/>
              </a:rPr>
              <a:t>4 x 3 = 12</a:t>
            </a:r>
          </a:p>
        </p:txBody>
      </p:sp>
    </p:spTree>
    <p:extLst>
      <p:ext uri="{BB962C8B-B14F-4D97-AF65-F5344CB8AC3E}">
        <p14:creationId xmlns:p14="http://schemas.microsoft.com/office/powerpoint/2010/main" val="29364826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7EF1BC-140A-4828-91EC-C50ADCC9F1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BAC884-DDF8-421A-A9D8-33BF6140F8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3ACB708-3EC8-496D-A9CA-57B0AEF44A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pic>
        <p:nvPicPr>
          <p:cNvPr id="1026" name="Picture 2" descr="Year 2 The Multiplication Symbol Game | Classroom Secrets Kids">
            <a:extLst>
              <a:ext uri="{FF2B5EF4-FFF2-40B4-BE49-F238E27FC236}">
                <a16:creationId xmlns:a16="http://schemas.microsoft.com/office/drawing/2014/main" id="{ED5BC7F5-4AA1-4BA7-826F-20B616E7E4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8239" y="-1"/>
            <a:ext cx="8895522" cy="4916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5907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954BCB-647D-4AD1-BB7B-40953A7FD0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2D95F2-C3A3-4D31-AEB2-AD7F410429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0BFD49-97CA-4CFC-AC4E-647A05AF8F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95AF082-2DB2-48AE-B90A-441D8A694B6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816" t="16892" r="22012" b="13702"/>
          <a:stretch/>
        </p:blipFill>
        <p:spPr>
          <a:xfrm>
            <a:off x="2339008" y="63113"/>
            <a:ext cx="7513983" cy="4879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50664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42D4C4-A181-4EA9-831F-0B20FF0AB5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C45C3C-BAFD-45CF-A744-BCA1EF3629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E41A710-C702-4707-B167-D060227E12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E7D55D67-3E30-4730-9C3D-A00D6A111109}"/>
              </a:ext>
            </a:extLst>
          </p:cNvPr>
          <p:cNvSpPr/>
          <p:nvPr/>
        </p:nvSpPr>
        <p:spPr>
          <a:xfrm>
            <a:off x="1730061" y="0"/>
            <a:ext cx="873187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400" u="sng" dirty="0">
                <a:solidFill>
                  <a:schemeClr val="bg1"/>
                </a:solidFill>
                <a:latin typeface="Comic Sans MS" panose="030F0702030302020204" pitchFamily="66" charset="0"/>
              </a:rPr>
              <a:t>This is the worksheet set today</a:t>
            </a:r>
            <a:r>
              <a:rPr lang="en-GB" sz="4400" u="sng" dirty="0">
                <a:solidFill>
                  <a:schemeClr val="bg1"/>
                </a:solidFill>
                <a:latin typeface="Twinkl Precursive" panose="02000000000000000000" pitchFamily="2" charset="0"/>
              </a:rPr>
              <a:t>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1F5D855-EB5E-4889-A957-9FD9F5D73D9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1359" t="17666" r="22554" b="12134"/>
          <a:stretch/>
        </p:blipFill>
        <p:spPr>
          <a:xfrm>
            <a:off x="253122" y="904378"/>
            <a:ext cx="5686144" cy="400134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5EA1536-6F07-4D03-9C71-B9566AE3F1A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1250" t="22170" r="21793" b="7526"/>
          <a:stretch/>
        </p:blipFill>
        <p:spPr>
          <a:xfrm>
            <a:off x="6252736" y="904378"/>
            <a:ext cx="5686144" cy="3946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04333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1EB36A-316C-4A7C-A27F-85F5B7A5A4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43F092-9D49-4FF4-A70E-97324A00B9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160C2AF-CCFF-4E0C-81F2-96BBE2174E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A41143EE-E136-4860-B854-E34FACF31052}"/>
              </a:ext>
            </a:extLst>
          </p:cNvPr>
          <p:cNvSpPr txBox="1">
            <a:spLocks/>
          </p:cNvSpPr>
          <p:nvPr/>
        </p:nvSpPr>
        <p:spPr>
          <a:xfrm>
            <a:off x="543339" y="216739"/>
            <a:ext cx="7058297" cy="1541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9600" dirty="0">
                <a:solidFill>
                  <a:schemeClr val="bg1"/>
                </a:solidFill>
                <a:latin typeface="Twinkl Precursive" panose="02000000000000000000" pitchFamily="2" charset="0"/>
              </a:rPr>
              <a:t>27/1/2021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6783055-B1AE-47E8-A367-865D279C645F}"/>
              </a:ext>
            </a:extLst>
          </p:cNvPr>
          <p:cNvSpPr/>
          <p:nvPr/>
        </p:nvSpPr>
        <p:spPr>
          <a:xfrm>
            <a:off x="2821706" y="2228671"/>
            <a:ext cx="6548588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600" dirty="0">
                <a:solidFill>
                  <a:schemeClr val="bg1"/>
                </a:solidFill>
                <a:latin typeface="Comic Sans MS" panose="030F0702030302020204" pitchFamily="66" charset="0"/>
              </a:rPr>
              <a:t>LO: </a:t>
            </a:r>
            <a:r>
              <a:rPr lang="en-GB" sz="3600" b="1" dirty="0">
                <a:solidFill>
                  <a:schemeClr val="bg1"/>
                </a:solidFill>
                <a:latin typeface="Comic Sans MS" panose="030F0702030302020204" pitchFamily="66" charset="0"/>
              </a:rPr>
              <a:t>Practical</a:t>
            </a:r>
            <a:r>
              <a:rPr lang="en-GB" sz="3600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GB" sz="3600" b="1" dirty="0">
                <a:solidFill>
                  <a:schemeClr val="bg1"/>
                </a:solidFill>
                <a:latin typeface="Comic Sans MS" panose="030F0702030302020204" pitchFamily="66" charset="0"/>
              </a:rPr>
              <a:t>Activity: </a:t>
            </a:r>
          </a:p>
          <a:p>
            <a:pPr algn="ctr"/>
            <a:r>
              <a:rPr lang="en-GB" sz="3600" dirty="0">
                <a:solidFill>
                  <a:schemeClr val="bg1"/>
                </a:solidFill>
                <a:latin typeface="Comic Sans MS" panose="030F0702030302020204" pitchFamily="66" charset="0"/>
              </a:rPr>
              <a:t>Make equal groups (grouping) </a:t>
            </a:r>
          </a:p>
        </p:txBody>
      </p:sp>
    </p:spTree>
    <p:extLst>
      <p:ext uri="{BB962C8B-B14F-4D97-AF65-F5344CB8AC3E}">
        <p14:creationId xmlns:p14="http://schemas.microsoft.com/office/powerpoint/2010/main" val="33589889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777CA9-2499-46E7-9B6B-A18791343F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4F9234-8049-44CB-820B-FB46517760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39F5A6D-FE1F-4BC8-B74E-45AC5AE8DD7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568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EB0668B-9ACB-4A4D-B1D3-191F72511D64}"/>
              </a:ext>
            </a:extLst>
          </p:cNvPr>
          <p:cNvSpPr/>
          <p:nvPr/>
        </p:nvSpPr>
        <p:spPr>
          <a:xfrm>
            <a:off x="-286605" y="57627"/>
            <a:ext cx="1276520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dirty="0">
                <a:solidFill>
                  <a:schemeClr val="bg1"/>
                </a:solidFill>
                <a:latin typeface="Comic Sans MS" panose="030F0702030302020204" pitchFamily="66" charset="0"/>
              </a:rPr>
              <a:t>Recap: What does the term equal mean?</a:t>
            </a:r>
          </a:p>
        </p:txBody>
      </p:sp>
      <p:pic>
        <p:nvPicPr>
          <p:cNvPr id="7" name="Picture 2" descr="Equal means the same - YouTube">
            <a:extLst>
              <a:ext uri="{FF2B5EF4-FFF2-40B4-BE49-F238E27FC236}">
                <a16:creationId xmlns:a16="http://schemas.microsoft.com/office/drawing/2014/main" id="{7561FCA1-C38E-4DD9-A32D-E377AA2F2B5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49" t="4828" r="3260" b="4130"/>
          <a:stretch/>
        </p:blipFill>
        <p:spPr bwMode="auto">
          <a:xfrm>
            <a:off x="2905423" y="1027906"/>
            <a:ext cx="6381154" cy="3912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5772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D08E4B-8240-4B2E-BCC1-AFABA5798C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4135CD-4D3C-4611-A41C-18041CE1D3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FB5A34F-7EA9-4E5A-A80F-FEA7A7BBF94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5332"/>
          <a:stretch/>
        </p:blipFill>
        <p:spPr>
          <a:xfrm>
            <a:off x="0" y="0"/>
            <a:ext cx="12192000" cy="682978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11B22E16-FA04-49F6-945B-4CAB15819C8D}"/>
              </a:ext>
            </a:extLst>
          </p:cNvPr>
          <p:cNvSpPr/>
          <p:nvPr/>
        </p:nvSpPr>
        <p:spPr>
          <a:xfrm>
            <a:off x="6601239" y="778201"/>
            <a:ext cx="5171661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>
                <a:solidFill>
                  <a:schemeClr val="bg1"/>
                </a:solidFill>
                <a:latin typeface="Comic Sans MS" panose="030F0702030302020204" pitchFamily="66" charset="0"/>
              </a:rPr>
              <a:t>Are these groups equal?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DE09018-B82B-4B5F-B3F6-58F618B7E1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7831" y="365125"/>
            <a:ext cx="5636526" cy="4663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95021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AECA96-9905-4257-864F-AFFF2D14A3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D2D848-6CD9-40BC-A4A3-1BB716C0C0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33E5323-2CBB-4B81-A46E-1266EB94F3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4041" y="-594"/>
            <a:ext cx="12192000" cy="6858594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CEA7B474-D010-4A8E-9986-C619BDFAD624}"/>
              </a:ext>
            </a:extLst>
          </p:cNvPr>
          <p:cNvSpPr/>
          <p:nvPr/>
        </p:nvSpPr>
        <p:spPr>
          <a:xfrm>
            <a:off x="6819191" y="662021"/>
            <a:ext cx="467454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dirty="0">
                <a:solidFill>
                  <a:schemeClr val="bg1"/>
                </a:solidFill>
                <a:latin typeface="Comic Sans MS" panose="030F0702030302020204" pitchFamily="66" charset="0"/>
              </a:rPr>
              <a:t>A shows 2 equal groups of 5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EB829C5-D96E-40F4-84CE-5E48256F06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8327" y="365125"/>
            <a:ext cx="5789463" cy="4157317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90790EAD-78B5-4CB0-A345-2D8BD2EC7349}"/>
              </a:ext>
            </a:extLst>
          </p:cNvPr>
          <p:cNvSpPr/>
          <p:nvPr/>
        </p:nvSpPr>
        <p:spPr>
          <a:xfrm>
            <a:off x="6765393" y="2662243"/>
            <a:ext cx="467454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dirty="0">
                <a:solidFill>
                  <a:schemeClr val="bg1"/>
                </a:solidFill>
                <a:latin typeface="Comic Sans MS" panose="030F0702030302020204" pitchFamily="66" charset="0"/>
              </a:rPr>
              <a:t>B shows 5 equal groups of 2</a:t>
            </a:r>
          </a:p>
        </p:txBody>
      </p:sp>
    </p:spTree>
    <p:extLst>
      <p:ext uri="{BB962C8B-B14F-4D97-AF65-F5344CB8AC3E}">
        <p14:creationId xmlns:p14="http://schemas.microsoft.com/office/powerpoint/2010/main" val="4009450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CA9E55-DC25-453E-9B5A-FB7F53AE16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915437-35E9-4F79-9CCD-026F7A57E2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6C97807-4A7F-4041-876A-E2E3AC9F910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801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3B7CE78-C86A-4B1B-8454-10F84C7035A9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867" y="3156733"/>
            <a:ext cx="3064250" cy="153698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AB61FAE-686B-491F-B816-99B6D651840D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9989" y="2557569"/>
            <a:ext cx="3064250" cy="153698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AB6C21F-0866-4F3B-AC74-B755E7A32040}"/>
              </a:ext>
            </a:extLst>
          </p:cNvPr>
          <p:cNvSpPr txBox="1"/>
          <p:nvPr/>
        </p:nvSpPr>
        <p:spPr>
          <a:xfrm>
            <a:off x="2638428" y="86942"/>
            <a:ext cx="68718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There are      frogs. </a:t>
            </a: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 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F6C31CB-B5BC-4EA5-A8D8-9686DD8EDDC1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8313" y="3663617"/>
            <a:ext cx="3064250" cy="153698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B1BD2E8-C36D-4104-970C-F1D39A1BB58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6943" y="1414589"/>
            <a:ext cx="1239064" cy="115361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AD18C41-A0F2-4A6B-A588-02E26C40922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0582" y="902638"/>
            <a:ext cx="1239064" cy="115361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03568E5-9F14-4D45-8CBC-0E7EF1971A7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6082" y="1318280"/>
            <a:ext cx="1239064" cy="115361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CE0F151-1F1C-45D8-AF69-D9583387280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6209" y="729714"/>
            <a:ext cx="1239064" cy="115361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3F27521-F094-4AAA-B78A-84F274E981C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4907" y="1145356"/>
            <a:ext cx="1239064" cy="115361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F568D55-DDBC-420A-A6A1-ED998081757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2582" y="741474"/>
            <a:ext cx="1239064" cy="115361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B4B5E73-4A6B-4CB4-AFB9-F033DFA6240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5153" y="1167747"/>
            <a:ext cx="1239064" cy="115361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6300A7CC-F622-44C3-92E1-5B6F58BC9DA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34062" y="1248819"/>
            <a:ext cx="1239064" cy="115361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7FFF552C-C954-4497-9FB3-2DA150E959C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133" y="668236"/>
            <a:ext cx="1239064" cy="115361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9D838715-F773-45E5-BC01-AE84B7C7A1F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7955" y="1585434"/>
            <a:ext cx="1239064" cy="1153612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C50B121-280D-43DC-8927-BDC0A78FA58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8162" y="755523"/>
            <a:ext cx="1239064" cy="1153612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EB32F095-2123-4508-B1EF-4EBD838137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700" y="861928"/>
            <a:ext cx="1239064" cy="1153612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90D345C8-DC3C-4F69-9DB9-9F4E8E195C6F}"/>
              </a:ext>
            </a:extLst>
          </p:cNvPr>
          <p:cNvSpPr txBox="1"/>
          <p:nvPr/>
        </p:nvSpPr>
        <p:spPr>
          <a:xfrm>
            <a:off x="2626475" y="5016050"/>
            <a:ext cx="68718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There are 3 groups with 4 frogs in each group.  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9A941D18-597D-4436-8DD9-1323B6E0B76B}"/>
              </a:ext>
            </a:extLst>
          </p:cNvPr>
          <p:cNvSpPr/>
          <p:nvPr/>
        </p:nvSpPr>
        <p:spPr>
          <a:xfrm>
            <a:off x="6138575" y="104365"/>
            <a:ext cx="478623" cy="40161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503183CB-C0E4-4E47-80D5-3B9D36D0C277}"/>
              </a:ext>
            </a:extLst>
          </p:cNvPr>
          <p:cNvSpPr txBox="1"/>
          <p:nvPr/>
        </p:nvSpPr>
        <p:spPr>
          <a:xfrm>
            <a:off x="6124539" y="84368"/>
            <a:ext cx="5249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CE20A199-EDBF-48DB-88F3-27460C157103}"/>
              </a:ext>
            </a:extLst>
          </p:cNvPr>
          <p:cNvSpPr txBox="1"/>
          <p:nvPr/>
        </p:nvSpPr>
        <p:spPr>
          <a:xfrm>
            <a:off x="2988758" y="86942"/>
            <a:ext cx="68718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400" dirty="0">
              <a:latin typeface="Comic Sans MS" panose="030F0702030302020204" pitchFamily="66" charset="0"/>
            </a:endParaRP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Can you place these frogs into groups of 4?  </a:t>
            </a:r>
          </a:p>
        </p:txBody>
      </p:sp>
    </p:spTree>
    <p:extLst>
      <p:ext uri="{BB962C8B-B14F-4D97-AF65-F5344CB8AC3E}">
        <p14:creationId xmlns:p14="http://schemas.microsoft.com/office/powerpoint/2010/main" val="2255072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58333E-6 2.22222E-6 L -0.00625 0.26458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3" y="132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7.40741E-7 L -0.00156 0.34468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8" y="17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2.59259E-6 L -0.00677 0.29282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9" y="146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7 7.40741E-7 L -0.00508 0.38055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" y="190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07407E-6 L -0.02435 0.14838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4" y="7407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7037E-7 L -0.02044 0.20718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29" y="10347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125E-6 1.85185E-6 L -0.03242 0.16319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28" y="8148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45833E-6 2.22222E-6 L -0.05469 0.11991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34" y="5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2.22222E-6 L 0.03945 0.25255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6" y="12616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7 -1.48148E-6 L 0.03216 0.30486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02" y="15231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45833E-6 -2.96296E-6 L 0.00091 0.30209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" y="15093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-3.7037E-6 L -3.75E-6 0.25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1" grpId="0"/>
      <p:bldP spid="22" grpId="0" animBg="1"/>
      <p:bldP spid="23" grpId="0"/>
      <p:bldP spid="2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747CA6-9E6C-4C5C-B109-047A9482AC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2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34D9990-F828-4903-B605-1E78023F4FC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8414"/>
          <a:stretch/>
        </p:blipFill>
        <p:spPr>
          <a:xfrm>
            <a:off x="0" y="0"/>
            <a:ext cx="12192000" cy="6983896"/>
          </a:xfrm>
          <a:prstGeom prst="rect">
            <a:avLst/>
          </a:prstGeom>
        </p:spPr>
      </p:pic>
      <p:graphicFrame>
        <p:nvGraphicFramePr>
          <p:cNvPr id="49" name="Table 48">
            <a:extLst>
              <a:ext uri="{FF2B5EF4-FFF2-40B4-BE49-F238E27FC236}">
                <a16:creationId xmlns:a16="http://schemas.microsoft.com/office/drawing/2014/main" id="{F650EF05-C13B-46A8-8DF3-A24239BEB9C7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423922" y="2557469"/>
          <a:ext cx="5760000" cy="3240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40000">
                  <a:extLst>
                    <a:ext uri="{9D8B030D-6E8A-4147-A177-3AD203B41FA5}">
                      <a16:colId xmlns:a16="http://schemas.microsoft.com/office/drawing/2014/main" val="3443022129"/>
                    </a:ext>
                  </a:extLst>
                </a:gridCol>
                <a:gridCol w="1440000">
                  <a:extLst>
                    <a:ext uri="{9D8B030D-6E8A-4147-A177-3AD203B41FA5}">
                      <a16:colId xmlns:a16="http://schemas.microsoft.com/office/drawing/2014/main" val="3814038541"/>
                    </a:ext>
                  </a:extLst>
                </a:gridCol>
                <a:gridCol w="1440000">
                  <a:extLst>
                    <a:ext uri="{9D8B030D-6E8A-4147-A177-3AD203B41FA5}">
                      <a16:colId xmlns:a16="http://schemas.microsoft.com/office/drawing/2014/main" val="1454188463"/>
                    </a:ext>
                  </a:extLst>
                </a:gridCol>
                <a:gridCol w="1440000">
                  <a:extLst>
                    <a:ext uri="{9D8B030D-6E8A-4147-A177-3AD203B41FA5}">
                      <a16:colId xmlns:a16="http://schemas.microsoft.com/office/drawing/2014/main" val="3647038735"/>
                    </a:ext>
                  </a:extLst>
                </a:gridCol>
              </a:tblGrid>
              <a:tr h="108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53752356"/>
                  </a:ext>
                </a:extLst>
              </a:tr>
              <a:tr h="108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362606870"/>
                  </a:ext>
                </a:extLst>
              </a:tr>
              <a:tr h="108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901042917"/>
                  </a:ext>
                </a:extLst>
              </a:tr>
            </a:tbl>
          </a:graphicData>
        </a:graphic>
      </p:graphicFrame>
      <p:pic>
        <p:nvPicPr>
          <p:cNvPr id="50" name="Picture 49">
            <a:extLst>
              <a:ext uri="{FF2B5EF4-FFF2-40B4-BE49-F238E27FC236}">
                <a16:creationId xmlns:a16="http://schemas.microsoft.com/office/drawing/2014/main" id="{250BD28D-C014-40E3-86D6-6E31B9F1C1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6536" y="3065992"/>
            <a:ext cx="1239064" cy="1153612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6B84C126-5506-4143-B247-0415669CC9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2779" y="3205047"/>
            <a:ext cx="1239064" cy="1153612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4FBC4E02-2551-41A6-872C-86DDC45713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6003" y="2234801"/>
            <a:ext cx="1239064" cy="1153612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D70C2F06-02D0-4524-B871-4A55B1061A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8159" y="4048062"/>
            <a:ext cx="1239064" cy="1153612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D505CF5C-9D01-464A-9B7F-15C64639C8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3301" y="3205047"/>
            <a:ext cx="1239064" cy="1153612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523D3898-F6E6-4C71-9151-AA232628E6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7232" y="4133742"/>
            <a:ext cx="1239064" cy="1153612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EC16E622-D80E-417A-8C24-05FEB08740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3202" y="2275283"/>
            <a:ext cx="1239064" cy="1153612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C5A9511B-C870-4004-BCC4-29CE13B723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4513" y="2163615"/>
            <a:ext cx="1239064" cy="1153612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F79849C5-2151-49FE-9214-6E065AA383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8804" y="2190692"/>
            <a:ext cx="1239064" cy="1153612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3C6F217B-6907-4D93-B052-FCA56ED90A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3315" y="3119377"/>
            <a:ext cx="1239064" cy="1153612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283E957E-7945-4EA6-802C-C2B716325C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7798" y="4025287"/>
            <a:ext cx="1239064" cy="1153612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5B0D8348-E3CE-48D6-A835-53186F5AEAD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4577" y="4048062"/>
            <a:ext cx="1239064" cy="1153612"/>
          </a:xfrm>
          <a:prstGeom prst="rect">
            <a:avLst/>
          </a:prstGeom>
        </p:spPr>
      </p:pic>
      <p:sp>
        <p:nvSpPr>
          <p:cNvPr id="62" name="TextBox 61">
            <a:extLst>
              <a:ext uri="{FF2B5EF4-FFF2-40B4-BE49-F238E27FC236}">
                <a16:creationId xmlns:a16="http://schemas.microsoft.com/office/drawing/2014/main" id="{F3C52D4B-E6D6-4ED9-A43B-42C07EE7AA3B}"/>
              </a:ext>
            </a:extLst>
          </p:cNvPr>
          <p:cNvSpPr txBox="1"/>
          <p:nvPr/>
        </p:nvSpPr>
        <p:spPr>
          <a:xfrm>
            <a:off x="2704541" y="223755"/>
            <a:ext cx="71987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Grouping is easier if you make rows and columns.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B70B4DE2-D24E-49B4-AEF7-CC4A5CB67157}"/>
              </a:ext>
            </a:extLst>
          </p:cNvPr>
          <p:cNvSpPr txBox="1"/>
          <p:nvPr/>
        </p:nvSpPr>
        <p:spPr>
          <a:xfrm>
            <a:off x="2386875" y="851164"/>
            <a:ext cx="71987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How many groups of 3 are there?   </a:t>
            </a:r>
          </a:p>
        </p:txBody>
      </p:sp>
      <p:sp>
        <p:nvSpPr>
          <p:cNvPr id="64" name="Rounded Rectangle 17">
            <a:extLst>
              <a:ext uri="{FF2B5EF4-FFF2-40B4-BE49-F238E27FC236}">
                <a16:creationId xmlns:a16="http://schemas.microsoft.com/office/drawing/2014/main" id="{BE061A86-D8E4-4398-A402-61D536FEF51E}"/>
              </a:ext>
            </a:extLst>
          </p:cNvPr>
          <p:cNvSpPr/>
          <p:nvPr/>
        </p:nvSpPr>
        <p:spPr>
          <a:xfrm>
            <a:off x="3126265" y="2275283"/>
            <a:ext cx="1301589" cy="3053623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65" name="Rounded Rectangle 24">
            <a:extLst>
              <a:ext uri="{FF2B5EF4-FFF2-40B4-BE49-F238E27FC236}">
                <a16:creationId xmlns:a16="http://schemas.microsoft.com/office/drawing/2014/main" id="{DAFC76C4-3CC3-46A6-B5C9-8F24E6DD9D58}"/>
              </a:ext>
            </a:extLst>
          </p:cNvPr>
          <p:cNvSpPr/>
          <p:nvPr/>
        </p:nvSpPr>
        <p:spPr>
          <a:xfrm>
            <a:off x="4580254" y="2275283"/>
            <a:ext cx="1301589" cy="3053623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66" name="Rounded Rectangle 25">
            <a:extLst>
              <a:ext uri="{FF2B5EF4-FFF2-40B4-BE49-F238E27FC236}">
                <a16:creationId xmlns:a16="http://schemas.microsoft.com/office/drawing/2014/main" id="{DC60579F-19C8-45D5-A4E9-7DA9775B948A}"/>
              </a:ext>
            </a:extLst>
          </p:cNvPr>
          <p:cNvSpPr/>
          <p:nvPr/>
        </p:nvSpPr>
        <p:spPr>
          <a:xfrm>
            <a:off x="5986256" y="2275283"/>
            <a:ext cx="1301589" cy="3053623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67" name="Rounded Rectangle 26">
            <a:extLst>
              <a:ext uri="{FF2B5EF4-FFF2-40B4-BE49-F238E27FC236}">
                <a16:creationId xmlns:a16="http://schemas.microsoft.com/office/drawing/2014/main" id="{3FF9F55C-CBA9-4711-B763-81C1333BFB11}"/>
              </a:ext>
            </a:extLst>
          </p:cNvPr>
          <p:cNvSpPr/>
          <p:nvPr/>
        </p:nvSpPr>
        <p:spPr>
          <a:xfrm>
            <a:off x="7454513" y="2275283"/>
            <a:ext cx="1301589" cy="3053623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D48811D6-AE9F-4D25-9CB3-032ADCEC600C}"/>
              </a:ext>
            </a:extLst>
          </p:cNvPr>
          <p:cNvSpPr txBox="1"/>
          <p:nvPr/>
        </p:nvSpPr>
        <p:spPr>
          <a:xfrm>
            <a:off x="2339255" y="1518840"/>
            <a:ext cx="71987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There are 		groups of 3</a:t>
            </a:r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8EC4F09A-ADD6-4103-A3A9-60BA7BC476A1}"/>
              </a:ext>
            </a:extLst>
          </p:cNvPr>
          <p:cNvSpPr/>
          <p:nvPr/>
        </p:nvSpPr>
        <p:spPr>
          <a:xfrm>
            <a:off x="5553345" y="1500860"/>
            <a:ext cx="603443" cy="603443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A82B7433-15E6-48DD-9042-FB0AAA7AEF3A}"/>
              </a:ext>
            </a:extLst>
          </p:cNvPr>
          <p:cNvSpPr txBox="1"/>
          <p:nvPr/>
        </p:nvSpPr>
        <p:spPr>
          <a:xfrm>
            <a:off x="5677142" y="1568482"/>
            <a:ext cx="409401" cy="4621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6484096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0" dur="20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 animBg="1"/>
      <p:bldP spid="65" grpId="0" animBg="1"/>
      <p:bldP spid="66" grpId="0" animBg="1"/>
      <p:bldP spid="6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747CA6-9E6C-4C5C-B109-047A9482AC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CFC139-DA80-401F-9C88-6B056B4E8D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34D9990-F828-4903-B605-1E78023F4F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E2E7072-0F34-40D7-B83F-9C6CC8671452}"/>
              </a:ext>
            </a:extLst>
          </p:cNvPr>
          <p:cNvSpPr/>
          <p:nvPr/>
        </p:nvSpPr>
        <p:spPr>
          <a:xfrm>
            <a:off x="6310078" y="46236"/>
            <a:ext cx="4647426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000" u="sng" dirty="0">
                <a:solidFill>
                  <a:schemeClr val="bg1"/>
                </a:solidFill>
                <a:latin typeface="Comic Sans MS" panose="030F0702030302020204" pitchFamily="66" charset="0"/>
              </a:rPr>
              <a:t>Today’s task</a:t>
            </a: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2EABF003-EB1A-445A-93C2-F3646033AAD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4728" t="27564" r="37662" b="10166"/>
          <a:stretch/>
        </p:blipFill>
        <p:spPr>
          <a:xfrm>
            <a:off x="280780" y="96892"/>
            <a:ext cx="4585252" cy="4735012"/>
          </a:xfrm>
          <a:prstGeom prst="rect">
            <a:avLst/>
          </a:prstGeom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FA307B85-6DB7-4D00-8BB3-E507F1080E9E}"/>
              </a:ext>
            </a:extLst>
          </p:cNvPr>
          <p:cNvSpPr/>
          <p:nvPr/>
        </p:nvSpPr>
        <p:spPr>
          <a:xfrm>
            <a:off x="5146812" y="1690688"/>
            <a:ext cx="697395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dirty="0">
                <a:solidFill>
                  <a:schemeClr val="bg1"/>
                </a:solidFill>
                <a:latin typeface="Comic Sans MS" panose="030F0702030302020204" pitchFamily="66" charset="0"/>
              </a:rPr>
              <a:t>Your task for today is to practise making equal groups from a given number</a:t>
            </a:r>
            <a:r>
              <a:rPr lang="en-GB" sz="6000" dirty="0">
                <a:solidFill>
                  <a:schemeClr val="bg1"/>
                </a:solidFill>
                <a:latin typeface="Comic Sans MS" panose="030F0702030302020204" pitchFamily="66" charset="0"/>
              </a:rPr>
              <a:t>.</a:t>
            </a:r>
            <a:endParaRPr lang="en-GB" sz="5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135642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6F4996-00E3-40B9-AE48-0407545D53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A14F9F-2943-426A-AE9B-48059F418D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A5F4AA1-8B5F-4A3A-82D1-AB4329F9F6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6806D192-B98E-4BAE-AB19-AD9F10C1638C}"/>
              </a:ext>
            </a:extLst>
          </p:cNvPr>
          <p:cNvSpPr txBox="1">
            <a:spLocks/>
          </p:cNvSpPr>
          <p:nvPr/>
        </p:nvSpPr>
        <p:spPr>
          <a:xfrm>
            <a:off x="675861" y="375202"/>
            <a:ext cx="7058297" cy="1541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9600" dirty="0">
                <a:solidFill>
                  <a:schemeClr val="bg1"/>
                </a:solidFill>
                <a:latin typeface="Twinkl Precursive" panose="02000000000000000000" pitchFamily="2" charset="0"/>
              </a:rPr>
              <a:t>28/1/2021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22A029B-37DE-48FD-8DCC-81A7A9D18CB1}"/>
              </a:ext>
            </a:extLst>
          </p:cNvPr>
          <p:cNvSpPr/>
          <p:nvPr/>
        </p:nvSpPr>
        <p:spPr>
          <a:xfrm>
            <a:off x="2047463" y="2546588"/>
            <a:ext cx="809708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000" dirty="0">
                <a:solidFill>
                  <a:schemeClr val="bg1"/>
                </a:solidFill>
                <a:latin typeface="Comic Sans MS" panose="030F0702030302020204" pitchFamily="66" charset="0"/>
              </a:rPr>
              <a:t>LO: Make equal groups - grouping</a:t>
            </a:r>
          </a:p>
        </p:txBody>
      </p:sp>
    </p:spTree>
    <p:extLst>
      <p:ext uri="{BB962C8B-B14F-4D97-AF65-F5344CB8AC3E}">
        <p14:creationId xmlns:p14="http://schemas.microsoft.com/office/powerpoint/2010/main" val="310027434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3603BE-85DC-44FC-ADA9-4AC46092C5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000CDB-D5E4-498D-A2F6-7ED49E2C39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F6A4FA5-63C6-4CC7-9490-F2A4C94EA0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12F336C-30AC-4D2D-8FA9-9B9EFF2A75C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7772" t="17472" r="30707" b="26462"/>
          <a:stretch/>
        </p:blipFill>
        <p:spPr>
          <a:xfrm>
            <a:off x="1782417" y="141334"/>
            <a:ext cx="8627165" cy="4705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63711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5A0AB-02D9-4257-B094-60965B4F74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8EE4D2-547F-4FAC-B759-0CC7537239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4D22B49-3EA2-4CE2-A54F-F62F9383F4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21A889D-ADF3-43BD-AF6F-1F275FD079D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054" t="27744" r="37121" b="26269"/>
          <a:stretch/>
        </p:blipFill>
        <p:spPr>
          <a:xfrm>
            <a:off x="1577008" y="115957"/>
            <a:ext cx="9037983" cy="4654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78792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5A0AB-02D9-4257-B094-60965B4F74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8EE4D2-547F-4FAC-B759-0CC7537239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4D22B49-3EA2-4CE2-A54F-F62F9383F4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844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7F51556-691E-4345-9176-93D69202940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8859" t="17279" r="20163" b="9256"/>
          <a:stretch/>
        </p:blipFill>
        <p:spPr>
          <a:xfrm>
            <a:off x="2378765" y="1"/>
            <a:ext cx="7434470" cy="5035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762798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5A0AB-02D9-4257-B094-60965B4F74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8EE4D2-547F-4FAC-B759-0CC7537239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4D22B49-3EA2-4CE2-A54F-F62F9383F4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2038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1D388C7-B498-4ED7-A649-D876159A356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8913" t="19405" r="20109" b="5776"/>
          <a:stretch/>
        </p:blipFill>
        <p:spPr>
          <a:xfrm>
            <a:off x="2378765" y="0"/>
            <a:ext cx="7434470" cy="5035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38245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5A0AB-02D9-4257-B094-60965B4F74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8EE4D2-547F-4FAC-B759-0CC7537239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4D22B49-3EA2-4CE2-A54F-F62F9383F4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333C2A1-F900-4A7B-848A-29C9BBE1D4C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967" t="22418" r="32120" b="26267"/>
          <a:stretch/>
        </p:blipFill>
        <p:spPr>
          <a:xfrm>
            <a:off x="1842052" y="64099"/>
            <a:ext cx="8507896" cy="4756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771492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74B70E-3658-4EB3-8EBA-D1CDD631EF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C3455A-D1EE-4B4F-9E64-281B2DD1F6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51B3047-208F-43F3-BEA8-7E3B00E92F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FDDA168-718B-49B1-94BA-F66069A3738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380" t="18246" r="36359" b="12134"/>
          <a:stretch/>
        </p:blipFill>
        <p:spPr>
          <a:xfrm>
            <a:off x="117616" y="760548"/>
            <a:ext cx="3720548" cy="412981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C660450-E867-4DA1-A9F3-83B4B437E64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272" t="22418" r="36467" b="10028"/>
          <a:stretch/>
        </p:blipFill>
        <p:spPr>
          <a:xfrm>
            <a:off x="3949153" y="760547"/>
            <a:ext cx="3949147" cy="412981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CAF0AC8-4D0A-4126-A0AB-9F5379185FCC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761" t="24386" r="36468" b="12134"/>
          <a:stretch/>
        </p:blipFill>
        <p:spPr>
          <a:xfrm>
            <a:off x="8004316" y="760546"/>
            <a:ext cx="3949146" cy="4129815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E078C448-44FD-4E18-913F-A50CB008FD27}"/>
              </a:ext>
            </a:extLst>
          </p:cNvPr>
          <p:cNvSpPr/>
          <p:nvPr/>
        </p:nvSpPr>
        <p:spPr>
          <a:xfrm>
            <a:off x="1802067" y="-4267"/>
            <a:ext cx="873187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400" u="sng" dirty="0">
                <a:solidFill>
                  <a:schemeClr val="bg1"/>
                </a:solidFill>
                <a:latin typeface="Comic Sans MS" panose="030F0702030302020204" pitchFamily="66" charset="0"/>
              </a:rPr>
              <a:t>This is the worksheet set today</a:t>
            </a:r>
            <a:r>
              <a:rPr lang="en-GB" sz="4400" u="sng" dirty="0">
                <a:solidFill>
                  <a:schemeClr val="bg1"/>
                </a:solidFill>
                <a:latin typeface="Twinkl Precursive" panose="02000000000000000000" pitchFamily="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3816854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C9321-7902-4808-8070-F1ABEB6503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6A100D-1506-4AEF-82A0-24BE95FEE8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F186130-DF37-49F1-B74B-185F49705B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784C3EB-64B6-4161-B8E8-6EEB0996BBB6}"/>
              </a:ext>
            </a:extLst>
          </p:cNvPr>
          <p:cNvSpPr/>
          <p:nvPr/>
        </p:nvSpPr>
        <p:spPr>
          <a:xfrm>
            <a:off x="2047456" y="2647986"/>
            <a:ext cx="809708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000" dirty="0">
                <a:solidFill>
                  <a:schemeClr val="bg1"/>
                </a:solidFill>
                <a:latin typeface="Comic Sans MS" panose="030F0702030302020204" pitchFamily="66" charset="0"/>
              </a:rPr>
              <a:t>LO: Make equal groups - grouping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85ACD43-A9B4-48A9-9834-3AFD6B76CB6E}"/>
              </a:ext>
            </a:extLst>
          </p:cNvPr>
          <p:cNvSpPr/>
          <p:nvPr/>
        </p:nvSpPr>
        <p:spPr>
          <a:xfrm>
            <a:off x="442858" y="180490"/>
            <a:ext cx="5742278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9600" dirty="0">
                <a:solidFill>
                  <a:schemeClr val="bg1"/>
                </a:solidFill>
                <a:latin typeface="Twinkl Precursive" panose="02000000000000000000" pitchFamily="2" charset="0"/>
              </a:rPr>
              <a:t>29/1/2021</a:t>
            </a:r>
          </a:p>
        </p:txBody>
      </p:sp>
    </p:spTree>
    <p:extLst>
      <p:ext uri="{BB962C8B-B14F-4D97-AF65-F5344CB8AC3E}">
        <p14:creationId xmlns:p14="http://schemas.microsoft.com/office/powerpoint/2010/main" val="246846614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8765AD-F1B9-4218-8C9E-EFA61656CB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C4D689-468A-4FF1-AAA7-77351E6DDF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60D3EE4-B08A-4911-A095-DCFF2B1208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CB6A518-4D8C-41DF-A50F-25A536413C7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7989" t="17859" r="30598" b="26849"/>
          <a:stretch/>
        </p:blipFill>
        <p:spPr>
          <a:xfrm>
            <a:off x="1683026" y="79512"/>
            <a:ext cx="8825948" cy="4797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44470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359C92-8455-46AD-ABD7-95ED62ABD6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2106B9-501C-43F5-891A-D4D2C3C085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D3C644A-C268-4E48-B51F-980C98DFFF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829CD8D-EFF7-4A4B-AD6D-BB7AAC88067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7772" t="17666" r="30598" b="26656"/>
          <a:stretch/>
        </p:blipFill>
        <p:spPr>
          <a:xfrm>
            <a:off x="1789044" y="106015"/>
            <a:ext cx="8613912" cy="4823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043725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1EFACC-9956-4A42-9140-9F59F68BC3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0DFD99-23C9-44CE-840B-E67E6B00B5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8509B08-383D-4B28-9BF5-6BBFE1A6C0B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970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10E41BD-DC70-4731-8A7C-17E937BFBD7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7662" t="17471" r="30598" b="27429"/>
          <a:stretch/>
        </p:blipFill>
        <p:spPr>
          <a:xfrm>
            <a:off x="1888434" y="0"/>
            <a:ext cx="8415130" cy="412142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103CF61-2006-423F-BC67-AFDA5DCAA44E}"/>
              </a:ext>
            </a:extLst>
          </p:cNvPr>
          <p:cNvSpPr/>
          <p:nvPr/>
        </p:nvSpPr>
        <p:spPr>
          <a:xfrm>
            <a:off x="807532" y="4256363"/>
            <a:ext cx="1057693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000" dirty="0">
                <a:solidFill>
                  <a:schemeClr val="bg1"/>
                </a:solidFill>
                <a:latin typeface="Comic Sans MS" panose="030F0702030302020204" pitchFamily="66" charset="0"/>
              </a:rPr>
              <a:t>There are __ equal groups with __ in each. </a:t>
            </a:r>
          </a:p>
        </p:txBody>
      </p:sp>
    </p:spTree>
    <p:extLst>
      <p:ext uri="{BB962C8B-B14F-4D97-AF65-F5344CB8AC3E}">
        <p14:creationId xmlns:p14="http://schemas.microsoft.com/office/powerpoint/2010/main" val="260253474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1EFACC-9956-4A42-9140-9F59F68BC3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0DFD99-23C9-44CE-840B-E67E6B00B5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8509B08-383D-4B28-9BF5-6BBFE1A6C0B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970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103CF61-2006-423F-BC67-AFDA5DCAA44E}"/>
              </a:ext>
            </a:extLst>
          </p:cNvPr>
          <p:cNvSpPr/>
          <p:nvPr/>
        </p:nvSpPr>
        <p:spPr>
          <a:xfrm>
            <a:off x="4650726" y="4256363"/>
            <a:ext cx="289053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000" dirty="0">
                <a:solidFill>
                  <a:schemeClr val="bg1"/>
                </a:solidFill>
                <a:latin typeface="Comic Sans MS" panose="030F0702030302020204" pitchFamily="66" charset="0"/>
              </a:rPr>
              <a:t>There are 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F5C2BAD-6CE1-40EB-AA4C-64E586310CD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8750" t="16699" r="19946" b="9256"/>
          <a:stretch/>
        </p:blipFill>
        <p:spPr>
          <a:xfrm>
            <a:off x="2358880" y="0"/>
            <a:ext cx="7474226" cy="5075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983071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1EFACC-9956-4A42-9140-9F59F68BC3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0DFD99-23C9-44CE-840B-E67E6B00B5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8509B08-383D-4B28-9BF5-6BBFE1A6C0B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970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103CF61-2006-423F-BC67-AFDA5DCAA44E}"/>
              </a:ext>
            </a:extLst>
          </p:cNvPr>
          <p:cNvSpPr/>
          <p:nvPr/>
        </p:nvSpPr>
        <p:spPr>
          <a:xfrm>
            <a:off x="5849769" y="4256363"/>
            <a:ext cx="49244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000" dirty="0">
                <a:solidFill>
                  <a:schemeClr val="bg1"/>
                </a:solidFill>
                <a:latin typeface="Comic Sans MS" panose="030F0702030302020204" pitchFamily="66" charset="0"/>
              </a:rPr>
              <a:t> 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24A282F-E69C-4C21-B69D-DB9444980D8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8750" t="19019" r="19946" b="5775"/>
          <a:stretch/>
        </p:blipFill>
        <p:spPr>
          <a:xfrm>
            <a:off x="2358877" y="0"/>
            <a:ext cx="7474226" cy="5155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74805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D24D22-ECA2-48F5-AAEC-DF7F2A01A1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ED4D81-FD56-4613-861E-B6B4C2AC7B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BE01C87-1A9A-462E-BE69-68376CC11D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4A08AC4-6807-4FAB-A945-7AC3C2E8A24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707" t="17472" r="22010" b="12134"/>
          <a:stretch/>
        </p:blipFill>
        <p:spPr>
          <a:xfrm>
            <a:off x="234028" y="813557"/>
            <a:ext cx="5782001" cy="399484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F825BD6-7934-4F97-9A31-88EE2A61494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1032" t="22417" r="21685" b="7526"/>
          <a:stretch/>
        </p:blipFill>
        <p:spPr>
          <a:xfrm>
            <a:off x="6168006" y="832643"/>
            <a:ext cx="5782001" cy="3975754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D938D40E-FFC9-4DD7-BD43-8985CFBC2C84}"/>
              </a:ext>
            </a:extLst>
          </p:cNvPr>
          <p:cNvSpPr/>
          <p:nvPr/>
        </p:nvSpPr>
        <p:spPr>
          <a:xfrm>
            <a:off x="1802067" y="-4267"/>
            <a:ext cx="873187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400" u="sng" dirty="0">
                <a:solidFill>
                  <a:schemeClr val="bg1"/>
                </a:solidFill>
                <a:latin typeface="Comic Sans MS" panose="030F0702030302020204" pitchFamily="66" charset="0"/>
              </a:rPr>
              <a:t>This is the worksheet set today</a:t>
            </a:r>
            <a:r>
              <a:rPr lang="en-GB" sz="4400" u="sng" dirty="0">
                <a:solidFill>
                  <a:schemeClr val="bg1"/>
                </a:solidFill>
                <a:latin typeface="Twinkl Precursive" panose="02000000000000000000" pitchFamily="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303361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317</Words>
  <Application>Microsoft Office PowerPoint</Application>
  <PresentationFormat>Widescreen</PresentationFormat>
  <Paragraphs>59</Paragraphs>
  <Slides>33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9" baseType="lpstr">
      <vt:lpstr>Arial</vt:lpstr>
      <vt:lpstr>Calibri</vt:lpstr>
      <vt:lpstr>Calibri Light</vt:lpstr>
      <vt:lpstr>Comic Sans MS</vt:lpstr>
      <vt:lpstr>Twinkl Precursive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2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Coles BTP</dc:creator>
  <cp:lastModifiedBy>C Coles BTP</cp:lastModifiedBy>
  <cp:revision>4</cp:revision>
  <dcterms:created xsi:type="dcterms:W3CDTF">2021-01-21T14:14:47Z</dcterms:created>
  <dcterms:modified xsi:type="dcterms:W3CDTF">2021-01-21T15:23:41Z</dcterms:modified>
</cp:coreProperties>
</file>