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sldIdLst>
    <p:sldId id="256" r:id="rId2"/>
    <p:sldId id="257" r:id="rId3"/>
    <p:sldId id="258" r:id="rId4"/>
    <p:sldId id="260" r:id="rId5"/>
    <p:sldId id="259" r:id="rId6"/>
    <p:sldId id="261" r:id="rId7"/>
    <p:sldId id="263" r:id="rId8"/>
    <p:sldId id="262" r:id="rId9"/>
    <p:sldId id="264" r:id="rId10"/>
    <p:sldId id="265" r:id="rId11"/>
    <p:sldId id="266" r:id="rId1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xmlns=""/>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xmlns=""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000" autoAdjust="0"/>
    <p:restoredTop sz="94660"/>
  </p:normalViewPr>
  <p:slideViewPr>
    <p:cSldViewPr snapToGrid="0">
      <p:cViewPr>
        <p:scale>
          <a:sx n="81" d="100"/>
          <a:sy n="81" d="100"/>
        </p:scale>
        <p:origin x="-300" y="-3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presProps" Target="presProp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slide" Target="slides/slide11.xml"/><Relationship Id="rId2" Type="http://schemas.openxmlformats.org/officeDocument/2006/relationships/slide" Target="slides/slide1.xml"/><Relationship Id="rId16"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theme" Target="theme/theme1.xml"/><Relationship Id="rId10" Type="http://schemas.openxmlformats.org/officeDocument/2006/relationships/slide" Target="slides/slide9.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viewProps" Target="view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endParaRPr lang="en-GB"/>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77822392"/>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9476725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endParaRPr lang="en-GB"/>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907750533"/>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838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72200" y="1825625"/>
            <a:ext cx="5181600" cy="435133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9121307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endParaRPr lang="en-GB"/>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DDBD677-BC15-473C-9B4C-C711910B0FE8}" type="datetimeFigureOut">
              <a:rPr lang="en-GB" smtClean="0"/>
              <a:t>25/03/2021</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273301834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DDBD677-BC15-473C-9B4C-C711910B0FE8}" type="datetimeFigureOut">
              <a:rPr lang="en-GB" smtClean="0"/>
              <a:t>25/03/2021</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633672546"/>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DDBD677-BC15-473C-9B4C-C711910B0FE8}" type="datetimeFigureOut">
              <a:rPr lang="en-GB" smtClean="0"/>
              <a:t>25/03/2021</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6395436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413511229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GB"/>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3DDBD677-BC15-473C-9B4C-C711910B0FE8}" type="datetimeFigureOut">
              <a:rPr lang="en-GB" smtClean="0"/>
              <a:t>25/03/2021</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3576065291"/>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0532618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DDBD677-BC15-473C-9B4C-C711910B0FE8}" type="datetimeFigureOut">
              <a:rPr lang="en-GB" smtClean="0"/>
              <a:t>25/03/2021</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60898D9F-5542-4141-B0F4-AC900DB14FD0}" type="slidenum">
              <a:rPr lang="en-GB" smtClean="0"/>
              <a:t>‹#›</a:t>
            </a:fld>
            <a:endParaRPr lang="en-GB"/>
          </a:p>
        </p:txBody>
      </p:sp>
    </p:spTree>
    <p:extLst>
      <p:ext uri="{BB962C8B-B14F-4D97-AF65-F5344CB8AC3E}">
        <p14:creationId xmlns:p14="http://schemas.microsoft.com/office/powerpoint/2010/main" val="1755857292"/>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image" Target="../media/image1.jpg"/><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3">
            <a:lum/>
          </a:blip>
          <a:srcRect/>
          <a:stretch>
            <a:fillRect t="-12000" b="-12000"/>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DDBD677-BC15-473C-9B4C-C711910B0FE8}" type="datetimeFigureOut">
              <a:rPr lang="en-GB" smtClean="0"/>
              <a:t>25/03/2021</a:t>
            </a:fld>
            <a:endParaRPr lang="en-GB"/>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60898D9F-5542-4141-B0F4-AC900DB14FD0}" type="slidenum">
              <a:rPr lang="en-GB" smtClean="0"/>
              <a:t>‹#›</a:t>
            </a:fld>
            <a:endParaRPr lang="en-GB"/>
          </a:p>
        </p:txBody>
      </p:sp>
    </p:spTree>
    <p:extLst>
      <p:ext uri="{BB962C8B-B14F-4D97-AF65-F5344CB8AC3E}">
        <p14:creationId xmlns:p14="http://schemas.microsoft.com/office/powerpoint/2010/main" val="847402121"/>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a:bodyPr>
          <a:lstStyle/>
          <a:p>
            <a:r>
              <a:rPr lang="en-GB" dirty="0">
                <a:latin typeface="Twinkl Precursive" panose="02000000000000000000" pitchFamily="2" charset="0"/>
              </a:rPr>
              <a:t>LO: To complete the sentences given.</a:t>
            </a:r>
          </a:p>
        </p:txBody>
      </p:sp>
    </p:spTree>
    <p:extLst>
      <p:ext uri="{BB962C8B-B14F-4D97-AF65-F5344CB8AC3E}">
        <p14:creationId xmlns:p14="http://schemas.microsoft.com/office/powerpoint/2010/main" val="408690283"/>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5064369" y="323557"/>
            <a:ext cx="6865034" cy="3186406"/>
          </a:xfrm>
          <a:solidFill>
            <a:schemeClr val="bg1"/>
          </a:solidFill>
        </p:spPr>
        <p:txBody>
          <a:bodyPr anchor="ctr">
            <a:normAutofit fontScale="90000"/>
          </a:bodyPr>
          <a:lstStyle/>
          <a:p>
            <a:r>
              <a:rPr lang="en-GB" dirty="0">
                <a:latin typeface="Twinkl Precursive" panose="02000000000000000000" pitchFamily="2" charset="0"/>
              </a:rPr>
              <a:t>Task: Read the extract about Rapunzel and Tangled. </a:t>
            </a:r>
          </a:p>
        </p:txBody>
      </p:sp>
    </p:spTree>
    <p:extLst>
      <p:ext uri="{BB962C8B-B14F-4D97-AF65-F5344CB8AC3E}">
        <p14:creationId xmlns:p14="http://schemas.microsoft.com/office/powerpoint/2010/main" val="411226228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b="1" dirty="0">
                <a:latin typeface="Twinkl Precursive" panose="02000000000000000000" pitchFamily="2" charset="0"/>
              </a:rPr>
              <a:t>TANGLED</a:t>
            </a:r>
            <a:endParaRPr lang="en-GB" sz="3000" b="1" dirty="0">
              <a:latin typeface="Twinkl Precursive" panose="02000000000000000000" pitchFamily="2" charset="0"/>
            </a:endParaRPr>
          </a:p>
          <a:p>
            <a:pPr marL="0" indent="0">
              <a:buNone/>
            </a:pPr>
            <a:r>
              <a:rPr lang="en-AU" sz="3000" dirty="0">
                <a:latin typeface="Twinkl Precursive" panose="02000000000000000000" pitchFamily="2" charset="0"/>
              </a:rPr>
              <a:t>Rapunzel is about a lost princess whose mother was very ill and she got a healing flower that only works when Rapunzel would sing a song. </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She falls for a rogue thief named Flynn Eugene Fitzherbert Rider, the kingdom's most wanted-and most charming-bandit.</a:t>
            </a:r>
            <a:endParaRPr lang="en-GB" sz="3000" dirty="0">
              <a:latin typeface="Twinkl Precursive" panose="02000000000000000000" pitchFamily="2" charset="0"/>
            </a:endParaRPr>
          </a:p>
          <a:p>
            <a:pPr marL="0" indent="0">
              <a:buNone/>
            </a:pPr>
            <a:r>
              <a:rPr lang="en-AU" sz="3000" dirty="0">
                <a:latin typeface="Twinkl Precursive" panose="02000000000000000000" pitchFamily="2" charset="0"/>
              </a:rPr>
              <a:t>Flynn Rider, hides out in a mysterious tower, he's taken hostage by Rapunzel, a beautiful and feisty teenager with 70 feet of magical, golden hair. </a:t>
            </a:r>
            <a:endParaRPr lang="en-GB" sz="3000" dirty="0">
              <a:latin typeface="Twinkl Precursive" panose="02000000000000000000" pitchFamily="2" charset="0"/>
            </a:endParaRPr>
          </a:p>
        </p:txBody>
      </p:sp>
      <p:pic>
        <p:nvPicPr>
          <p:cNvPr id="4" name="Picture 2" descr="Rapunzel (Tangled) - Wikipedia"/>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0674743" y="171150"/>
            <a:ext cx="1230629" cy="100733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062073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1" end="1"/>
                                            </p:txEl>
                                          </p:spTgt>
                                        </p:tgtEl>
                                        <p:attrNameLst>
                                          <p:attrName>style.visibility</p:attrName>
                                        </p:attrNameLst>
                                      </p:cBhvr>
                                      <p:to>
                                        <p:strVal val="visible"/>
                                      </p:to>
                                    </p:set>
                                    <p:anim calcmode="lin" valueType="num">
                                      <p:cBhvr additive="base">
                                        <p:cTn id="7"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3" end="3"/>
                                            </p:txEl>
                                          </p:spTgt>
                                        </p:tgtEl>
                                        <p:attrNameLst>
                                          <p:attrName>style.visibility</p:attrName>
                                        </p:attrNameLst>
                                      </p:cBhvr>
                                      <p:to>
                                        <p:strVal val="visible"/>
                                      </p:to>
                                    </p:set>
                                    <p:anim calcmode="lin" valueType="num">
                                      <p:cBhvr additive="base">
                                        <p:cTn id="19"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908538" y="489194"/>
            <a:ext cx="10515600" cy="5981944"/>
          </a:xfrm>
          <a:solidFill>
            <a:schemeClr val="bg1"/>
          </a:solidFill>
        </p:spPr>
        <p:txBody>
          <a:bodyPr>
            <a:normAutofit/>
          </a:bodyPr>
          <a:lstStyle/>
          <a:p>
            <a:pPr marL="0" indent="0">
              <a:buNone/>
            </a:pPr>
            <a:r>
              <a:rPr lang="en-AU" sz="3000" dirty="0">
                <a:latin typeface="Twinkl Precursive" panose="02000000000000000000" pitchFamily="2" charset="0"/>
              </a:rPr>
              <a:t>Rapunzel, wants to escape the tower where she's been locked away for years.</a:t>
            </a:r>
          </a:p>
          <a:p>
            <a:pPr marL="0" indent="0">
              <a:buNone/>
            </a:pPr>
            <a:r>
              <a:rPr lang="en-AU" sz="3000" dirty="0">
                <a:latin typeface="Twinkl Precursive" panose="02000000000000000000" pitchFamily="2" charset="0"/>
              </a:rPr>
              <a:t>She makes a deal with the handsome thief, after hitting him on the head with a frying pan! </a:t>
            </a:r>
          </a:p>
          <a:p>
            <a:pPr marL="0" indent="0">
              <a:buNone/>
            </a:pPr>
            <a:r>
              <a:rPr lang="en-AU" sz="3000" dirty="0">
                <a:latin typeface="Twinkl Precursive" panose="02000000000000000000" pitchFamily="2" charset="0"/>
              </a:rPr>
              <a:t>The unlikely pair set off on an adventure, complete with a super-cop horse, a colourful chameleon and a gruff gang of pub thugs. </a:t>
            </a:r>
            <a:endParaRPr lang="en-GB" sz="3000" dirty="0">
              <a:latin typeface="Twinkl Precursive" panose="02000000000000000000" pitchFamily="2" charset="0"/>
            </a:endParaRPr>
          </a:p>
        </p:txBody>
      </p:sp>
    </p:spTree>
    <p:extLst>
      <p:ext uri="{BB962C8B-B14F-4D97-AF65-F5344CB8AC3E}">
        <p14:creationId xmlns:p14="http://schemas.microsoft.com/office/powerpoint/2010/main" val="31628305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1" end="1"/>
                                            </p:txEl>
                                          </p:spTgt>
                                        </p:tgtEl>
                                        <p:attrNameLst>
                                          <p:attrName>style.visibility</p:attrName>
                                        </p:attrNameLst>
                                      </p:cBhvr>
                                      <p:to>
                                        <p:strVal val="visible"/>
                                      </p:to>
                                    </p:set>
                                    <p:anim calcmode="lin" valueType="num">
                                      <p:cBhvr additive="base">
                                        <p:cTn id="13"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2" end="2"/>
                                            </p:txEl>
                                          </p:spTgt>
                                        </p:tgtEl>
                                        <p:attrNameLst>
                                          <p:attrName>style.visibility</p:attrName>
                                        </p:attrNameLst>
                                      </p:cBhvr>
                                      <p:to>
                                        <p:strVal val="visible"/>
                                      </p:to>
                                    </p:set>
                                    <p:anim calcmode="lin" valueType="num">
                                      <p:cBhvr additive="base">
                                        <p:cTn id="19"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6246055"/>
          </a:xfrm>
          <a:solidFill>
            <a:schemeClr val="bg1"/>
          </a:solidFill>
        </p:spPr>
        <p:txBody>
          <a:bodyPr>
            <a:normAutofit fontScale="62500" lnSpcReduction="20000"/>
          </a:bodyPr>
          <a:lstStyle/>
          <a:p>
            <a:pPr marL="0" indent="0">
              <a:buNone/>
            </a:pPr>
            <a:r>
              <a:rPr lang="en-AU" sz="4200" dirty="0">
                <a:latin typeface="Twinkl Precursive" panose="02000000000000000000" pitchFamily="2" charset="0"/>
              </a:rPr>
              <a:t>Together they go on a whirlwind adventure. Near the end of the film it is revealed that Rapunzel has brown hair! </a:t>
            </a:r>
          </a:p>
          <a:p>
            <a:pPr marL="0" indent="0">
              <a:buNone/>
            </a:pPr>
            <a:r>
              <a:rPr lang="en-AU" sz="4200" dirty="0">
                <a:latin typeface="Twinkl Precursive" panose="02000000000000000000" pitchFamily="2" charset="0"/>
              </a:rPr>
              <a:t>Eugene chopped her hair off using a broken mirror after he got stabbed by Mother </a:t>
            </a:r>
            <a:r>
              <a:rPr lang="en-AU" sz="4200" dirty="0" err="1">
                <a:latin typeface="Twinkl Precursive" panose="02000000000000000000" pitchFamily="2" charset="0"/>
              </a:rPr>
              <a:t>Gothel</a:t>
            </a:r>
            <a:r>
              <a:rPr lang="en-AU" sz="4200" dirty="0">
                <a:latin typeface="Twinkl Precursive" panose="02000000000000000000" pitchFamily="2" charset="0"/>
              </a:rPr>
              <a:t>.</a:t>
            </a:r>
          </a:p>
          <a:p>
            <a:pPr marL="0" indent="0">
              <a:buNone/>
            </a:pPr>
            <a:r>
              <a:rPr lang="en-AU" sz="4200" dirty="0">
                <a:latin typeface="Twinkl Precursive" panose="02000000000000000000" pitchFamily="2" charset="0"/>
              </a:rPr>
              <a:t>She wanted to keep Rapunzel all to herself because she looks around 100 years old and as Rapunzel sings the following lyrics: </a:t>
            </a:r>
          </a:p>
          <a:p>
            <a:pPr marL="0" indent="0">
              <a:buNone/>
            </a:pPr>
            <a:endParaRPr lang="en-AU" sz="4200" i="1" dirty="0">
              <a:latin typeface="Twinkl Precursive" panose="02000000000000000000" pitchFamily="2" charset="0"/>
            </a:endParaRPr>
          </a:p>
          <a:p>
            <a:pPr marL="0" indent="0">
              <a:buNone/>
            </a:pPr>
            <a:r>
              <a:rPr lang="en-AU" sz="4200" i="1" dirty="0">
                <a:latin typeface="Twinkl Precursive" panose="02000000000000000000" pitchFamily="2" charset="0"/>
              </a:rPr>
              <a:t>Flower, gleam and glow </a:t>
            </a:r>
          </a:p>
          <a:p>
            <a:pPr marL="0" indent="0">
              <a:buNone/>
            </a:pPr>
            <a:r>
              <a:rPr lang="en-AU" sz="4200" i="1" dirty="0">
                <a:latin typeface="Twinkl Precursive" panose="02000000000000000000" pitchFamily="2" charset="0"/>
              </a:rPr>
              <a:t>Let your power shine,</a:t>
            </a:r>
          </a:p>
          <a:p>
            <a:pPr marL="0" indent="0">
              <a:buNone/>
            </a:pPr>
            <a:r>
              <a:rPr lang="en-AU" sz="4200" i="1" dirty="0">
                <a:latin typeface="Twinkl Precursive" panose="02000000000000000000" pitchFamily="2" charset="0"/>
              </a:rPr>
              <a:t>Make the clock reverse, bring back what once was mine, </a:t>
            </a:r>
          </a:p>
          <a:p>
            <a:pPr marL="0" indent="0">
              <a:buNone/>
            </a:pPr>
            <a:r>
              <a:rPr lang="en-AU" sz="4200" i="1" dirty="0">
                <a:latin typeface="Twinkl Precursive" panose="02000000000000000000" pitchFamily="2" charset="0"/>
              </a:rPr>
              <a:t>Heal what has been hurt, </a:t>
            </a:r>
          </a:p>
          <a:p>
            <a:pPr marL="0" indent="0">
              <a:buNone/>
            </a:pPr>
            <a:r>
              <a:rPr lang="en-AU" sz="4200" i="1" dirty="0">
                <a:latin typeface="Twinkl Precursive" panose="02000000000000000000" pitchFamily="2" charset="0"/>
              </a:rPr>
              <a:t>Change the fates design, </a:t>
            </a:r>
          </a:p>
          <a:p>
            <a:pPr marL="0" indent="0">
              <a:buNone/>
            </a:pPr>
            <a:r>
              <a:rPr lang="en-AU" sz="4200" i="1" dirty="0">
                <a:latin typeface="Twinkl Precursive" panose="02000000000000000000" pitchFamily="2" charset="0"/>
              </a:rPr>
              <a:t>Save what has been lost, </a:t>
            </a:r>
          </a:p>
          <a:p>
            <a:pPr marL="0" indent="0">
              <a:buNone/>
            </a:pPr>
            <a:r>
              <a:rPr lang="en-AU" sz="4200" i="1" dirty="0">
                <a:latin typeface="Twinkl Precursive" panose="02000000000000000000" pitchFamily="2" charset="0"/>
              </a:rPr>
              <a:t>Bring back what once was mine,</a:t>
            </a:r>
          </a:p>
          <a:p>
            <a:pPr marL="0" indent="0">
              <a:buNone/>
            </a:pPr>
            <a:r>
              <a:rPr lang="en-AU" sz="4200" i="1" dirty="0">
                <a:latin typeface="Twinkl Precursive" panose="02000000000000000000" pitchFamily="2" charset="0"/>
              </a:rPr>
              <a:t>What once was mine.</a:t>
            </a:r>
            <a:r>
              <a:rPr lang="en-AU" dirty="0">
                <a:latin typeface="Twinkl Precursive" panose="02000000000000000000" pitchFamily="2" charset="0"/>
              </a:rPr>
              <a:t/>
            </a:r>
            <a:br>
              <a:rPr lang="en-AU" dirty="0">
                <a:latin typeface="Twinkl Precursive" panose="02000000000000000000" pitchFamily="2" charset="0"/>
              </a:rPr>
            </a:br>
            <a:endParaRPr lang="en-GB" dirty="0">
              <a:latin typeface="Twinkl Precursive" panose="02000000000000000000" pitchFamily="2" charset="0"/>
            </a:endParaRPr>
          </a:p>
        </p:txBody>
      </p:sp>
    </p:spTree>
    <p:extLst>
      <p:ext uri="{BB962C8B-B14F-4D97-AF65-F5344CB8AC3E}">
        <p14:creationId xmlns:p14="http://schemas.microsoft.com/office/powerpoint/2010/main" val="391019448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2" end="2"/>
                                            </p:txEl>
                                          </p:spTgt>
                                        </p:tgtEl>
                                        <p:attrNameLst>
                                          <p:attrName>style.visibility</p:attrName>
                                        </p:attrNameLst>
                                      </p:cBhvr>
                                      <p:to>
                                        <p:strVal val="visible"/>
                                      </p:to>
                                    </p:set>
                                    <p:anim calcmode="lin" valueType="num">
                                      <p:cBhvr additive="base">
                                        <p:cTn id="17"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9" fill="hold">
                      <p:stCondLst>
                        <p:cond delay="indefinite"/>
                      </p:stCondLst>
                      <p:childTnLst>
                        <p:par>
                          <p:cTn id="20" fill="hold">
                            <p:stCondLst>
                              <p:cond delay="0"/>
                            </p:stCondLst>
                            <p:childTnLst>
                              <p:par>
                                <p:cTn id="21" presetID="2" presetClass="entr" presetSubtype="4" fill="hold" nodeType="clickEffect">
                                  <p:stCondLst>
                                    <p:cond delay="0"/>
                                  </p:stCondLst>
                                  <p:childTnLst>
                                    <p:set>
                                      <p:cBhvr>
                                        <p:cTn id="22" dur="1" fill="hold">
                                          <p:stCondLst>
                                            <p:cond delay="0"/>
                                          </p:stCondLst>
                                        </p:cTn>
                                        <p:tgtEl>
                                          <p:spTgt spid="3">
                                            <p:txEl>
                                              <p:pRg st="4" end="4"/>
                                            </p:txEl>
                                          </p:spTgt>
                                        </p:tgtEl>
                                        <p:attrNameLst>
                                          <p:attrName>style.visibility</p:attrName>
                                        </p:attrNameLst>
                                      </p:cBhvr>
                                      <p:to>
                                        <p:strVal val="visible"/>
                                      </p:to>
                                    </p:set>
                                    <p:anim calcmode="lin" valueType="num">
                                      <p:cBhvr additive="base">
                                        <p:cTn id="23"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4"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2" presetClass="entr" presetSubtype="4" fill="hold" nodeType="clickEffect">
                                  <p:stCondLst>
                                    <p:cond delay="0"/>
                                  </p:stCondLst>
                                  <p:childTnLst>
                                    <p:set>
                                      <p:cBhvr>
                                        <p:cTn id="28" dur="1" fill="hold">
                                          <p:stCondLst>
                                            <p:cond delay="0"/>
                                          </p:stCondLst>
                                        </p:cTn>
                                        <p:tgtEl>
                                          <p:spTgt spid="3">
                                            <p:txEl>
                                              <p:pRg st="5" end="5"/>
                                            </p:txEl>
                                          </p:spTgt>
                                        </p:tgtEl>
                                        <p:attrNameLst>
                                          <p:attrName>style.visibility</p:attrName>
                                        </p:attrNameLst>
                                      </p:cBhvr>
                                      <p:to>
                                        <p:strVal val="visible"/>
                                      </p:to>
                                    </p:set>
                                    <p:anim calcmode="lin" valueType="num">
                                      <p:cBhvr additive="base">
                                        <p:cTn id="29" dur="500" fill="hold"/>
                                        <p:tgtEl>
                                          <p:spTgt spid="3">
                                            <p:txEl>
                                              <p:pRg st="5" end="5"/>
                                            </p:txEl>
                                          </p:spTgt>
                                        </p:tgtEl>
                                        <p:attrNameLst>
                                          <p:attrName>ppt_x</p:attrName>
                                        </p:attrNameLst>
                                      </p:cBhvr>
                                      <p:tavLst>
                                        <p:tav tm="0">
                                          <p:val>
                                            <p:strVal val="#ppt_x"/>
                                          </p:val>
                                        </p:tav>
                                        <p:tav tm="100000">
                                          <p:val>
                                            <p:strVal val="#ppt_x"/>
                                          </p:val>
                                        </p:tav>
                                      </p:tavLst>
                                    </p:anim>
                                    <p:anim calcmode="lin" valueType="num">
                                      <p:cBhvr additive="base">
                                        <p:cTn id="30" dur="500" fill="hold"/>
                                        <p:tgtEl>
                                          <p:spTgt spid="3">
                                            <p:txEl>
                                              <p:pRg st="5" end="5"/>
                                            </p:txEl>
                                          </p:spTgt>
                                        </p:tgtEl>
                                        <p:attrNameLst>
                                          <p:attrName>ppt_y</p:attrName>
                                        </p:attrNameLst>
                                      </p:cBhvr>
                                      <p:tavLst>
                                        <p:tav tm="0">
                                          <p:val>
                                            <p:strVal val="1+#ppt_h/2"/>
                                          </p:val>
                                        </p:tav>
                                        <p:tav tm="100000">
                                          <p:val>
                                            <p:strVal val="#ppt_y"/>
                                          </p:val>
                                        </p:tav>
                                      </p:tavLst>
                                    </p:anim>
                                  </p:childTnLst>
                                </p:cTn>
                              </p:par>
                            </p:childTnLst>
                          </p:cTn>
                        </p:par>
                      </p:childTnLst>
                    </p:cTn>
                  </p:par>
                  <p:par>
                    <p:cTn id="31" fill="hold">
                      <p:stCondLst>
                        <p:cond delay="indefinite"/>
                      </p:stCondLst>
                      <p:childTnLst>
                        <p:par>
                          <p:cTn id="32" fill="hold">
                            <p:stCondLst>
                              <p:cond delay="0"/>
                            </p:stCondLst>
                            <p:childTnLst>
                              <p:par>
                                <p:cTn id="33" presetID="2" presetClass="entr" presetSubtype="4" fill="hold" nodeType="clickEffect">
                                  <p:stCondLst>
                                    <p:cond delay="0"/>
                                  </p:stCondLst>
                                  <p:childTnLst>
                                    <p:set>
                                      <p:cBhvr>
                                        <p:cTn id="34" dur="1" fill="hold">
                                          <p:stCondLst>
                                            <p:cond delay="0"/>
                                          </p:stCondLst>
                                        </p:cTn>
                                        <p:tgtEl>
                                          <p:spTgt spid="3">
                                            <p:txEl>
                                              <p:pRg st="6" end="6"/>
                                            </p:txEl>
                                          </p:spTgt>
                                        </p:tgtEl>
                                        <p:attrNameLst>
                                          <p:attrName>style.visibility</p:attrName>
                                        </p:attrNameLst>
                                      </p:cBhvr>
                                      <p:to>
                                        <p:strVal val="visible"/>
                                      </p:to>
                                    </p:set>
                                    <p:anim calcmode="lin" valueType="num">
                                      <p:cBhvr additive="base">
                                        <p:cTn id="3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3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par>
                    <p:cTn id="37" fill="hold">
                      <p:stCondLst>
                        <p:cond delay="indefinite"/>
                      </p:stCondLst>
                      <p:childTnLst>
                        <p:par>
                          <p:cTn id="38" fill="hold">
                            <p:stCondLst>
                              <p:cond delay="0"/>
                            </p:stCondLst>
                            <p:childTnLst>
                              <p:par>
                                <p:cTn id="39" presetID="2" presetClass="entr" presetSubtype="4" fill="hold" nodeType="clickEffect">
                                  <p:stCondLst>
                                    <p:cond delay="0"/>
                                  </p:stCondLst>
                                  <p:childTnLst>
                                    <p:set>
                                      <p:cBhvr>
                                        <p:cTn id="40" dur="1" fill="hold">
                                          <p:stCondLst>
                                            <p:cond delay="0"/>
                                          </p:stCondLst>
                                        </p:cTn>
                                        <p:tgtEl>
                                          <p:spTgt spid="3">
                                            <p:txEl>
                                              <p:pRg st="7" end="7"/>
                                            </p:txEl>
                                          </p:spTgt>
                                        </p:tgtEl>
                                        <p:attrNameLst>
                                          <p:attrName>style.visibility</p:attrName>
                                        </p:attrNameLst>
                                      </p:cBhvr>
                                      <p:to>
                                        <p:strVal val="visible"/>
                                      </p:to>
                                    </p:set>
                                    <p:anim calcmode="lin" valueType="num">
                                      <p:cBhvr additive="base">
                                        <p:cTn id="41" dur="500" fill="hold"/>
                                        <p:tgtEl>
                                          <p:spTgt spid="3">
                                            <p:txEl>
                                              <p:pRg st="7" end="7"/>
                                            </p:txEl>
                                          </p:spTgt>
                                        </p:tgtEl>
                                        <p:attrNameLst>
                                          <p:attrName>ppt_x</p:attrName>
                                        </p:attrNameLst>
                                      </p:cBhvr>
                                      <p:tavLst>
                                        <p:tav tm="0">
                                          <p:val>
                                            <p:strVal val="#ppt_x"/>
                                          </p:val>
                                        </p:tav>
                                        <p:tav tm="100000">
                                          <p:val>
                                            <p:strVal val="#ppt_x"/>
                                          </p:val>
                                        </p:tav>
                                      </p:tavLst>
                                    </p:anim>
                                    <p:anim calcmode="lin" valueType="num">
                                      <p:cBhvr additive="base">
                                        <p:cTn id="42" dur="500" fill="hold"/>
                                        <p:tgtEl>
                                          <p:spTgt spid="3">
                                            <p:txEl>
                                              <p:pRg st="7" end="7"/>
                                            </p:txEl>
                                          </p:spTgt>
                                        </p:tgtEl>
                                        <p:attrNameLst>
                                          <p:attrName>ppt_y</p:attrName>
                                        </p:attrNameLst>
                                      </p:cBhvr>
                                      <p:tavLst>
                                        <p:tav tm="0">
                                          <p:val>
                                            <p:strVal val="1+#ppt_h/2"/>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 presetClass="entr" presetSubtype="4" fill="hold" nodeType="clickEffect">
                                  <p:stCondLst>
                                    <p:cond delay="0"/>
                                  </p:stCondLst>
                                  <p:childTnLst>
                                    <p:set>
                                      <p:cBhvr>
                                        <p:cTn id="46" dur="1" fill="hold">
                                          <p:stCondLst>
                                            <p:cond delay="0"/>
                                          </p:stCondLst>
                                        </p:cTn>
                                        <p:tgtEl>
                                          <p:spTgt spid="3">
                                            <p:txEl>
                                              <p:pRg st="8" end="8"/>
                                            </p:txEl>
                                          </p:spTgt>
                                        </p:tgtEl>
                                        <p:attrNameLst>
                                          <p:attrName>style.visibility</p:attrName>
                                        </p:attrNameLst>
                                      </p:cBhvr>
                                      <p:to>
                                        <p:strVal val="visible"/>
                                      </p:to>
                                    </p:set>
                                    <p:anim calcmode="lin" valueType="num">
                                      <p:cBhvr additive="base">
                                        <p:cTn id="47" dur="500" fill="hold"/>
                                        <p:tgtEl>
                                          <p:spTgt spid="3">
                                            <p:txEl>
                                              <p:pRg st="8" end="8"/>
                                            </p:txEl>
                                          </p:spTgt>
                                        </p:tgtEl>
                                        <p:attrNameLst>
                                          <p:attrName>ppt_x</p:attrName>
                                        </p:attrNameLst>
                                      </p:cBhvr>
                                      <p:tavLst>
                                        <p:tav tm="0">
                                          <p:val>
                                            <p:strVal val="#ppt_x"/>
                                          </p:val>
                                        </p:tav>
                                        <p:tav tm="100000">
                                          <p:val>
                                            <p:strVal val="#ppt_x"/>
                                          </p:val>
                                        </p:tav>
                                      </p:tavLst>
                                    </p:anim>
                                    <p:anim calcmode="lin" valueType="num">
                                      <p:cBhvr additive="base">
                                        <p:cTn id="48" dur="500" fill="hold"/>
                                        <p:tgtEl>
                                          <p:spTgt spid="3">
                                            <p:txEl>
                                              <p:pRg st="8" end="8"/>
                                            </p:txEl>
                                          </p:spTgt>
                                        </p:tgtEl>
                                        <p:attrNameLst>
                                          <p:attrName>ppt_y</p:attrName>
                                        </p:attrNameLst>
                                      </p:cBhvr>
                                      <p:tavLst>
                                        <p:tav tm="0">
                                          <p:val>
                                            <p:strVal val="1+#ppt_h/2"/>
                                          </p:val>
                                        </p:tav>
                                        <p:tav tm="100000">
                                          <p:val>
                                            <p:strVal val="#ppt_y"/>
                                          </p:val>
                                        </p:tav>
                                      </p:tavLst>
                                    </p:anim>
                                  </p:childTnLst>
                                </p:cTn>
                              </p:par>
                            </p:childTnLst>
                          </p:cTn>
                        </p:par>
                      </p:childTnLst>
                    </p:cTn>
                  </p:par>
                  <p:par>
                    <p:cTn id="49" fill="hold">
                      <p:stCondLst>
                        <p:cond delay="indefinite"/>
                      </p:stCondLst>
                      <p:childTnLst>
                        <p:par>
                          <p:cTn id="50" fill="hold">
                            <p:stCondLst>
                              <p:cond delay="0"/>
                            </p:stCondLst>
                            <p:childTnLst>
                              <p:par>
                                <p:cTn id="51" presetID="2" presetClass="entr" presetSubtype="4" fill="hold" nodeType="clickEffect">
                                  <p:stCondLst>
                                    <p:cond delay="0"/>
                                  </p:stCondLst>
                                  <p:childTnLst>
                                    <p:set>
                                      <p:cBhvr>
                                        <p:cTn id="52" dur="1" fill="hold">
                                          <p:stCondLst>
                                            <p:cond delay="0"/>
                                          </p:stCondLst>
                                        </p:cTn>
                                        <p:tgtEl>
                                          <p:spTgt spid="3">
                                            <p:txEl>
                                              <p:pRg st="9" end="9"/>
                                            </p:txEl>
                                          </p:spTgt>
                                        </p:tgtEl>
                                        <p:attrNameLst>
                                          <p:attrName>style.visibility</p:attrName>
                                        </p:attrNameLst>
                                      </p:cBhvr>
                                      <p:to>
                                        <p:strVal val="visible"/>
                                      </p:to>
                                    </p:set>
                                    <p:anim calcmode="lin" valueType="num">
                                      <p:cBhvr additive="base">
                                        <p:cTn id="53" dur="500" fill="hold"/>
                                        <p:tgtEl>
                                          <p:spTgt spid="3">
                                            <p:txEl>
                                              <p:pRg st="9" end="9"/>
                                            </p:txEl>
                                          </p:spTgt>
                                        </p:tgtEl>
                                        <p:attrNameLst>
                                          <p:attrName>ppt_x</p:attrName>
                                        </p:attrNameLst>
                                      </p:cBhvr>
                                      <p:tavLst>
                                        <p:tav tm="0">
                                          <p:val>
                                            <p:strVal val="#ppt_x"/>
                                          </p:val>
                                        </p:tav>
                                        <p:tav tm="100000">
                                          <p:val>
                                            <p:strVal val="#ppt_x"/>
                                          </p:val>
                                        </p:tav>
                                      </p:tavLst>
                                    </p:anim>
                                    <p:anim calcmode="lin" valueType="num">
                                      <p:cBhvr additive="base">
                                        <p:cTn id="54" dur="500" fill="hold"/>
                                        <p:tgtEl>
                                          <p:spTgt spid="3">
                                            <p:txEl>
                                              <p:pRg st="9" end="9"/>
                                            </p:txEl>
                                          </p:spTgt>
                                        </p:tgtEl>
                                        <p:attrNameLst>
                                          <p:attrName>ppt_y</p:attrName>
                                        </p:attrNameLst>
                                      </p:cBhvr>
                                      <p:tavLst>
                                        <p:tav tm="0">
                                          <p:val>
                                            <p:strVal val="1+#ppt_h/2"/>
                                          </p:val>
                                        </p:tav>
                                        <p:tav tm="100000">
                                          <p:val>
                                            <p:strVal val="#ppt_y"/>
                                          </p:val>
                                        </p:tav>
                                      </p:tavLst>
                                    </p:anim>
                                  </p:childTnLst>
                                </p:cTn>
                              </p:par>
                            </p:childTnLst>
                          </p:cTn>
                        </p:par>
                      </p:childTnLst>
                    </p:cTn>
                  </p:par>
                  <p:par>
                    <p:cTn id="55" fill="hold">
                      <p:stCondLst>
                        <p:cond delay="indefinite"/>
                      </p:stCondLst>
                      <p:childTnLst>
                        <p:par>
                          <p:cTn id="56" fill="hold">
                            <p:stCondLst>
                              <p:cond delay="0"/>
                            </p:stCondLst>
                            <p:childTnLst>
                              <p:par>
                                <p:cTn id="57" presetID="2" presetClass="entr" presetSubtype="4" fill="hold" nodeType="clickEffect">
                                  <p:stCondLst>
                                    <p:cond delay="0"/>
                                  </p:stCondLst>
                                  <p:childTnLst>
                                    <p:set>
                                      <p:cBhvr>
                                        <p:cTn id="58" dur="1" fill="hold">
                                          <p:stCondLst>
                                            <p:cond delay="0"/>
                                          </p:stCondLst>
                                        </p:cTn>
                                        <p:tgtEl>
                                          <p:spTgt spid="3">
                                            <p:txEl>
                                              <p:pRg st="10" end="10"/>
                                            </p:txEl>
                                          </p:spTgt>
                                        </p:tgtEl>
                                        <p:attrNameLst>
                                          <p:attrName>style.visibility</p:attrName>
                                        </p:attrNameLst>
                                      </p:cBhvr>
                                      <p:to>
                                        <p:strVal val="visible"/>
                                      </p:to>
                                    </p:set>
                                    <p:anim calcmode="lin" valueType="num">
                                      <p:cBhvr additive="base">
                                        <p:cTn id="59" dur="500" fill="hold"/>
                                        <p:tgtEl>
                                          <p:spTgt spid="3">
                                            <p:txEl>
                                              <p:pRg st="10" end="10"/>
                                            </p:txEl>
                                          </p:spTgt>
                                        </p:tgtEl>
                                        <p:attrNameLst>
                                          <p:attrName>ppt_x</p:attrName>
                                        </p:attrNameLst>
                                      </p:cBhvr>
                                      <p:tavLst>
                                        <p:tav tm="0">
                                          <p:val>
                                            <p:strVal val="#ppt_x"/>
                                          </p:val>
                                        </p:tav>
                                        <p:tav tm="100000">
                                          <p:val>
                                            <p:strVal val="#ppt_x"/>
                                          </p:val>
                                        </p:tav>
                                      </p:tavLst>
                                    </p:anim>
                                    <p:anim calcmode="lin" valueType="num">
                                      <p:cBhvr additive="base">
                                        <p:cTn id="60" dur="500" fill="hold"/>
                                        <p:tgtEl>
                                          <p:spTgt spid="3">
                                            <p:txEl>
                                              <p:pRg st="10" end="10"/>
                                            </p:txEl>
                                          </p:spTgt>
                                        </p:tgtEl>
                                        <p:attrNameLst>
                                          <p:attrName>ppt_y</p:attrName>
                                        </p:attrNameLst>
                                      </p:cBhvr>
                                      <p:tavLst>
                                        <p:tav tm="0">
                                          <p:val>
                                            <p:strVal val="1+#ppt_h/2"/>
                                          </p:val>
                                        </p:tav>
                                        <p:tav tm="100000">
                                          <p:val>
                                            <p:strVal val="#ppt_y"/>
                                          </p:val>
                                        </p:tav>
                                      </p:tavLst>
                                    </p:anim>
                                  </p:childTnLst>
                                </p:cTn>
                              </p:par>
                            </p:childTnLst>
                          </p:cTn>
                        </p:par>
                      </p:childTnLst>
                    </p:cTn>
                  </p:par>
                  <p:par>
                    <p:cTn id="61" fill="hold">
                      <p:stCondLst>
                        <p:cond delay="indefinite"/>
                      </p:stCondLst>
                      <p:childTnLst>
                        <p:par>
                          <p:cTn id="62" fill="hold">
                            <p:stCondLst>
                              <p:cond delay="0"/>
                            </p:stCondLst>
                            <p:childTnLst>
                              <p:par>
                                <p:cTn id="63" presetID="2" presetClass="entr" presetSubtype="4" fill="hold" nodeType="clickEffect">
                                  <p:stCondLst>
                                    <p:cond delay="0"/>
                                  </p:stCondLst>
                                  <p:childTnLst>
                                    <p:set>
                                      <p:cBhvr>
                                        <p:cTn id="64" dur="1" fill="hold">
                                          <p:stCondLst>
                                            <p:cond delay="0"/>
                                          </p:stCondLst>
                                        </p:cTn>
                                        <p:tgtEl>
                                          <p:spTgt spid="3">
                                            <p:txEl>
                                              <p:pRg st="11" end="11"/>
                                            </p:txEl>
                                          </p:spTgt>
                                        </p:tgtEl>
                                        <p:attrNameLst>
                                          <p:attrName>style.visibility</p:attrName>
                                        </p:attrNameLst>
                                      </p:cBhvr>
                                      <p:to>
                                        <p:strVal val="visible"/>
                                      </p:to>
                                    </p:set>
                                    <p:anim calcmode="lin" valueType="num">
                                      <p:cBhvr additive="base">
                                        <p:cTn id="65" dur="500" fill="hold"/>
                                        <p:tgtEl>
                                          <p:spTgt spid="3">
                                            <p:txEl>
                                              <p:pRg st="11" end="11"/>
                                            </p:txEl>
                                          </p:spTgt>
                                        </p:tgtEl>
                                        <p:attrNameLst>
                                          <p:attrName>ppt_x</p:attrName>
                                        </p:attrNameLst>
                                      </p:cBhvr>
                                      <p:tavLst>
                                        <p:tav tm="0">
                                          <p:val>
                                            <p:strVal val="#ppt_x"/>
                                          </p:val>
                                        </p:tav>
                                        <p:tav tm="100000">
                                          <p:val>
                                            <p:strVal val="#ppt_x"/>
                                          </p:val>
                                        </p:tav>
                                      </p:tavLst>
                                    </p:anim>
                                    <p:anim calcmode="lin" valueType="num">
                                      <p:cBhvr additive="base">
                                        <p:cTn id="66" dur="500" fill="hold"/>
                                        <p:tgtEl>
                                          <p:spTgt spid="3">
                                            <p:txEl>
                                              <p:pRg st="11" end="11"/>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838200" y="295422"/>
            <a:ext cx="10515600" cy="5881541"/>
          </a:xfrm>
          <a:solidFill>
            <a:schemeClr val="bg1"/>
          </a:solidFill>
        </p:spPr>
        <p:txBody>
          <a:bodyPr>
            <a:normAutofit/>
          </a:bodyPr>
          <a:lstStyle/>
          <a:p>
            <a:pPr marL="0" indent="0">
              <a:buNone/>
            </a:pPr>
            <a:r>
              <a:rPr lang="en-AU" dirty="0">
                <a:latin typeface="Twinkl Precursive" panose="02000000000000000000" pitchFamily="2" charset="0"/>
              </a:rPr>
              <a:t/>
            </a:r>
            <a:br>
              <a:rPr lang="en-AU" dirty="0">
                <a:latin typeface="Twinkl Precursive" panose="02000000000000000000" pitchFamily="2" charset="0"/>
              </a:rPr>
            </a:br>
            <a:r>
              <a:rPr lang="en-AU" dirty="0">
                <a:latin typeface="Twinkl Precursive" panose="02000000000000000000" pitchFamily="2" charset="0"/>
              </a:rPr>
              <a:t>It either makes the person young again or it heals them. At the end of the film Rapunzel married Eugene. </a:t>
            </a:r>
            <a:br>
              <a:rPr lang="en-AU" dirty="0">
                <a:latin typeface="Twinkl Precursive" panose="02000000000000000000" pitchFamily="2" charset="0"/>
              </a:rPr>
            </a:br>
            <a:endParaRPr lang="en-GB" dirty="0">
              <a:latin typeface="Twinkl Precursive" panose="02000000000000000000" pitchFamily="2" charset="0"/>
            </a:endParaRPr>
          </a:p>
          <a:p>
            <a:endParaRPr lang="en-GB" dirty="0"/>
          </a:p>
        </p:txBody>
      </p:sp>
      <p:sp>
        <p:nvSpPr>
          <p:cNvPr id="2" name="AutoShape 2" descr="Tangled Wedding – For all the June Brides out there! | Author Ashley  Ludwig's Recession Home"/>
          <p:cNvSpPr>
            <a:spLocks noChangeAspect="1" noChangeArrowheads="1"/>
          </p:cNvSpPr>
          <p:nvPr/>
        </p:nvSpPr>
        <p:spPr bwMode="auto">
          <a:xfrm>
            <a:off x="155575" y="-144463"/>
            <a:ext cx="304800" cy="304801"/>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pic>
        <p:nvPicPr>
          <p:cNvPr id="4" name="Picture 3"/>
          <p:cNvPicPr>
            <a:picLocks noChangeAspect="1"/>
          </p:cNvPicPr>
          <p:nvPr/>
        </p:nvPicPr>
        <p:blipFill>
          <a:blip r:embed="rId2"/>
          <a:stretch>
            <a:fillRect/>
          </a:stretch>
        </p:blipFill>
        <p:spPr>
          <a:xfrm>
            <a:off x="1394458" y="2225480"/>
            <a:ext cx="3620313" cy="2079234"/>
          </a:xfrm>
          <a:prstGeom prst="rect">
            <a:avLst/>
          </a:prstGeom>
        </p:spPr>
      </p:pic>
    </p:spTree>
    <p:extLst>
      <p:ext uri="{BB962C8B-B14F-4D97-AF65-F5344CB8AC3E}">
        <p14:creationId xmlns:p14="http://schemas.microsoft.com/office/powerpoint/2010/main" val="127541844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270042"/>
            <a:ext cx="10515600" cy="6148217"/>
          </a:xfrm>
          <a:solidFill>
            <a:schemeClr val="bg1"/>
          </a:solidFill>
        </p:spPr>
        <p:txBody>
          <a:bodyPr>
            <a:normAutofit/>
          </a:bodyPr>
          <a:lstStyle/>
          <a:p>
            <a:pPr marL="0" indent="0">
              <a:buNone/>
            </a:pPr>
            <a:r>
              <a:rPr lang="en-AU" dirty="0">
                <a:latin typeface="Twinkl Precursive" panose="02000000000000000000" pitchFamily="2" charset="0"/>
              </a:rPr>
              <a:t>RAPUNZEL</a:t>
            </a:r>
            <a:endParaRPr lang="en-GB" dirty="0">
              <a:latin typeface="Twinkl Precursive" panose="02000000000000000000" pitchFamily="2" charset="0"/>
            </a:endParaRPr>
          </a:p>
          <a:p>
            <a:pPr marL="0" indent="0">
              <a:buNone/>
            </a:pPr>
            <a:r>
              <a:rPr lang="en-AU" dirty="0">
                <a:latin typeface="Twinkl Precursive" panose="02000000000000000000" pitchFamily="2" charset="0"/>
              </a:rPr>
              <a:t>A lonely couple that wanted a child lived next to a walled garden which belonged to an enchantress named Dame </a:t>
            </a:r>
            <a:r>
              <a:rPr lang="en-AU" dirty="0" err="1">
                <a:latin typeface="Twinkl Precursive" panose="02000000000000000000" pitchFamily="2" charset="0"/>
              </a:rPr>
              <a:t>Gothel</a:t>
            </a:r>
            <a:r>
              <a:rPr lang="en-AU" dirty="0">
                <a:latin typeface="Twinkl Precursive" panose="02000000000000000000" pitchFamily="2" charset="0"/>
              </a:rPr>
              <a:t>. The man’s wife noticed a plant which would make her better and save the baby. He stole the plant, BUT it belonged to </a:t>
            </a:r>
            <a:r>
              <a:rPr lang="en-AU" dirty="0" err="1">
                <a:latin typeface="Twinkl Precursive" panose="02000000000000000000" pitchFamily="2" charset="0"/>
              </a:rPr>
              <a:t>Gothel</a:t>
            </a:r>
            <a:r>
              <a:rPr lang="en-AU" dirty="0">
                <a:latin typeface="Twinkl Precursive" panose="02000000000000000000" pitchFamily="2" charset="0"/>
              </a:rPr>
              <a:t> and she caught him.</a:t>
            </a: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He begged for mercy and so the old woman agreed to be kind on condition that the unborn child would be given to her when she was born. When the baby was born the young girl was brought up by </a:t>
            </a:r>
            <a:r>
              <a:rPr lang="en-AU" dirty="0" err="1">
                <a:latin typeface="Twinkl Precursive" panose="02000000000000000000" pitchFamily="2" charset="0"/>
              </a:rPr>
              <a:t>Gothel</a:t>
            </a:r>
            <a:r>
              <a:rPr lang="en-AU" dirty="0">
                <a:latin typeface="Twinkl Precursive" panose="02000000000000000000" pitchFamily="2" charset="0"/>
              </a:rPr>
              <a:t> as her own. </a:t>
            </a:r>
            <a:endParaRPr lang="en-GB" dirty="0">
              <a:latin typeface="Twinkl Precursive" panose="02000000000000000000" pitchFamily="2" charset="0"/>
            </a:endParaRPr>
          </a:p>
          <a:p>
            <a:endParaRPr lang="en-GB" dirty="0"/>
          </a:p>
        </p:txBody>
      </p:sp>
      <p:pic>
        <p:nvPicPr>
          <p:cNvPr id="4" name="Picture 4" descr="Fairy Tales &amp; Fables Photo: Rapunzel | Fairytale illustration, Fairy tales,  Rapunzel"/>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0814538" y="0"/>
            <a:ext cx="1078523" cy="155835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2566346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par>
                                <p:cTn id="9" presetID="2" presetClass="entr" presetSubtype="4" fill="hold" nodeType="withEffect">
                                  <p:stCondLst>
                                    <p:cond delay="0"/>
                                  </p:stCondLst>
                                  <p:childTnLst>
                                    <p:set>
                                      <p:cBhvr>
                                        <p:cTn id="10" dur="1" fill="hold">
                                          <p:stCondLst>
                                            <p:cond delay="0"/>
                                          </p:stCondLst>
                                        </p:cTn>
                                        <p:tgtEl>
                                          <p:spTgt spid="3">
                                            <p:txEl>
                                              <p:pRg st="1" end="1"/>
                                            </p:txEl>
                                          </p:spTgt>
                                        </p:tgtEl>
                                        <p:attrNameLst>
                                          <p:attrName>style.visibility</p:attrName>
                                        </p:attrNameLst>
                                      </p:cBhvr>
                                      <p:to>
                                        <p:strVal val="visible"/>
                                      </p:to>
                                    </p:set>
                                    <p:anim calcmode="lin" valueType="num">
                                      <p:cBhvr additive="base">
                                        <p:cTn id="11" dur="500" fill="hold"/>
                                        <p:tgtEl>
                                          <p:spTgt spid="3">
                                            <p:txEl>
                                              <p:pRg st="1" end="1"/>
                                            </p:txEl>
                                          </p:spTgt>
                                        </p:tgtEl>
                                        <p:attrNameLst>
                                          <p:attrName>ppt_x</p:attrName>
                                        </p:attrNameLst>
                                      </p:cBhvr>
                                      <p:tavLst>
                                        <p:tav tm="0">
                                          <p:val>
                                            <p:strVal val="#ppt_x"/>
                                          </p:val>
                                        </p:tav>
                                        <p:tav tm="100000">
                                          <p:val>
                                            <p:strVal val="#ppt_x"/>
                                          </p:val>
                                        </p:tav>
                                      </p:tavLst>
                                    </p:anim>
                                    <p:anim calcmode="lin" valueType="num">
                                      <p:cBhvr additive="base">
                                        <p:cTn id="12" dur="500" fill="hold"/>
                                        <p:tgtEl>
                                          <p:spTgt spid="3">
                                            <p:txEl>
                                              <p:pRg st="1" end="1"/>
                                            </p:txEl>
                                          </p:spTgt>
                                        </p:tgtEl>
                                        <p:attrNameLst>
                                          <p:attrName>ppt_y</p:attrName>
                                        </p:attrNameLst>
                                      </p:cBhvr>
                                      <p:tavLst>
                                        <p:tav tm="0">
                                          <p:val>
                                            <p:strVal val="1+#ppt_h/2"/>
                                          </p:val>
                                        </p:tav>
                                        <p:tav tm="100000">
                                          <p:val>
                                            <p:strVal val="#ppt_y"/>
                                          </p:val>
                                        </p:tav>
                                      </p:tavLst>
                                    </p:anim>
                                  </p:childTnLst>
                                </p:cTn>
                              </p:par>
                            </p:childTnLst>
                          </p:cTn>
                        </p:par>
                      </p:childTnLst>
                    </p:cTn>
                  </p:par>
                  <p:par>
                    <p:cTn id="13" fill="hold">
                      <p:stCondLst>
                        <p:cond delay="indefinite"/>
                      </p:stCondLst>
                      <p:childTnLst>
                        <p:par>
                          <p:cTn id="14" fill="hold">
                            <p:stCondLst>
                              <p:cond delay="0"/>
                            </p:stCondLst>
                            <p:childTnLst>
                              <p:par>
                                <p:cTn id="15" presetID="2" presetClass="entr" presetSubtype="4" fill="hold" nodeType="clickEffect">
                                  <p:stCondLst>
                                    <p:cond delay="0"/>
                                  </p:stCondLst>
                                  <p:childTnLst>
                                    <p:set>
                                      <p:cBhvr>
                                        <p:cTn id="16" dur="1" fill="hold">
                                          <p:stCondLst>
                                            <p:cond delay="0"/>
                                          </p:stCondLst>
                                        </p:cTn>
                                        <p:tgtEl>
                                          <p:spTgt spid="3">
                                            <p:txEl>
                                              <p:pRg st="3" end="3"/>
                                            </p:txEl>
                                          </p:spTgt>
                                        </p:tgtEl>
                                        <p:attrNameLst>
                                          <p:attrName>style.visibility</p:attrName>
                                        </p:attrNameLst>
                                      </p:cBhvr>
                                      <p:to>
                                        <p:strVal val="visible"/>
                                      </p:to>
                                    </p:set>
                                    <p:anim calcmode="lin" valueType="num">
                                      <p:cBhvr additive="base">
                                        <p:cTn id="17" dur="500" fill="hold"/>
                                        <p:tgtEl>
                                          <p:spTgt spid="3">
                                            <p:txEl>
                                              <p:pRg st="3" end="3"/>
                                            </p:txEl>
                                          </p:spTgt>
                                        </p:tgtEl>
                                        <p:attrNameLst>
                                          <p:attrName>ppt_x</p:attrName>
                                        </p:attrNameLst>
                                      </p:cBhvr>
                                      <p:tavLst>
                                        <p:tav tm="0">
                                          <p:val>
                                            <p:strVal val="#ppt_x"/>
                                          </p:val>
                                        </p:tav>
                                        <p:tav tm="100000">
                                          <p:val>
                                            <p:strVal val="#ppt_x"/>
                                          </p:val>
                                        </p:tav>
                                      </p:tavLst>
                                    </p:anim>
                                    <p:anim calcmode="lin" valueType="num">
                                      <p:cBhvr additive="base">
                                        <p:cTn id="18" dur="500" fill="hold"/>
                                        <p:tgtEl>
                                          <p:spTgt spid="3">
                                            <p:txEl>
                                              <p:pRg st="3" end="3"/>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endParaRPr lang="en-GB"/>
          </a:p>
        </p:txBody>
      </p:sp>
      <p:sp>
        <p:nvSpPr>
          <p:cNvPr id="3" name="Content Placeholder 2"/>
          <p:cNvSpPr>
            <a:spLocks noGrp="1"/>
          </p:cNvSpPr>
          <p:nvPr>
            <p:ph idx="1"/>
          </p:nvPr>
        </p:nvSpPr>
        <p:spPr>
          <a:xfrm>
            <a:off x="838200" y="365124"/>
            <a:ext cx="10515600" cy="6148217"/>
          </a:xfrm>
          <a:solidFill>
            <a:schemeClr val="bg1"/>
          </a:solidFill>
        </p:spPr>
        <p:txBody>
          <a:bodyPr>
            <a:normAutofit/>
          </a:bodyPr>
          <a:lstStyle/>
          <a:p>
            <a:pPr marL="0" indent="0">
              <a:buNone/>
            </a:pPr>
            <a:r>
              <a:rPr lang="en-AU" dirty="0">
                <a:latin typeface="Twinkl Precursive" panose="02000000000000000000" pitchFamily="2" charset="0"/>
              </a:rPr>
              <a:t>The enchantress kept Rapunzel in a tower. Whenever someone came to see Rapunzel in the tower, they said Rapunzel, Rapunzel let down your hair and her long beautiful golden hair would fall down from the tower so that the person would climb up on her hair. </a:t>
            </a:r>
          </a:p>
          <a:p>
            <a:pPr marL="0" indent="0">
              <a:buNone/>
            </a:pPr>
            <a:endParaRPr lang="en-GB" dirty="0">
              <a:latin typeface="Twinkl Precursive" panose="02000000000000000000" pitchFamily="2" charset="0"/>
            </a:endParaRPr>
          </a:p>
          <a:p>
            <a:pPr marL="0" indent="0">
              <a:buNone/>
            </a:pPr>
            <a:r>
              <a:rPr lang="en-AU" dirty="0">
                <a:latin typeface="Twinkl Precursive" panose="02000000000000000000" pitchFamily="2" charset="0"/>
              </a:rPr>
              <a:t>One day, a handsome prince rode through the forest and heard Rapunzel singing from her tower. Enchanted by her singing voice he went to look for the girl and found the tower but he couldn’t find a way to see her. When he finally climbed up, when Dame </a:t>
            </a:r>
            <a:r>
              <a:rPr lang="en-AU" dirty="0" err="1">
                <a:latin typeface="Twinkl Precursive" panose="02000000000000000000" pitchFamily="2" charset="0"/>
              </a:rPr>
              <a:t>Gothel</a:t>
            </a:r>
            <a:r>
              <a:rPr lang="en-AU" dirty="0">
                <a:latin typeface="Twinkl Precursive" panose="02000000000000000000" pitchFamily="2" charset="0"/>
              </a:rPr>
              <a:t> was gone, he asked her to marry him and she accepted.</a:t>
            </a:r>
            <a:endParaRPr lang="en-GB" dirty="0">
              <a:latin typeface="Twinkl Precursive" panose="02000000000000000000" pitchFamily="2" charset="0"/>
            </a:endParaRPr>
          </a:p>
          <a:p>
            <a:endParaRPr lang="en-GB" dirty="0"/>
          </a:p>
        </p:txBody>
      </p:sp>
    </p:spTree>
    <p:extLst>
      <p:ext uri="{BB962C8B-B14F-4D97-AF65-F5344CB8AC3E}">
        <p14:creationId xmlns:p14="http://schemas.microsoft.com/office/powerpoint/2010/main" val="245771001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t>What differences do you notice in the stories?</a:t>
            </a:r>
          </a:p>
        </p:txBody>
      </p:sp>
      <p:pic>
        <p:nvPicPr>
          <p:cNvPr id="4" name="Content Placeholder 3"/>
          <p:cNvPicPr>
            <a:picLocks noGrp="1" noChangeAspect="1"/>
          </p:cNvPicPr>
          <p:nvPr>
            <p:ph idx="1"/>
          </p:nvPr>
        </p:nvPicPr>
        <p:blipFill>
          <a:blip r:embed="rId2"/>
          <a:stretch>
            <a:fillRect/>
          </a:stretch>
        </p:blipFill>
        <p:spPr>
          <a:xfrm>
            <a:off x="1200296" y="2450018"/>
            <a:ext cx="4526715" cy="3697563"/>
          </a:xfrm>
          <a:prstGeom prst="rect">
            <a:avLst/>
          </a:prstGeom>
        </p:spPr>
      </p:pic>
      <p:pic>
        <p:nvPicPr>
          <p:cNvPr id="5" name="Picture 4"/>
          <p:cNvPicPr>
            <a:picLocks noChangeAspect="1"/>
          </p:cNvPicPr>
          <p:nvPr/>
        </p:nvPicPr>
        <p:blipFill>
          <a:blip r:embed="rId3"/>
          <a:stretch>
            <a:fillRect/>
          </a:stretch>
        </p:blipFill>
        <p:spPr>
          <a:xfrm>
            <a:off x="7666610" y="1861236"/>
            <a:ext cx="3306189" cy="4781830"/>
          </a:xfrm>
          <a:prstGeom prst="rect">
            <a:avLst/>
          </a:prstGeom>
        </p:spPr>
      </p:pic>
    </p:spTree>
    <p:extLst>
      <p:ext uri="{BB962C8B-B14F-4D97-AF65-F5344CB8AC3E}">
        <p14:creationId xmlns:p14="http://schemas.microsoft.com/office/powerpoint/2010/main" val="908537330"/>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latin typeface="Twinkl Precursive" panose="02000000000000000000" pitchFamily="2" charset="0"/>
              </a:rPr>
              <a:t>Can you finish these sentences?</a:t>
            </a:r>
          </a:p>
        </p:txBody>
      </p:sp>
      <p:sp>
        <p:nvSpPr>
          <p:cNvPr id="3" name="Content Placeholder 2"/>
          <p:cNvSpPr>
            <a:spLocks noGrp="1"/>
          </p:cNvSpPr>
          <p:nvPr>
            <p:ph idx="1"/>
          </p:nvPr>
        </p:nvSpPr>
        <p:spPr>
          <a:solidFill>
            <a:schemeClr val="bg1"/>
          </a:solidFill>
        </p:spPr>
        <p:txBody>
          <a:bodyPr>
            <a:normAutofit/>
          </a:bodyPr>
          <a:lstStyle/>
          <a:p>
            <a:pPr marL="0" indent="0">
              <a:buNone/>
            </a:pPr>
            <a:r>
              <a:rPr lang="en-AU" sz="3500" dirty="0">
                <a:latin typeface="Twinkl Precursive" panose="02000000000000000000" pitchFamily="2" charset="0"/>
              </a:rPr>
              <a:t>Rapunzel is about a lost princess who…</a:t>
            </a:r>
          </a:p>
          <a:p>
            <a:pPr marL="0" indent="0">
              <a:buNone/>
            </a:pPr>
            <a:endParaRPr lang="en-AU" dirty="0"/>
          </a:p>
          <a:p>
            <a:pPr marL="0" indent="0">
              <a:buNone/>
            </a:pPr>
            <a:r>
              <a:rPr lang="en-AU" sz="3500" dirty="0">
                <a:latin typeface="Twinkl Precursive" panose="02000000000000000000" pitchFamily="2" charset="0"/>
              </a:rPr>
              <a:t>Flynn meets Rapunzel when…</a:t>
            </a:r>
          </a:p>
          <a:p>
            <a:pPr marL="0" indent="0">
              <a:buNone/>
            </a:pPr>
            <a:endParaRPr lang="en-AU" sz="3500" dirty="0">
              <a:latin typeface="Twinkl Precursive" panose="02000000000000000000" pitchFamily="2" charset="0"/>
            </a:endParaRPr>
          </a:p>
          <a:p>
            <a:pPr marL="0" indent="0">
              <a:buNone/>
            </a:pPr>
            <a:r>
              <a:rPr lang="en-AU" sz="3500" dirty="0">
                <a:latin typeface="Twinkl Precursive" panose="02000000000000000000" pitchFamily="2" charset="0"/>
              </a:rPr>
              <a:t>Flynn and Rapunzel…</a:t>
            </a:r>
          </a:p>
          <a:p>
            <a:pPr marL="0" indent="0">
              <a:buNone/>
            </a:pPr>
            <a:endParaRPr lang="en-AU" sz="3500" dirty="0">
              <a:latin typeface="Twinkl Precursive" panose="02000000000000000000" pitchFamily="2" charset="0"/>
            </a:endParaRPr>
          </a:p>
          <a:p>
            <a:pPr marL="0" indent="0">
              <a:buNone/>
            </a:pPr>
            <a:r>
              <a:rPr lang="en-AU" sz="3500" dirty="0">
                <a:latin typeface="Twinkl Precursive" panose="02000000000000000000" pitchFamily="2" charset="0"/>
              </a:rPr>
              <a:t>At the end of the film…</a:t>
            </a:r>
            <a:endParaRPr lang="en-GB" sz="3500" dirty="0">
              <a:latin typeface="Twinkl Precursive" panose="02000000000000000000" pitchFamily="2" charset="0"/>
            </a:endParaRPr>
          </a:p>
        </p:txBody>
      </p:sp>
    </p:spTree>
    <p:extLst>
      <p:ext uri="{BB962C8B-B14F-4D97-AF65-F5344CB8AC3E}">
        <p14:creationId xmlns:p14="http://schemas.microsoft.com/office/powerpoint/2010/main" val="351080465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nodeType="clickEffect">
                                  <p:stCondLst>
                                    <p:cond delay="0"/>
                                  </p:stCondLst>
                                  <p:childTnLst>
                                    <p:set>
                                      <p:cBhvr>
                                        <p:cTn id="6" dur="1" fill="hold">
                                          <p:stCondLst>
                                            <p:cond delay="0"/>
                                          </p:stCondLst>
                                        </p:cTn>
                                        <p:tgtEl>
                                          <p:spTgt spid="3">
                                            <p:txEl>
                                              <p:pRg st="0" end="0"/>
                                            </p:txEl>
                                          </p:spTgt>
                                        </p:tgtEl>
                                        <p:attrNameLst>
                                          <p:attrName>style.visibility</p:attrName>
                                        </p:attrNameLst>
                                      </p:cBhvr>
                                      <p:to>
                                        <p:strVal val="visible"/>
                                      </p:to>
                                    </p:set>
                                    <p:anim calcmode="lin" valueType="num">
                                      <p:cBhvr additive="base">
                                        <p:cTn id="7" dur="500" fill="hold"/>
                                        <p:tgtEl>
                                          <p:spTgt spid="3">
                                            <p:txEl>
                                              <p:pRg st="0" end="0"/>
                                            </p:txEl>
                                          </p:spTgt>
                                        </p:tgtEl>
                                        <p:attrNameLst>
                                          <p:attrName>ppt_x</p:attrName>
                                        </p:attrNameLst>
                                      </p:cBhvr>
                                      <p:tavLst>
                                        <p:tav tm="0">
                                          <p:val>
                                            <p:strVal val="#ppt_x"/>
                                          </p:val>
                                        </p:tav>
                                        <p:tav tm="100000">
                                          <p:val>
                                            <p:strVal val="#ppt_x"/>
                                          </p:val>
                                        </p:tav>
                                      </p:tavLst>
                                    </p:anim>
                                    <p:anim calcmode="lin" valueType="num">
                                      <p:cBhvr additive="base">
                                        <p:cTn id="8" dur="500" fill="hold"/>
                                        <p:tgtEl>
                                          <p:spTgt spid="3">
                                            <p:txEl>
                                              <p:pRg st="0" end="0"/>
                                            </p:txEl>
                                          </p:spTgt>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nodeType="clickEffect">
                                  <p:stCondLst>
                                    <p:cond delay="0"/>
                                  </p:stCondLst>
                                  <p:childTnLst>
                                    <p:set>
                                      <p:cBhvr>
                                        <p:cTn id="12" dur="1" fill="hold">
                                          <p:stCondLst>
                                            <p:cond delay="0"/>
                                          </p:stCondLst>
                                        </p:cTn>
                                        <p:tgtEl>
                                          <p:spTgt spid="3">
                                            <p:txEl>
                                              <p:pRg st="2" end="2"/>
                                            </p:txEl>
                                          </p:spTgt>
                                        </p:tgtEl>
                                        <p:attrNameLst>
                                          <p:attrName>style.visibility</p:attrName>
                                        </p:attrNameLst>
                                      </p:cBhvr>
                                      <p:to>
                                        <p:strVal val="visible"/>
                                      </p:to>
                                    </p:set>
                                    <p:anim calcmode="lin" valueType="num">
                                      <p:cBhvr additive="base">
                                        <p:cTn id="13" dur="500" fill="hold"/>
                                        <p:tgtEl>
                                          <p:spTgt spid="3">
                                            <p:txEl>
                                              <p:pRg st="2" end="2"/>
                                            </p:txEl>
                                          </p:spTgt>
                                        </p:tgtEl>
                                        <p:attrNameLst>
                                          <p:attrName>ppt_x</p:attrName>
                                        </p:attrNameLst>
                                      </p:cBhvr>
                                      <p:tavLst>
                                        <p:tav tm="0">
                                          <p:val>
                                            <p:strVal val="#ppt_x"/>
                                          </p:val>
                                        </p:tav>
                                        <p:tav tm="100000">
                                          <p:val>
                                            <p:strVal val="#ppt_x"/>
                                          </p:val>
                                        </p:tav>
                                      </p:tavLst>
                                    </p:anim>
                                    <p:anim calcmode="lin" valueType="num">
                                      <p:cBhvr additive="base">
                                        <p:cTn id="14" dur="500" fill="hold"/>
                                        <p:tgtEl>
                                          <p:spTgt spid="3">
                                            <p:txEl>
                                              <p:pRg st="2" end="2"/>
                                            </p:txEl>
                                          </p:spTgt>
                                        </p:tgtEl>
                                        <p:attrNameLst>
                                          <p:attrName>ppt_y</p:attrName>
                                        </p:attrNameLst>
                                      </p:cBhvr>
                                      <p:tavLst>
                                        <p:tav tm="0">
                                          <p:val>
                                            <p:strVal val="1+#ppt_h/2"/>
                                          </p:val>
                                        </p:tav>
                                        <p:tav tm="100000">
                                          <p:val>
                                            <p:strVal val="#ppt_y"/>
                                          </p:val>
                                        </p:tav>
                                      </p:tavLst>
                                    </p:anim>
                                  </p:childTnLst>
                                </p:cTn>
                              </p:par>
                            </p:childTnLst>
                          </p:cTn>
                        </p:par>
                      </p:childTnLst>
                    </p:cTn>
                  </p:par>
                  <p:par>
                    <p:cTn id="15" fill="hold">
                      <p:stCondLst>
                        <p:cond delay="indefinite"/>
                      </p:stCondLst>
                      <p:childTnLst>
                        <p:par>
                          <p:cTn id="16" fill="hold">
                            <p:stCondLst>
                              <p:cond delay="0"/>
                            </p:stCondLst>
                            <p:childTnLst>
                              <p:par>
                                <p:cTn id="17" presetID="2" presetClass="entr" presetSubtype="4" fill="hold" nodeType="clickEffect">
                                  <p:stCondLst>
                                    <p:cond delay="0"/>
                                  </p:stCondLst>
                                  <p:childTnLst>
                                    <p:set>
                                      <p:cBhvr>
                                        <p:cTn id="18" dur="1" fill="hold">
                                          <p:stCondLst>
                                            <p:cond delay="0"/>
                                          </p:stCondLst>
                                        </p:cTn>
                                        <p:tgtEl>
                                          <p:spTgt spid="3">
                                            <p:txEl>
                                              <p:pRg st="4" end="4"/>
                                            </p:txEl>
                                          </p:spTgt>
                                        </p:tgtEl>
                                        <p:attrNameLst>
                                          <p:attrName>style.visibility</p:attrName>
                                        </p:attrNameLst>
                                      </p:cBhvr>
                                      <p:to>
                                        <p:strVal val="visible"/>
                                      </p:to>
                                    </p:set>
                                    <p:anim calcmode="lin" valueType="num">
                                      <p:cBhvr additive="base">
                                        <p:cTn id="19" dur="500" fill="hold"/>
                                        <p:tgtEl>
                                          <p:spTgt spid="3">
                                            <p:txEl>
                                              <p:pRg st="4" end="4"/>
                                            </p:txEl>
                                          </p:spTgt>
                                        </p:tgtEl>
                                        <p:attrNameLst>
                                          <p:attrName>ppt_x</p:attrName>
                                        </p:attrNameLst>
                                      </p:cBhvr>
                                      <p:tavLst>
                                        <p:tav tm="0">
                                          <p:val>
                                            <p:strVal val="#ppt_x"/>
                                          </p:val>
                                        </p:tav>
                                        <p:tav tm="100000">
                                          <p:val>
                                            <p:strVal val="#ppt_x"/>
                                          </p:val>
                                        </p:tav>
                                      </p:tavLst>
                                    </p:anim>
                                    <p:anim calcmode="lin" valueType="num">
                                      <p:cBhvr additive="base">
                                        <p:cTn id="20" dur="500" fill="hold"/>
                                        <p:tgtEl>
                                          <p:spTgt spid="3">
                                            <p:txEl>
                                              <p:pRg st="4" end="4"/>
                                            </p:txEl>
                                          </p:spTgt>
                                        </p:tgtEl>
                                        <p:attrNameLst>
                                          <p:attrName>ppt_y</p:attrName>
                                        </p:attrNameLst>
                                      </p:cBhvr>
                                      <p:tavLst>
                                        <p:tav tm="0">
                                          <p:val>
                                            <p:strVal val="1+#ppt_h/2"/>
                                          </p:val>
                                        </p:tav>
                                        <p:tav tm="100000">
                                          <p:val>
                                            <p:strVal val="#ppt_y"/>
                                          </p:val>
                                        </p:tav>
                                      </p:tavLst>
                                    </p:anim>
                                  </p:childTnLst>
                                </p:cTn>
                              </p:par>
                            </p:childTnLst>
                          </p:cTn>
                        </p:par>
                      </p:childTnLst>
                    </p:cTn>
                  </p:par>
                  <p:par>
                    <p:cTn id="21" fill="hold">
                      <p:stCondLst>
                        <p:cond delay="indefinite"/>
                      </p:stCondLst>
                      <p:childTnLst>
                        <p:par>
                          <p:cTn id="22" fill="hold">
                            <p:stCondLst>
                              <p:cond delay="0"/>
                            </p:stCondLst>
                            <p:childTnLst>
                              <p:par>
                                <p:cTn id="23" presetID="2" presetClass="entr" presetSubtype="4" fill="hold" nodeType="clickEffect">
                                  <p:stCondLst>
                                    <p:cond delay="0"/>
                                  </p:stCondLst>
                                  <p:childTnLst>
                                    <p:set>
                                      <p:cBhvr>
                                        <p:cTn id="24" dur="1" fill="hold">
                                          <p:stCondLst>
                                            <p:cond delay="0"/>
                                          </p:stCondLst>
                                        </p:cTn>
                                        <p:tgtEl>
                                          <p:spTgt spid="3">
                                            <p:txEl>
                                              <p:pRg st="6" end="6"/>
                                            </p:txEl>
                                          </p:spTgt>
                                        </p:tgtEl>
                                        <p:attrNameLst>
                                          <p:attrName>style.visibility</p:attrName>
                                        </p:attrNameLst>
                                      </p:cBhvr>
                                      <p:to>
                                        <p:strVal val="visible"/>
                                      </p:to>
                                    </p:set>
                                    <p:anim calcmode="lin" valueType="num">
                                      <p:cBhvr additive="base">
                                        <p:cTn id="25" dur="500" fill="hold"/>
                                        <p:tgtEl>
                                          <p:spTgt spid="3">
                                            <p:txEl>
                                              <p:pRg st="6" end="6"/>
                                            </p:txEl>
                                          </p:spTgt>
                                        </p:tgtEl>
                                        <p:attrNameLst>
                                          <p:attrName>ppt_x</p:attrName>
                                        </p:attrNameLst>
                                      </p:cBhvr>
                                      <p:tavLst>
                                        <p:tav tm="0">
                                          <p:val>
                                            <p:strVal val="#ppt_x"/>
                                          </p:val>
                                        </p:tav>
                                        <p:tav tm="100000">
                                          <p:val>
                                            <p:strVal val="#ppt_x"/>
                                          </p:val>
                                        </p:tav>
                                      </p:tavLst>
                                    </p:anim>
                                    <p:anim calcmode="lin" valueType="num">
                                      <p:cBhvr additive="base">
                                        <p:cTn id="26" dur="500" fill="hold"/>
                                        <p:tgtEl>
                                          <p:spTgt spid="3">
                                            <p:txEl>
                                              <p:pRg st="6" end="6"/>
                                            </p:txEl>
                                          </p:spTgt>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solidFill>
            <a:schemeClr val="bg1"/>
          </a:solidFill>
        </p:spPr>
        <p:txBody>
          <a:bodyPr/>
          <a:lstStyle/>
          <a:p>
            <a:r>
              <a:rPr lang="en-GB" dirty="0">
                <a:latin typeface="Twinkl Precursive" panose="02000000000000000000" pitchFamily="2" charset="0"/>
              </a:rPr>
              <a:t>Complete the task you are given.</a:t>
            </a:r>
          </a:p>
        </p:txBody>
      </p:sp>
      <p:sp>
        <p:nvSpPr>
          <p:cNvPr id="3" name="Content Placeholder 2"/>
          <p:cNvSpPr>
            <a:spLocks noGrp="1"/>
          </p:cNvSpPr>
          <p:nvPr>
            <p:ph idx="1"/>
          </p:nvPr>
        </p:nvSpPr>
        <p:spPr/>
        <p:txBody>
          <a:bodyPr/>
          <a:lstStyle/>
          <a:p>
            <a:endParaRPr lang="en-GB"/>
          </a:p>
        </p:txBody>
      </p:sp>
      <p:pic>
        <p:nvPicPr>
          <p:cNvPr id="4" name="Picture 3"/>
          <p:cNvPicPr>
            <a:picLocks noChangeAspect="1"/>
          </p:cNvPicPr>
          <p:nvPr/>
        </p:nvPicPr>
        <p:blipFill>
          <a:blip r:embed="rId2"/>
          <a:stretch>
            <a:fillRect/>
          </a:stretch>
        </p:blipFill>
        <p:spPr>
          <a:xfrm>
            <a:off x="838200" y="1868414"/>
            <a:ext cx="4562475" cy="4676775"/>
          </a:xfrm>
          <a:prstGeom prst="rect">
            <a:avLst/>
          </a:prstGeom>
        </p:spPr>
      </p:pic>
      <p:pic>
        <p:nvPicPr>
          <p:cNvPr id="5" name="Picture 4"/>
          <p:cNvPicPr>
            <a:picLocks noChangeAspect="1"/>
          </p:cNvPicPr>
          <p:nvPr/>
        </p:nvPicPr>
        <p:blipFill>
          <a:blip r:embed="rId3"/>
          <a:stretch>
            <a:fillRect/>
          </a:stretch>
        </p:blipFill>
        <p:spPr>
          <a:xfrm>
            <a:off x="6503963" y="1730302"/>
            <a:ext cx="5038725" cy="4953000"/>
          </a:xfrm>
          <a:prstGeom prst="rect">
            <a:avLst/>
          </a:prstGeom>
        </p:spPr>
      </p:pic>
    </p:spTree>
    <p:extLst>
      <p:ext uri="{BB962C8B-B14F-4D97-AF65-F5344CB8AC3E}">
        <p14:creationId xmlns:p14="http://schemas.microsoft.com/office/powerpoint/2010/main" val="1184332434"/>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xmlns=""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TotalTime>
  <Words>532</Words>
  <Application>Microsoft Office PowerPoint</Application>
  <PresentationFormat>Custom</PresentationFormat>
  <Paragraphs>39</Paragraphs>
  <Slides>11</Slides>
  <Notes>0</Notes>
  <HiddenSlides>0</HiddenSlides>
  <MMClips>0</MMClips>
  <ScaleCrop>false</ScaleCrop>
  <HeadingPairs>
    <vt:vector size="4" baseType="variant">
      <vt:variant>
        <vt:lpstr>Theme</vt:lpstr>
      </vt:variant>
      <vt:variant>
        <vt:i4>1</vt:i4>
      </vt:variant>
      <vt:variant>
        <vt:lpstr>Slide Titles</vt:lpstr>
      </vt:variant>
      <vt:variant>
        <vt:i4>11</vt:i4>
      </vt:variant>
    </vt:vector>
  </HeadingPairs>
  <TitlesOfParts>
    <vt:vector size="12" baseType="lpstr">
      <vt:lpstr>Office Theme</vt:lpstr>
      <vt:lpstr>LO: To complete the sentences given.</vt:lpstr>
      <vt:lpstr>Task: Read the extract about Rapunzel and Tangled. </vt:lpstr>
      <vt:lpstr>PowerPoint Presentation</vt:lpstr>
      <vt:lpstr>PowerPoint Presentation</vt:lpstr>
      <vt:lpstr>PowerPoint Presentation</vt:lpstr>
      <vt:lpstr>PowerPoint Presentation</vt:lpstr>
      <vt:lpstr>PowerPoint Presentation</vt:lpstr>
      <vt:lpstr>PowerPoint Presentation</vt:lpstr>
      <vt:lpstr>What differences do you notice in the stories?</vt:lpstr>
      <vt:lpstr>Can you finish these sentences?</vt:lpstr>
      <vt:lpstr>Complete the task you are given.</vt:lpstr>
    </vt:vector>
  </TitlesOfParts>
  <Company>Warwickshire County Council</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LO: To complete the sentences given.</dc:title>
  <dc:creator>J Geals BTP</dc:creator>
  <cp:lastModifiedBy>Liz King</cp:lastModifiedBy>
  <cp:revision>9</cp:revision>
  <dcterms:created xsi:type="dcterms:W3CDTF">2021-03-25T10:41:11Z</dcterms:created>
  <dcterms:modified xsi:type="dcterms:W3CDTF">2021-03-25T20:12:20Z</dcterms:modified>
</cp:coreProperties>
</file>