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1"/>
  </p:notesMasterIdLst>
  <p:sldIdLst>
    <p:sldId id="296" r:id="rId9"/>
    <p:sldId id="298" r:id="rId10"/>
    <p:sldId id="306" r:id="rId11"/>
    <p:sldId id="307" r:id="rId12"/>
    <p:sldId id="300" r:id="rId13"/>
    <p:sldId id="314" r:id="rId14"/>
    <p:sldId id="308" r:id="rId15"/>
    <p:sldId id="309" r:id="rId16"/>
    <p:sldId id="310" r:id="rId17"/>
    <p:sldId id="304" r:id="rId18"/>
    <p:sldId id="312" r:id="rId19"/>
    <p:sldId id="313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9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2718" y="1920093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9321" y="667174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What’s the same?      What’s different?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05765" y="1903340"/>
            <a:ext cx="2495006" cy="11234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390515" y="1905747"/>
            <a:ext cx="1123405" cy="11234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9321" y="667174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What’s the same?      What’s different?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05765" y="1903340"/>
            <a:ext cx="2495006" cy="11234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390515" y="1905747"/>
            <a:ext cx="1123405" cy="11234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06456" y="3328495"/>
            <a:ext cx="698862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Same:</a:t>
            </a: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They both have 4 straight sides and 4 vertices.</a:t>
            </a: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They both have 4 right angles.</a:t>
            </a: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Adjacent sides are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perpendicular.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Opposite sides are equal.</a:t>
            </a: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Opposite sides are parallel.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412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9321" y="667174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What’s the same?      What’s different?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05765" y="1903340"/>
            <a:ext cx="2495006" cy="11234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390515" y="1905747"/>
            <a:ext cx="1123405" cy="11234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06456" y="3328495"/>
            <a:ext cx="69886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Different:</a:t>
            </a: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One shape has 2 long sides and 2 short sides and the other has 4 equal sides.</a:t>
            </a: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They are both types of rectangle but one is an oblong and one is a square.</a:t>
            </a:r>
          </a:p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 square has a shorter perimeter. 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829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692" y="416330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Annie is drawing 2D shapes.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3414009" y="1318316"/>
            <a:ext cx="3180877" cy="879125"/>
          </a:xfrm>
          <a:prstGeom prst="wedgeRoundRectCallout">
            <a:avLst>
              <a:gd name="adj1" fmla="val 65450"/>
              <a:gd name="adj2" fmla="val -61921"/>
              <a:gd name="adj3" fmla="val 16667"/>
            </a:avLst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Can I draw a 2D shape with two straight lines?</a:t>
            </a: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2357542" y="4007267"/>
            <a:ext cx="3099661" cy="3099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2357542" y="3110947"/>
            <a:ext cx="1056467" cy="92731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7148" y="5177953"/>
            <a:ext cx="737770" cy="7377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5326462" y="5296155"/>
            <a:ext cx="2282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H="1" flipV="1">
            <a:off x="3566409" y="3263348"/>
            <a:ext cx="1890794" cy="74391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896609" y="2935562"/>
            <a:ext cx="0" cy="155193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031" y="317966"/>
            <a:ext cx="1382571" cy="15189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/>
      <p:bldP spid="1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315101" cy="6428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428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693" y="416330"/>
            <a:ext cx="71955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about 3 straight lines?</a:t>
            </a:r>
          </a:p>
          <a:p>
            <a:endParaRPr lang="en-GB" sz="11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Shapes with 3 straight sides and 3 vertices are called triangles.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951738" y="4523973"/>
            <a:ext cx="2698277" cy="879125"/>
          </a:xfrm>
          <a:prstGeom prst="wedgeRoundRectCallout">
            <a:avLst>
              <a:gd name="adj1" fmla="val 66816"/>
              <a:gd name="adj2" fmla="val 38876"/>
              <a:gd name="adj3" fmla="val 16667"/>
            </a:avLst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I can draw lots of different triangles.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111" y="4410272"/>
            <a:ext cx="1382571" cy="1518968"/>
          </a:xfrm>
          <a:prstGeom prst="rect">
            <a:avLst/>
          </a:prstGeom>
        </p:spPr>
      </p:pic>
      <p:sp>
        <p:nvSpPr>
          <p:cNvPr id="13" name="Isosceles Triangle 12"/>
          <p:cNvSpPr/>
          <p:nvPr/>
        </p:nvSpPr>
        <p:spPr>
          <a:xfrm rot="10800000">
            <a:off x="2162460" y="1588890"/>
            <a:ext cx="3743340" cy="3058257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Right Triangle 14"/>
          <p:cNvSpPr/>
          <p:nvPr/>
        </p:nvSpPr>
        <p:spPr>
          <a:xfrm rot="5400000">
            <a:off x="3295028" y="2275381"/>
            <a:ext cx="2510972" cy="3074761"/>
          </a:xfrm>
          <a:prstGeom prst="rt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6" name="Isosceles Triangle 15"/>
          <p:cNvSpPr/>
          <p:nvPr/>
        </p:nvSpPr>
        <p:spPr>
          <a:xfrm rot="18433086">
            <a:off x="3801083" y="1242353"/>
            <a:ext cx="922510" cy="388419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7" name="Isosceles Triangle 16"/>
          <p:cNvSpPr/>
          <p:nvPr/>
        </p:nvSpPr>
        <p:spPr>
          <a:xfrm rot="14325239">
            <a:off x="2737239" y="2284102"/>
            <a:ext cx="2910403" cy="2503599"/>
          </a:xfrm>
          <a:prstGeom prst="triangle">
            <a:avLst>
              <a:gd name="adj" fmla="val 27476"/>
            </a:avLst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016037"/>
            <a:ext cx="1820585" cy="16519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9693" y="5588646"/>
            <a:ext cx="1567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tri</a:t>
            </a:r>
            <a:r>
              <a:rPr lang="en-GB" sz="2800" dirty="0" smtClean="0"/>
              <a:t>cycle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2141936" y="5590406"/>
            <a:ext cx="1567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tri</a:t>
            </a:r>
            <a:r>
              <a:rPr lang="en-GB" sz="2800" dirty="0" smtClean="0"/>
              <a:t>athlon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217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23542 -0.013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24965 -0.075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3" y="-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85185E-6 L 0.0783 -0.0013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-6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-0.09809 0.0032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1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4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693" y="416330"/>
            <a:ext cx="71955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about 4 straight lines?</a:t>
            </a:r>
          </a:p>
          <a:p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Shapes with 4 straight sides and 4 vertices are called quadrilaterals.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852382" y="4622575"/>
            <a:ext cx="3740327" cy="879125"/>
          </a:xfrm>
          <a:prstGeom prst="wedgeRoundRectCallout">
            <a:avLst>
              <a:gd name="adj1" fmla="val 62361"/>
              <a:gd name="adj2" fmla="val 14436"/>
              <a:gd name="adj3" fmla="val 16667"/>
            </a:avLst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There are lots of different shapes with 4 straight sides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111" y="4410272"/>
            <a:ext cx="1382571" cy="151896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 rot="10800000">
            <a:off x="2162460" y="2025255"/>
            <a:ext cx="3743340" cy="1932596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Diamond 14"/>
          <p:cNvSpPr/>
          <p:nvPr/>
        </p:nvSpPr>
        <p:spPr>
          <a:xfrm rot="5400000">
            <a:off x="3523521" y="2046888"/>
            <a:ext cx="2053985" cy="3074761"/>
          </a:xfrm>
          <a:prstGeom prst="diamond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6" name="Trapezoid 15"/>
          <p:cNvSpPr/>
          <p:nvPr/>
        </p:nvSpPr>
        <p:spPr>
          <a:xfrm rot="18433086">
            <a:off x="3490854" y="1948171"/>
            <a:ext cx="2554116" cy="2051427"/>
          </a:xfrm>
          <a:prstGeom prst="trapezoid">
            <a:avLst>
              <a:gd name="adj" fmla="val 29388"/>
            </a:avLst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" name="TextBox 1"/>
          <p:cNvSpPr txBox="1"/>
          <p:nvPr/>
        </p:nvSpPr>
        <p:spPr>
          <a:xfrm>
            <a:off x="923238" y="3767878"/>
            <a:ext cx="237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rectangle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070021" y="3741760"/>
            <a:ext cx="1224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kite</a:t>
            </a:r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4808670" y="3736863"/>
            <a:ext cx="1784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trapezium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6620523" y="3752853"/>
            <a:ext cx="1784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rhombus</a:t>
            </a:r>
            <a:endParaRPr lang="en-GB" sz="2800" dirty="0"/>
          </a:p>
        </p:txBody>
      </p:sp>
      <p:grpSp>
        <p:nvGrpSpPr>
          <p:cNvPr id="22" name="Group 21"/>
          <p:cNvGrpSpPr/>
          <p:nvPr/>
        </p:nvGrpSpPr>
        <p:grpSpPr>
          <a:xfrm>
            <a:off x="3383385" y="1710390"/>
            <a:ext cx="1769399" cy="3113671"/>
            <a:chOff x="-846161" y="1146412"/>
            <a:chExt cx="907143" cy="2073295"/>
          </a:xfrm>
        </p:grpSpPr>
        <p:cxnSp>
          <p:nvCxnSpPr>
            <p:cNvPr id="7" name="Straight Connector 6"/>
            <p:cNvCxnSpPr/>
            <p:nvPr/>
          </p:nvCxnSpPr>
          <p:spPr>
            <a:xfrm flipH="1">
              <a:off x="-846161" y="1146412"/>
              <a:ext cx="450376" cy="654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 flipV="1">
              <a:off x="-395785" y="1146412"/>
              <a:ext cx="450376" cy="6549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 flipV="1">
              <a:off x="-846161" y="1801326"/>
              <a:ext cx="461135" cy="14183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-385026" y="1801326"/>
              <a:ext cx="446008" cy="14183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22132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-0.23612 0.0067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06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26806 -0.0918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3" y="-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0.054 0.0159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78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5000" y="5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-0.05712 -0.0148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" y="-74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800000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6" grpId="1" animBg="1"/>
      <p:bldP spid="16" grpId="2" animBg="1"/>
      <p:bldP spid="16" grpId="3" animBg="1"/>
      <p:bldP spid="16" grpId="4" animBg="1"/>
      <p:bldP spid="2" grpId="0"/>
      <p:bldP spid="11" grpId="0"/>
      <p:bldP spid="12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693" y="416330"/>
            <a:ext cx="71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Are these shapes both squares?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4095427" y="4728862"/>
            <a:ext cx="2380236" cy="879125"/>
          </a:xfrm>
          <a:prstGeom prst="wedgeRoundRectCallout">
            <a:avLst>
              <a:gd name="adj1" fmla="val 74793"/>
              <a:gd name="adj2" fmla="val 5122"/>
              <a:gd name="adj3" fmla="val 16667"/>
            </a:avLst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They both have 4 equal sides.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111" y="4410272"/>
            <a:ext cx="1382571" cy="151896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18887090">
            <a:off x="1978926" y="1692323"/>
            <a:ext cx="1610436" cy="1610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Parallelogram 6"/>
          <p:cNvSpPr/>
          <p:nvPr/>
        </p:nvSpPr>
        <p:spPr>
          <a:xfrm rot="18313221">
            <a:off x="4736853" y="1707502"/>
            <a:ext cx="2014818" cy="1514901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851156">
            <a:off x="1956887" y="5294089"/>
            <a:ext cx="614149" cy="627797"/>
          </a:xfrm>
          <a:prstGeom prst="rect">
            <a:avLst/>
          </a:prstGeom>
          <a:solidFill>
            <a:schemeClr val="accent5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5741" y="4764277"/>
            <a:ext cx="1890891" cy="1326262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 rot="19186275">
            <a:off x="1935230" y="5301140"/>
            <a:ext cx="614149" cy="627797"/>
          </a:xfrm>
          <a:prstGeom prst="rect">
            <a:avLst/>
          </a:prstGeom>
          <a:solidFill>
            <a:schemeClr val="accent5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324539" y="3579307"/>
            <a:ext cx="1224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square</a:t>
            </a: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4900719" y="3600915"/>
            <a:ext cx="1784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rhombus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1550126" y="2927866"/>
            <a:ext cx="768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cm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3393338" y="2895600"/>
            <a:ext cx="768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cm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3249294" y="1593782"/>
            <a:ext cx="768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cm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1645401" y="1548243"/>
            <a:ext cx="768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cm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4516677" y="1564376"/>
            <a:ext cx="768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cm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4613971" y="3028306"/>
            <a:ext cx="768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cm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6245462" y="2961953"/>
            <a:ext cx="768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cm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6188547" y="1536712"/>
            <a:ext cx="768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cm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190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-0.02118 -0.4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-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022E-16 L 0.37517 -0.5780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0" y="-2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3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4" grpId="0" animBg="1"/>
      <p:bldP spid="7" grpId="0" animBg="1"/>
      <p:bldP spid="8" grpId="0" animBg="1"/>
      <p:bldP spid="8" grpId="1" animBg="1"/>
      <p:bldP spid="8" grpId="3" animBg="1"/>
      <p:bldP spid="20" grpId="1" animBg="1"/>
      <p:bldP spid="20" grpId="3" animBg="1"/>
      <p:bldP spid="20" grpId="4" animBg="1"/>
      <p:bldP spid="21" grpId="0"/>
      <p:bldP spid="22" grpId="0"/>
      <p:bldP spid="9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235688" y="484670"/>
            <a:ext cx="4355127" cy="846829"/>
            <a:chOff x="3630743" y="535036"/>
            <a:chExt cx="3143398" cy="846829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-58437"/>
                <a:gd name="adj2" fmla="val 13723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630743" y="535036"/>
              <a:ext cx="3143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Do shapes with 5 and 6 sides have a special name?</a:t>
              </a:r>
              <a:endParaRPr lang="en-GB" sz="2400" dirty="0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0586" flipH="1">
            <a:off x="625045" y="453775"/>
            <a:ext cx="1566724" cy="1098893"/>
          </a:xfrm>
          <a:prstGeom prst="rect">
            <a:avLst/>
          </a:prstGeom>
        </p:spPr>
      </p:pic>
      <p:sp>
        <p:nvSpPr>
          <p:cNvPr id="10" name="Regular Pentagon 9"/>
          <p:cNvSpPr/>
          <p:nvPr/>
        </p:nvSpPr>
        <p:spPr>
          <a:xfrm>
            <a:off x="982341" y="1552668"/>
            <a:ext cx="1856393" cy="1804682"/>
          </a:xfrm>
          <a:prstGeom prst="pentagon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xagon 11"/>
          <p:cNvSpPr/>
          <p:nvPr/>
        </p:nvSpPr>
        <p:spPr>
          <a:xfrm>
            <a:off x="896694" y="3692279"/>
            <a:ext cx="2102053" cy="1897039"/>
          </a:xfrm>
          <a:prstGeom prst="hexagon">
            <a:avLst>
              <a:gd name="adj" fmla="val 29316"/>
              <a:gd name="vf" fmla="val 115470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010160" y="2204738"/>
            <a:ext cx="4421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Shapes with 5 straight sides are called pentagons.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62877" y="4087342"/>
            <a:ext cx="4012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Shapes with 6 straight sides are called hexagons.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693" y="416330"/>
            <a:ext cx="71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Pentagon                 Hexagon                    Neither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472" y="4382319"/>
            <a:ext cx="1427798" cy="17223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4266" y="4382319"/>
            <a:ext cx="1423545" cy="1703113"/>
          </a:xfrm>
          <a:prstGeom prst="rect">
            <a:avLst/>
          </a:prstGeom>
        </p:spPr>
      </p:pic>
      <p:sp>
        <p:nvSpPr>
          <p:cNvPr id="16" name="Regular Pentagon 15"/>
          <p:cNvSpPr/>
          <p:nvPr/>
        </p:nvSpPr>
        <p:spPr>
          <a:xfrm>
            <a:off x="3602711" y="2153170"/>
            <a:ext cx="1856393" cy="1804682"/>
          </a:xfrm>
          <a:prstGeom prst="pentagon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Group 17"/>
          <p:cNvGrpSpPr/>
          <p:nvPr/>
        </p:nvGrpSpPr>
        <p:grpSpPr>
          <a:xfrm>
            <a:off x="1769612" y="4363111"/>
            <a:ext cx="1833099" cy="593584"/>
            <a:chOff x="3751768" y="535036"/>
            <a:chExt cx="3350379" cy="846829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-49270"/>
                <a:gd name="adj2" fmla="val 83023"/>
                <a:gd name="adj3" fmla="val 16667"/>
              </a:avLst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958749" y="573833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Pentagon!</a:t>
              </a:r>
              <a:endParaRPr lang="en-GB" sz="2400" dirty="0"/>
            </a:p>
          </p:txBody>
        </p:sp>
      </p:grpSp>
      <p:sp>
        <p:nvSpPr>
          <p:cNvPr id="25" name="Hexagon 24"/>
          <p:cNvSpPr/>
          <p:nvPr/>
        </p:nvSpPr>
        <p:spPr>
          <a:xfrm>
            <a:off x="3755111" y="2305570"/>
            <a:ext cx="1856393" cy="1804682"/>
          </a:xfrm>
          <a:prstGeom prst="hexagon">
            <a:avLst/>
          </a:prstGeom>
          <a:solidFill>
            <a:srgbClr val="92D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6" name="Group 25"/>
          <p:cNvGrpSpPr/>
          <p:nvPr/>
        </p:nvGrpSpPr>
        <p:grpSpPr>
          <a:xfrm>
            <a:off x="5291051" y="4437662"/>
            <a:ext cx="1833099" cy="593584"/>
            <a:chOff x="3751768" y="535036"/>
            <a:chExt cx="3350379" cy="846829"/>
          </a:xfrm>
        </p:grpSpPr>
        <p:sp>
          <p:nvSpPr>
            <p:cNvPr id="27" name="Rounded Rectangular Callout 26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53899"/>
                <a:gd name="adj2" fmla="val 96818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58749" y="573833"/>
              <a:ext cx="3143398" cy="658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H</a:t>
              </a:r>
              <a:r>
                <a:rPr lang="en-GB" sz="2400" dirty="0" smtClean="0"/>
                <a:t>exagon!</a:t>
              </a:r>
              <a:endParaRPr lang="en-GB" sz="2400" dirty="0"/>
            </a:p>
          </p:txBody>
        </p:sp>
      </p:grpSp>
      <p:sp>
        <p:nvSpPr>
          <p:cNvPr id="29" name="L-Shape 28"/>
          <p:cNvSpPr/>
          <p:nvPr/>
        </p:nvSpPr>
        <p:spPr>
          <a:xfrm>
            <a:off x="3907511" y="2457970"/>
            <a:ext cx="1856393" cy="1804682"/>
          </a:xfrm>
          <a:prstGeom prst="corner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29"/>
          <p:cNvGrpSpPr/>
          <p:nvPr/>
        </p:nvGrpSpPr>
        <p:grpSpPr>
          <a:xfrm>
            <a:off x="1792328" y="4363111"/>
            <a:ext cx="1863324" cy="593584"/>
            <a:chOff x="3751768" y="535036"/>
            <a:chExt cx="3405622" cy="846829"/>
          </a:xfrm>
        </p:grpSpPr>
        <p:sp>
          <p:nvSpPr>
            <p:cNvPr id="31" name="Rounded Rectangular Callout 30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-49270"/>
                <a:gd name="adj2" fmla="val 83023"/>
                <a:gd name="adj3" fmla="val 16667"/>
              </a:avLst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013992" y="590999"/>
              <a:ext cx="3143398" cy="658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H</a:t>
              </a:r>
              <a:r>
                <a:rPr lang="en-GB" sz="2400" dirty="0" smtClean="0"/>
                <a:t>exagon!</a:t>
              </a:r>
              <a:endParaRPr lang="en-GB" sz="2400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5293326" y="4426154"/>
            <a:ext cx="1833099" cy="593584"/>
            <a:chOff x="3751768" y="535036"/>
            <a:chExt cx="3350379" cy="846829"/>
          </a:xfrm>
        </p:grpSpPr>
        <p:sp>
          <p:nvSpPr>
            <p:cNvPr id="34" name="Rounded Rectangular Callout 33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53899"/>
                <a:gd name="adj2" fmla="val 96818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958749" y="573833"/>
              <a:ext cx="3143398" cy="658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H</a:t>
              </a:r>
              <a:r>
                <a:rPr lang="en-GB" sz="2400" dirty="0" smtClean="0"/>
                <a:t>exagon!</a:t>
              </a:r>
              <a:endParaRPr lang="en-GB" sz="2400" dirty="0"/>
            </a:p>
          </p:txBody>
        </p:sp>
      </p:grpSp>
      <p:sp>
        <p:nvSpPr>
          <p:cNvPr id="36" name="Flowchart: Manual Input 35"/>
          <p:cNvSpPr/>
          <p:nvPr/>
        </p:nvSpPr>
        <p:spPr>
          <a:xfrm>
            <a:off x="3602710" y="2466009"/>
            <a:ext cx="1856393" cy="1330658"/>
          </a:xfrm>
          <a:prstGeom prst="flowChartManualInpu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/>
          <p:cNvGrpSpPr/>
          <p:nvPr/>
        </p:nvGrpSpPr>
        <p:grpSpPr>
          <a:xfrm>
            <a:off x="1786880" y="4360473"/>
            <a:ext cx="2647606" cy="870224"/>
            <a:chOff x="3751768" y="535036"/>
            <a:chExt cx="3405622" cy="1241494"/>
          </a:xfrm>
        </p:grpSpPr>
        <p:sp>
          <p:nvSpPr>
            <p:cNvPr id="38" name="Rounded Rectangular Callout 37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-49270"/>
                <a:gd name="adj2" fmla="val 83023"/>
                <a:gd name="adj3" fmla="val 16667"/>
              </a:avLst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013992" y="590999"/>
              <a:ext cx="3143398" cy="118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Quadrilateral!</a:t>
              </a:r>
              <a:endParaRPr lang="en-GB" sz="2400" dirty="0"/>
            </a:p>
          </p:txBody>
        </p:sp>
      </p:grpSp>
      <p:sp>
        <p:nvSpPr>
          <p:cNvPr id="40" name="Pentagon 39"/>
          <p:cNvSpPr/>
          <p:nvPr/>
        </p:nvSpPr>
        <p:spPr>
          <a:xfrm>
            <a:off x="3755110" y="2618409"/>
            <a:ext cx="1856393" cy="1330658"/>
          </a:xfrm>
          <a:prstGeom prst="homePlat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1" name="Group 40"/>
          <p:cNvGrpSpPr/>
          <p:nvPr/>
        </p:nvGrpSpPr>
        <p:grpSpPr>
          <a:xfrm>
            <a:off x="5253067" y="4426154"/>
            <a:ext cx="1833099" cy="593584"/>
            <a:chOff x="3751768" y="535036"/>
            <a:chExt cx="3350379" cy="846829"/>
          </a:xfrm>
        </p:grpSpPr>
        <p:sp>
          <p:nvSpPr>
            <p:cNvPr id="42" name="Rounded Rectangular Callout 41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53899"/>
                <a:gd name="adj2" fmla="val 96818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958749" y="573833"/>
              <a:ext cx="3143398" cy="658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Pentagon!</a:t>
              </a:r>
              <a:endParaRPr lang="en-GB" sz="2400" dirty="0"/>
            </a:p>
          </p:txBody>
        </p:sp>
      </p:grpSp>
      <p:sp>
        <p:nvSpPr>
          <p:cNvPr id="44" name="Heptagon 43"/>
          <p:cNvSpPr/>
          <p:nvPr/>
        </p:nvSpPr>
        <p:spPr>
          <a:xfrm>
            <a:off x="3600025" y="2320922"/>
            <a:ext cx="1856393" cy="1694048"/>
          </a:xfrm>
          <a:prstGeom prst="heptagon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1745061" y="4354687"/>
            <a:ext cx="2647606" cy="593584"/>
            <a:chOff x="3751768" y="535036"/>
            <a:chExt cx="3405622" cy="846829"/>
          </a:xfrm>
        </p:grpSpPr>
        <p:sp>
          <p:nvSpPr>
            <p:cNvPr id="46" name="Rounded Rectangular Callout 45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-49270"/>
                <a:gd name="adj2" fmla="val 83023"/>
                <a:gd name="adj3" fmla="val 16667"/>
              </a:avLst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013992" y="590999"/>
              <a:ext cx="3143398" cy="658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??????</a:t>
              </a:r>
              <a:endParaRPr lang="en-GB" sz="2400" dirty="0"/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254204" y="4390505"/>
            <a:ext cx="1833099" cy="593584"/>
            <a:chOff x="3751768" y="535036"/>
            <a:chExt cx="3350379" cy="846829"/>
          </a:xfrm>
        </p:grpSpPr>
        <p:sp>
          <p:nvSpPr>
            <p:cNvPr id="49" name="Rounded Rectangular Callout 48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53899"/>
                <a:gd name="adj2" fmla="val 96818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958749" y="573833"/>
              <a:ext cx="3143398" cy="658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??????</a:t>
              </a:r>
              <a:endParaRPr lang="en-GB" sz="2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1231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7 L -0.30191 -0.210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4" y="-1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-0.09722 -0.1949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1" y="-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81481E-6 L 0.03542 -0.2171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1" y="-1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21944 -0.2312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-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5" dur="2000" fill="hold"/>
                                        <p:tgtEl>
                                          <p:spTgt spid="4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31857 -0.10648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37" y="-5324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2000" fill="hold"/>
                                        <p:tgtEl>
                                          <p:spTgt spid="4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0.31076 -0.11644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8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25" grpId="0" animBg="1"/>
      <p:bldP spid="25" grpId="1" animBg="1"/>
      <p:bldP spid="25" grpId="2" animBg="1"/>
      <p:bldP spid="29" grpId="0" animBg="1"/>
      <p:bldP spid="29" grpId="1" animBg="1"/>
      <p:bldP spid="29" grpId="2" animBg="1"/>
      <p:bldP spid="36" grpId="0" animBg="1"/>
      <p:bldP spid="36" grpId="1" animBg="1"/>
      <p:bldP spid="36" grpId="2" animBg="1"/>
      <p:bldP spid="40" grpId="0" animBg="1"/>
      <p:bldP spid="40" grpId="1" animBg="1"/>
      <p:bldP spid="40" grpId="2" animBg="1"/>
      <p:bldP spid="44" grpId="0" animBg="1"/>
      <p:bldP spid="44" grpId="1" animBg="1"/>
      <p:bldP spid="44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ptagon 43"/>
          <p:cNvSpPr/>
          <p:nvPr/>
        </p:nvSpPr>
        <p:spPr>
          <a:xfrm>
            <a:off x="912645" y="473432"/>
            <a:ext cx="1243291" cy="1152000"/>
          </a:xfrm>
          <a:prstGeom prst="heptagon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2239508" y="698995"/>
            <a:ext cx="4421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Shapes with 7 straight sides are called heptagons.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2" name="Octagon 51"/>
          <p:cNvSpPr/>
          <p:nvPr/>
        </p:nvSpPr>
        <p:spPr>
          <a:xfrm>
            <a:off x="979167" y="1859993"/>
            <a:ext cx="1140754" cy="1152000"/>
          </a:xfrm>
          <a:prstGeom prst="octagon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2279176" y="4947609"/>
            <a:ext cx="4421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Shapes with 10 straight sides are called decagons.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4345">
            <a:off x="6773432" y="4851523"/>
            <a:ext cx="1497186" cy="1311445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5223925" y="4183106"/>
            <a:ext cx="2568256" cy="654248"/>
            <a:chOff x="3751768" y="535036"/>
            <a:chExt cx="3208793" cy="846829"/>
          </a:xfrm>
        </p:grpSpPr>
        <p:sp>
          <p:nvSpPr>
            <p:cNvPr id="55" name="Rounded Rectangular Callout 54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34930"/>
                <a:gd name="adj2" fmla="val 79800"/>
                <a:gd name="adj3" fmla="val 16667"/>
              </a:avLst>
            </a:prstGeom>
            <a:noFill/>
            <a:ln w="381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817163" y="599134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Like an octopus!</a:t>
              </a:r>
              <a:endParaRPr lang="en-GB" sz="2400" dirty="0"/>
            </a:p>
          </p:txBody>
        </p:sp>
      </p:grpSp>
      <p:sp>
        <p:nvSpPr>
          <p:cNvPr id="57" name="Decagon 56"/>
          <p:cNvSpPr/>
          <p:nvPr/>
        </p:nvSpPr>
        <p:spPr>
          <a:xfrm>
            <a:off x="927898" y="4759849"/>
            <a:ext cx="1192023" cy="1152000"/>
          </a:xfrm>
          <a:prstGeom prst="decagon">
            <a:avLst/>
          </a:prstGeom>
          <a:solidFill>
            <a:srgbClr val="92D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Box 57"/>
          <p:cNvSpPr txBox="1"/>
          <p:nvPr/>
        </p:nvSpPr>
        <p:spPr>
          <a:xfrm>
            <a:off x="2245434" y="2111312"/>
            <a:ext cx="4421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Shapes with 8 straight sides are called octagons.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824" y="3090180"/>
            <a:ext cx="1681439" cy="151329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2366074" y="3424294"/>
            <a:ext cx="4421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Shapes with 9 straight sides are called nonagons.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284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51" grpId="0"/>
      <p:bldP spid="52" grpId="0" animBg="1"/>
      <p:bldP spid="53" grpId="0"/>
      <p:bldP spid="57" grpId="0" animBg="1"/>
      <p:bldP spid="58" grpId="0"/>
      <p:bldP spid="5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0|5.1|22.8|6.7|5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7.8|9.1|1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5.5|4.5|7.8|2.3|2.5|11.8|0.7|4.3|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2.4|0.6|2.3|1.1|2.5|4.8|4|1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2.3|0.6|2.4|0.6|2.4|0.5|3.3|6.2|5|2.2|3.1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3.6|5.3|13.6|6.2|1.1|16.8|0.9|0.9|6.9|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13.1|2.3|4.3|1|5.1|5|2.6|0.9|12.9|10.2|5|0.9|1.7|8.7|3.2|1|1.3|4.2|3.6|3.2|12.9|6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0.9|4.2|1|6.1|8.3|1.1|1.2|1.9|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9788</TotalTime>
  <Words>297</Words>
  <Application>Microsoft Office PowerPoint</Application>
  <PresentationFormat>On-screen Show (4:3)</PresentationFormat>
  <Paragraphs>59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230</cp:revision>
  <dcterms:created xsi:type="dcterms:W3CDTF">2019-07-05T11:02:13Z</dcterms:created>
  <dcterms:modified xsi:type="dcterms:W3CDTF">2021-06-12T20:55:41Z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