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A8B"/>
    <a:srgbClr val="80C241"/>
    <a:srgbClr val="3CB1E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9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/resources/expressions-and-equations-algebraic-thinking-math-third-grade-us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9013536B-EEBC-4D7E-8E32-613387113952}"/>
              </a:ext>
            </a:extLst>
          </p:cNvPr>
          <p:cNvSpPr/>
          <p:nvPr/>
        </p:nvSpPr>
        <p:spPr>
          <a:xfrm>
            <a:off x="4018327" y="5486400"/>
            <a:ext cx="1107346" cy="704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4A8B"/>
                </a:solidFill>
                <a:latin typeface="+mn-lt"/>
              </a:rPr>
              <a:t>Equations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An equation is a mathematical statement that contains an equal sign, showing that two expressions are equal. For example: 2 + 4 = 6 + 0 is an equation. The group of numbers on the left equals 6, and the group of numbers on the right also equals 6.</a:t>
            </a:r>
          </a:p>
        </p:txBody>
      </p:sp>
      <p:pic>
        <p:nvPicPr>
          <p:cNvPr id="4" name="Picture 3" descr="A picture containing scale, sitting, blue, table&#10;&#10;Description automatically generated">
            <a:extLst>
              <a:ext uri="{FF2B5EF4-FFF2-40B4-BE49-F238E27FC236}">
                <a16:creationId xmlns:a16="http://schemas.microsoft.com/office/drawing/2014/main" id="{2F8F3A27-3416-452D-812E-BB778582803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6501" y="2814171"/>
            <a:ext cx="6501468" cy="467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EE10AA-109E-44F2-872D-E9E9D873F59B}"/>
              </a:ext>
            </a:extLst>
          </p:cNvPr>
          <p:cNvSpPr txBox="1"/>
          <p:nvPr/>
        </p:nvSpPr>
        <p:spPr>
          <a:xfrm>
            <a:off x="1963024" y="3807950"/>
            <a:ext cx="704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80C241"/>
                </a:solidFill>
              </a:rPr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482FAD-3D24-43F7-8F1C-43FB66085832}"/>
              </a:ext>
            </a:extLst>
          </p:cNvPr>
          <p:cNvSpPr txBox="1"/>
          <p:nvPr/>
        </p:nvSpPr>
        <p:spPr>
          <a:xfrm>
            <a:off x="6274966" y="3807950"/>
            <a:ext cx="704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3CB1E5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Blanks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Sometimes equations include unknown numbers represented by a blank line. For example, 2 + 4 = 9 - </a:t>
            </a:r>
            <a:r>
              <a:rPr lang="en-GB" u="sng" dirty="0"/>
              <a:t>	</a:t>
            </a:r>
            <a:r>
              <a:rPr lang="en-GB" dirty="0"/>
              <a:t> includes a blank line. It is your task to figure out what number to place on the line that will make both sides of the equation equal to each other.</a:t>
            </a:r>
          </a:p>
        </p:txBody>
      </p:sp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41B8DC0B-ED91-4C2B-BFA5-9A55E342BA1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806" y="2850315"/>
            <a:ext cx="6660858" cy="39681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A6AACEB-114B-4B29-A5B2-239402FAD9B5}"/>
              </a:ext>
            </a:extLst>
          </p:cNvPr>
          <p:cNvSpPr/>
          <p:nvPr/>
        </p:nvSpPr>
        <p:spPr>
          <a:xfrm>
            <a:off x="755650" y="5008013"/>
            <a:ext cx="7632700" cy="1049106"/>
          </a:xfrm>
          <a:prstGeom prst="rect">
            <a:avLst/>
          </a:prstGeom>
          <a:solidFill>
            <a:srgbClr val="004A8B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Since 2 + 4 = 6, we want 9 - </a:t>
            </a:r>
            <a:r>
              <a:rPr lang="en-GB" u="sng" dirty="0">
                <a:solidFill>
                  <a:schemeClr val="bg1"/>
                </a:solidFill>
              </a:rPr>
              <a:t>	</a:t>
            </a:r>
            <a:r>
              <a:rPr lang="en-GB" dirty="0">
                <a:solidFill>
                  <a:schemeClr val="bg1"/>
                </a:solidFill>
              </a:rPr>
              <a:t> also to equal 6. What can you subtract from 9 to equal 6? 3! So 3 belongs on the blank line. Now your equation is balanced because both sides are equal.</a:t>
            </a:r>
          </a:p>
        </p:txBody>
      </p:sp>
    </p:spTree>
    <p:extLst>
      <p:ext uri="{BB962C8B-B14F-4D97-AF65-F5344CB8AC3E}">
        <p14:creationId xmlns:p14="http://schemas.microsoft.com/office/powerpoint/2010/main" val="41396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Variables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Sometimes equations include unknown numbers represented by a letter or variable. For example, 5 + 6 = 20 - x includes a variable, x. It is your task to figure out what number x represents to make both sides of the equation equal to each other.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6AACEB-114B-4B29-A5B2-239402FAD9B5}"/>
              </a:ext>
            </a:extLst>
          </p:cNvPr>
          <p:cNvSpPr/>
          <p:nvPr/>
        </p:nvSpPr>
        <p:spPr>
          <a:xfrm>
            <a:off x="755650" y="3614637"/>
            <a:ext cx="6366216" cy="1049106"/>
          </a:xfrm>
          <a:prstGeom prst="rect">
            <a:avLst/>
          </a:prstGeom>
          <a:solidFill>
            <a:srgbClr val="004A8B"/>
          </a:solidFill>
        </p:spPr>
        <p:txBody>
          <a:bodyPr wrap="square" lIns="108000" tIns="108000" rIns="540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Since 5 + 6 = 11, we want 20 - x also to equal 11. What can you subtract from 20 to equal 11? 9! So x = 9. Now your equation is balanced because both sides are equal.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EA81820-4C39-45BF-9F82-33936E6BF997}"/>
              </a:ext>
            </a:extLst>
          </p:cNvPr>
          <p:cNvGrpSpPr/>
          <p:nvPr/>
        </p:nvGrpSpPr>
        <p:grpSpPr>
          <a:xfrm>
            <a:off x="5397336" y="2501153"/>
            <a:ext cx="3767011" cy="4356847"/>
            <a:chOff x="5397336" y="2501153"/>
            <a:chExt cx="3767011" cy="4356847"/>
          </a:xfrm>
        </p:grpSpPr>
        <p:pic>
          <p:nvPicPr>
            <p:cNvPr id="3" name="Picture 2" descr="A close up of a person&#10;&#10;Description automatically generated">
              <a:extLst>
                <a:ext uri="{FF2B5EF4-FFF2-40B4-BE49-F238E27FC236}">
                  <a16:creationId xmlns:a16="http://schemas.microsoft.com/office/drawing/2014/main" id="{F392BD7F-E51A-4BD5-B044-8DDD6169E2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97336" y="2501153"/>
              <a:ext cx="3449061" cy="435684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2203FA6-AFFD-4828-B1DB-D53D322B1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82809" y="3438526"/>
              <a:ext cx="1781538" cy="15588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963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 With All </a:t>
            </a:r>
            <a:br>
              <a:rPr lang="en-GB" sz="3600" dirty="0">
                <a:solidFill>
                  <a:srgbClr val="004A8B"/>
                </a:solidFill>
                <a:latin typeface="+mn-lt"/>
              </a:rPr>
            </a:br>
            <a:r>
              <a:rPr lang="en-GB" sz="3600" dirty="0">
                <a:solidFill>
                  <a:srgbClr val="004A8B"/>
                </a:solidFill>
                <a:latin typeface="+mn-lt"/>
              </a:rPr>
              <a:t>Four Operations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243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Balancing equations can be carried out with all four operations: addition, subtraction, multiplication, and division.</a:t>
            </a:r>
          </a:p>
        </p:txBody>
      </p:sp>
      <p:pic>
        <p:nvPicPr>
          <p:cNvPr id="3" name="Picture 2" descr="A picture containing scale, sitting, blue, table&#10;&#10;Description automatically generated">
            <a:extLst>
              <a:ext uri="{FF2B5EF4-FFF2-40B4-BE49-F238E27FC236}">
                <a16:creationId xmlns:a16="http://schemas.microsoft.com/office/drawing/2014/main" id="{FF1CF4BE-CEDE-4183-8519-AF10E43901A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642" y="2590210"/>
            <a:ext cx="4593171" cy="3300893"/>
          </a:xfrm>
          <a:prstGeom prst="rect">
            <a:avLst/>
          </a:prstGeom>
        </p:spPr>
      </p:pic>
      <p:pic>
        <p:nvPicPr>
          <p:cNvPr id="7" name="Picture 6" descr="A close up of a person&#10;&#10;Description automatically generated">
            <a:extLst>
              <a:ext uri="{FF2B5EF4-FFF2-40B4-BE49-F238E27FC236}">
                <a16:creationId xmlns:a16="http://schemas.microsoft.com/office/drawing/2014/main" id="{6B879FC0-B9A0-4805-B4D7-A29FBCEC70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30" y="3200399"/>
            <a:ext cx="3448649" cy="448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18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5A36922-A777-4EA6-A041-42957B383903}"/>
              </a:ext>
            </a:extLst>
          </p:cNvPr>
          <p:cNvSpPr/>
          <p:nvPr/>
        </p:nvSpPr>
        <p:spPr>
          <a:xfrm>
            <a:off x="4650778" y="2553628"/>
            <a:ext cx="3557239" cy="2343257"/>
          </a:xfrm>
          <a:prstGeom prst="roundRect">
            <a:avLst>
              <a:gd name="adj" fmla="val 9053"/>
            </a:avLst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73D9E32-ECFD-4D34-832F-67E1D789EBD3}"/>
              </a:ext>
            </a:extLst>
          </p:cNvPr>
          <p:cNvSpPr/>
          <p:nvPr/>
        </p:nvSpPr>
        <p:spPr>
          <a:xfrm>
            <a:off x="937622" y="2553629"/>
            <a:ext cx="3557239" cy="2343257"/>
          </a:xfrm>
          <a:prstGeom prst="roundRect">
            <a:avLst>
              <a:gd name="adj" fmla="val 9053"/>
            </a:avLst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Addition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6794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equations use addition. To balance them, you can use the opposite of addition: subtraction. You can also use addition.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45A66C-B9EF-4FB5-9C1F-FCF8FAC5DAE1}"/>
              </a:ext>
            </a:extLst>
          </p:cNvPr>
          <p:cNvSpPr/>
          <p:nvPr/>
        </p:nvSpPr>
        <p:spPr>
          <a:xfrm>
            <a:off x="1144009" y="2781256"/>
            <a:ext cx="3350852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5 + 4 = 7 + </a:t>
            </a:r>
            <a:r>
              <a:rPr lang="en-GB" sz="1800" b="0" i="0" u="sng" strike="noStrike" dirty="0">
                <a:solidFill>
                  <a:schemeClr val="bg1"/>
                </a:solidFill>
                <a:effectLst/>
              </a:rPr>
              <a:t>	 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de-DE" sz="1800" b="0" i="0" u="none" strike="noStrike" dirty="0">
                <a:solidFill>
                  <a:schemeClr val="bg1"/>
                </a:solidFill>
                <a:effectLst/>
              </a:rPr>
              <a:t>5 + 4 = 9, so 9 - 7 = 2 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or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5 + 4 = 9 so 7 +           = 9?   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A34417-0E14-4050-9B1D-D869B6865AB2}"/>
              </a:ext>
            </a:extLst>
          </p:cNvPr>
          <p:cNvSpPr/>
          <p:nvPr/>
        </p:nvSpPr>
        <p:spPr>
          <a:xfrm>
            <a:off x="4857165" y="2747800"/>
            <a:ext cx="3350852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2 + 5 = 1 + n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de-DE" sz="1800" b="0" i="0" u="none" strike="noStrike" dirty="0">
                <a:solidFill>
                  <a:schemeClr val="bg1"/>
                </a:solidFill>
                <a:effectLst/>
              </a:rPr>
              <a:t>2 + 5 = 7, so 7 - 1 = 6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or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2 + 5 = 7, so 1 +           = 7?    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D685A-CA57-439B-9E0E-14511701F815}"/>
              </a:ext>
            </a:extLst>
          </p:cNvPr>
          <p:cNvSpPr txBox="1"/>
          <p:nvPr/>
        </p:nvSpPr>
        <p:spPr>
          <a:xfrm>
            <a:off x="3010835" y="4348796"/>
            <a:ext cx="461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2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F2FEE7-115F-4B98-AFAA-FA79A322DCA2}"/>
              </a:ext>
            </a:extLst>
          </p:cNvPr>
          <p:cNvSpPr txBox="1"/>
          <p:nvPr/>
        </p:nvSpPr>
        <p:spPr>
          <a:xfrm>
            <a:off x="2792476" y="4356006"/>
            <a:ext cx="78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what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2832F5-385C-4497-83C3-7BDEDC1ED3DF}"/>
              </a:ext>
            </a:extLst>
          </p:cNvPr>
          <p:cNvSpPr txBox="1"/>
          <p:nvPr/>
        </p:nvSpPr>
        <p:spPr>
          <a:xfrm>
            <a:off x="6722571" y="4328611"/>
            <a:ext cx="461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6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728CF7-2432-4AF2-9C47-F29E35D4E238}"/>
              </a:ext>
            </a:extLst>
          </p:cNvPr>
          <p:cNvSpPr txBox="1"/>
          <p:nvPr/>
        </p:nvSpPr>
        <p:spPr>
          <a:xfrm>
            <a:off x="6537665" y="4328357"/>
            <a:ext cx="78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what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7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14F8599-163A-496A-B789-2337F0993DF2}"/>
              </a:ext>
            </a:extLst>
          </p:cNvPr>
          <p:cNvSpPr/>
          <p:nvPr/>
        </p:nvSpPr>
        <p:spPr>
          <a:xfrm>
            <a:off x="4650778" y="2553628"/>
            <a:ext cx="3557239" cy="2343257"/>
          </a:xfrm>
          <a:prstGeom prst="roundRect">
            <a:avLst>
              <a:gd name="adj" fmla="val 9053"/>
            </a:avLst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2B23817-16F6-453D-A057-CF00B8342D82}"/>
              </a:ext>
            </a:extLst>
          </p:cNvPr>
          <p:cNvSpPr/>
          <p:nvPr/>
        </p:nvSpPr>
        <p:spPr>
          <a:xfrm>
            <a:off x="937622" y="2553629"/>
            <a:ext cx="3557239" cy="2343257"/>
          </a:xfrm>
          <a:prstGeom prst="roundRect">
            <a:avLst>
              <a:gd name="adj" fmla="val 9053"/>
            </a:avLst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Subtraction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6794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equations use subtraction.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45A66C-B9EF-4FB5-9C1F-FCF8FAC5DAE1}"/>
              </a:ext>
            </a:extLst>
          </p:cNvPr>
          <p:cNvSpPr/>
          <p:nvPr/>
        </p:nvSpPr>
        <p:spPr>
          <a:xfrm>
            <a:off x="1298289" y="3032758"/>
            <a:ext cx="3350852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15 - 8 = 10 - </a:t>
            </a:r>
            <a:r>
              <a:rPr lang="en-GB" sz="1800" b="0" i="0" u="sng" strike="noStrike" dirty="0">
                <a:solidFill>
                  <a:schemeClr val="bg1"/>
                </a:solidFill>
                <a:effectLst/>
              </a:rPr>
              <a:t> 	</a:t>
            </a:r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  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15 - 8 = 7,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 so 10 - 3 = 7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A34417-0E14-4050-9B1D-D869B6865AB2}"/>
              </a:ext>
            </a:extLst>
          </p:cNvPr>
          <p:cNvSpPr/>
          <p:nvPr/>
        </p:nvSpPr>
        <p:spPr>
          <a:xfrm>
            <a:off x="5009808" y="3032757"/>
            <a:ext cx="3350852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11 - 6 = 9 – n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11 - 6 = 5,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so 9 - 4 = 5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28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292E6C9-FA4C-40DF-A282-1F41E67F0565}"/>
              </a:ext>
            </a:extLst>
          </p:cNvPr>
          <p:cNvSpPr/>
          <p:nvPr/>
        </p:nvSpPr>
        <p:spPr>
          <a:xfrm>
            <a:off x="457197" y="2765502"/>
            <a:ext cx="8220075" cy="2387862"/>
          </a:xfrm>
          <a:prstGeom prst="rect">
            <a:avLst/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Multiplication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6794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equations use multiplication. To balance them, you can use the opposite of multiplication: division. You can also use multiplication.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45A66C-B9EF-4FB5-9C1F-FCF8FAC5DAE1}"/>
              </a:ext>
            </a:extLst>
          </p:cNvPr>
          <p:cNvSpPr/>
          <p:nvPr/>
        </p:nvSpPr>
        <p:spPr>
          <a:xfrm>
            <a:off x="750885" y="2937372"/>
            <a:ext cx="3350852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3 x 4 = 6 x </a:t>
            </a:r>
            <a:r>
              <a:rPr lang="en-GB" sz="1800" b="0" i="0" u="sng" strike="noStrike" dirty="0">
                <a:solidFill>
                  <a:schemeClr val="bg1"/>
                </a:solidFill>
                <a:effectLst/>
              </a:rPr>
              <a:t>	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de-DE" sz="1800" b="0" i="0" u="none" strike="noStrike" dirty="0">
                <a:solidFill>
                  <a:schemeClr val="bg1"/>
                </a:solidFill>
                <a:effectLst/>
              </a:rPr>
              <a:t>3 x 4 = 12, so 12 ÷ 6 = 2 </a:t>
            </a:r>
          </a:p>
          <a:p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or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3 x 4 = 12 so 6 x what = 12?  2	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A34417-0E14-4050-9B1D-D869B6865AB2}"/>
              </a:ext>
            </a:extLst>
          </p:cNvPr>
          <p:cNvSpPr/>
          <p:nvPr/>
        </p:nvSpPr>
        <p:spPr>
          <a:xfrm>
            <a:off x="4567234" y="2937371"/>
            <a:ext cx="3350852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pt-BR" sz="1800" b="0" i="0" u="none" strike="noStrike" dirty="0">
                <a:solidFill>
                  <a:schemeClr val="bg1"/>
                </a:solidFill>
                <a:effectLst/>
              </a:rPr>
              <a:t>4 x 5 = 10 x n</a:t>
            </a:r>
          </a:p>
          <a:p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  <a:p>
            <a:r>
              <a:rPr lang="de-DE" sz="1800" b="0" i="0" u="none" strike="noStrike" dirty="0">
                <a:solidFill>
                  <a:schemeClr val="bg1"/>
                </a:solidFill>
                <a:effectLst/>
              </a:rPr>
              <a:t>4 x 5 = 20, so 20 ÷ 10 = 2</a:t>
            </a:r>
          </a:p>
          <a:p>
            <a:endParaRPr lang="de-DE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or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4 x 5 = 20, so 10 x what = 20? 2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71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32B39AA-EC68-4FDD-87BB-5444AD635DD7}"/>
              </a:ext>
            </a:extLst>
          </p:cNvPr>
          <p:cNvSpPr/>
          <p:nvPr/>
        </p:nvSpPr>
        <p:spPr>
          <a:xfrm>
            <a:off x="457197" y="2437501"/>
            <a:ext cx="3844837" cy="2741090"/>
          </a:xfrm>
          <a:prstGeom prst="rect">
            <a:avLst/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72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16 </a:t>
            </a:r>
            <a:r>
              <a:rPr lang="de-DE" dirty="0">
                <a:solidFill>
                  <a:schemeClr val="bg1"/>
                </a:solidFill>
              </a:rPr>
              <a:t>÷</a:t>
            </a:r>
            <a:r>
              <a:rPr lang="en-GB" dirty="0">
                <a:solidFill>
                  <a:schemeClr val="bg1"/>
                </a:solidFill>
              </a:rPr>
              <a:t> 4 = 12 </a:t>
            </a:r>
            <a:r>
              <a:rPr lang="de-DE" dirty="0">
                <a:solidFill>
                  <a:schemeClr val="bg1"/>
                </a:solidFill>
              </a:rPr>
              <a:t>÷</a:t>
            </a:r>
            <a:r>
              <a:rPr lang="en-GB" dirty="0">
                <a:solidFill>
                  <a:schemeClr val="bg1"/>
                </a:solidFill>
              </a:rPr>
              <a:t>     					</a:t>
            </a:r>
          </a:p>
          <a:p>
            <a:r>
              <a:rPr lang="en-GB" dirty="0">
                <a:solidFill>
                  <a:schemeClr val="bg1"/>
                </a:solidFill>
              </a:rPr>
              <a:t>16 </a:t>
            </a:r>
            <a:r>
              <a:rPr lang="de-DE" dirty="0">
                <a:solidFill>
                  <a:schemeClr val="bg1"/>
                </a:solidFill>
              </a:rPr>
              <a:t>÷</a:t>
            </a:r>
            <a:r>
              <a:rPr lang="en-GB" dirty="0">
                <a:solidFill>
                  <a:schemeClr val="bg1"/>
                </a:solidFill>
              </a:rPr>
              <a:t> 4 = 4, so what can 12 be divided by to equal 4?  3</a:t>
            </a:r>
          </a:p>
          <a:p>
            <a:r>
              <a:rPr lang="en-GB" dirty="0">
                <a:solidFill>
                  <a:schemeClr val="bg1"/>
                </a:solidFill>
              </a:rPr>
              <a:t>20 </a:t>
            </a:r>
            <a:r>
              <a:rPr lang="de-DE" dirty="0">
                <a:solidFill>
                  <a:schemeClr val="bg1"/>
                </a:solidFill>
              </a:rPr>
              <a:t>÷</a:t>
            </a:r>
            <a:r>
              <a:rPr lang="en-GB" dirty="0">
                <a:solidFill>
                  <a:schemeClr val="bg1"/>
                </a:solidFill>
              </a:rPr>
              <a:t> 10 = 6 </a:t>
            </a:r>
            <a:r>
              <a:rPr lang="de-DE" dirty="0">
                <a:solidFill>
                  <a:schemeClr val="bg1"/>
                </a:solidFill>
              </a:rPr>
              <a:t>÷</a:t>
            </a:r>
            <a:r>
              <a:rPr lang="en-GB" dirty="0">
                <a:solidFill>
                  <a:schemeClr val="bg1"/>
                </a:solidFill>
              </a:rPr>
              <a:t> n			</a:t>
            </a:r>
          </a:p>
          <a:p>
            <a:r>
              <a:rPr lang="en-GB" dirty="0">
                <a:solidFill>
                  <a:schemeClr val="bg1"/>
                </a:solidFill>
              </a:rPr>
              <a:t>20 </a:t>
            </a:r>
            <a:r>
              <a:rPr lang="de-DE" dirty="0">
                <a:solidFill>
                  <a:schemeClr val="bg1"/>
                </a:solidFill>
              </a:rPr>
              <a:t>÷</a:t>
            </a:r>
            <a:r>
              <a:rPr lang="en-GB" dirty="0">
                <a:solidFill>
                  <a:schemeClr val="bg1"/>
                </a:solidFill>
              </a:rPr>
              <a:t> 10 = 2, so what can 6 be divided by to equal 2? 3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6794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equations use division.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230A99-3385-4723-B439-AC514CBDA299}"/>
              </a:ext>
            </a:extLst>
          </p:cNvPr>
          <p:cNvSpPr txBox="1"/>
          <p:nvPr/>
        </p:nvSpPr>
        <p:spPr>
          <a:xfrm>
            <a:off x="4826134" y="554876"/>
            <a:ext cx="36576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0" b="0" i="0" u="none" strike="noStrike" dirty="0">
                <a:solidFill>
                  <a:srgbClr val="004A8B"/>
                </a:solidFill>
                <a:effectLst/>
              </a:rPr>
              <a:t>÷</a:t>
            </a:r>
            <a:endParaRPr lang="en-GB" sz="40000" dirty="0">
              <a:solidFill>
                <a:srgbClr val="004A8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57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B477A89-6E98-4E69-ACAD-9D5984A40F25}"/>
              </a:ext>
            </a:extLst>
          </p:cNvPr>
          <p:cNvSpPr/>
          <p:nvPr/>
        </p:nvSpPr>
        <p:spPr>
          <a:xfrm>
            <a:off x="457197" y="2765502"/>
            <a:ext cx="8220075" cy="2387862"/>
          </a:xfrm>
          <a:prstGeom prst="rect">
            <a:avLst/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Balancing Equations: Mixed Operations	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6794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equations use more than one operation. Just remember, your goal when balancing an equation is to make sure both sides are equal.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9954DA-ABA5-454E-99C8-5239E4BC0B1A}"/>
              </a:ext>
            </a:extLst>
          </p:cNvPr>
          <p:cNvSpPr txBox="1"/>
          <p:nvPr/>
        </p:nvSpPr>
        <p:spPr>
          <a:xfrm>
            <a:off x="662409" y="3295231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2 x 3 = 6, so what can we subtract from 10 to get 6?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F4827B-1F6C-4D19-A7D1-4245970FBD03}"/>
              </a:ext>
            </a:extLst>
          </p:cNvPr>
          <p:cNvSpPr txBox="1"/>
          <p:nvPr/>
        </p:nvSpPr>
        <p:spPr>
          <a:xfrm>
            <a:off x="662409" y="3628178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0F9BEE-892B-4CEE-9371-FBBA6F17EB92}"/>
              </a:ext>
            </a:extLst>
          </p:cNvPr>
          <p:cNvSpPr txBox="1"/>
          <p:nvPr/>
        </p:nvSpPr>
        <p:spPr>
          <a:xfrm>
            <a:off x="662409" y="4294072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5 + 7 = 12, so what can multiply 4 by to get 12? 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13903E-B309-4359-A3E1-2B8397CAE582}"/>
              </a:ext>
            </a:extLst>
          </p:cNvPr>
          <p:cNvSpPr txBox="1"/>
          <p:nvPr/>
        </p:nvSpPr>
        <p:spPr>
          <a:xfrm>
            <a:off x="662409" y="4627020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84EBD4-7CE0-43A5-BE52-5BBF2508CE88}"/>
              </a:ext>
            </a:extLst>
          </p:cNvPr>
          <p:cNvSpPr txBox="1"/>
          <p:nvPr/>
        </p:nvSpPr>
        <p:spPr>
          <a:xfrm>
            <a:off x="662409" y="3961125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5 + 7 = 4 x </a:t>
            </a:r>
            <a:r>
              <a:rPr lang="en-GB" sz="1800" b="0" i="0" u="sng" strike="noStrike" dirty="0">
                <a:solidFill>
                  <a:schemeClr val="bg1"/>
                </a:solidFill>
                <a:effectLst/>
              </a:rPr>
              <a:t>	</a:t>
            </a:r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775E91-B0F0-40AB-9829-6D860020E352}"/>
              </a:ext>
            </a:extLst>
          </p:cNvPr>
          <p:cNvSpPr txBox="1"/>
          <p:nvPr/>
        </p:nvSpPr>
        <p:spPr>
          <a:xfrm>
            <a:off x="662409" y="2962284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2 x 3 = 10 - y	</a:t>
            </a:r>
          </a:p>
        </p:txBody>
      </p:sp>
      <p:pic>
        <p:nvPicPr>
          <p:cNvPr id="12" name="Picture 11" descr="A close up of an animal&#10;&#10;Description automatically generated">
            <a:extLst>
              <a:ext uri="{FF2B5EF4-FFF2-40B4-BE49-F238E27FC236}">
                <a16:creationId xmlns:a16="http://schemas.microsoft.com/office/drawing/2014/main" id="{EF58625A-D8C3-4741-A9B1-78AF46E3725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3969" y="2810768"/>
            <a:ext cx="28634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66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D5A2D34-83F7-4C71-A38A-0840103A3422}"/>
              </a:ext>
            </a:extLst>
          </p:cNvPr>
          <p:cNvSpPr/>
          <p:nvPr/>
        </p:nvSpPr>
        <p:spPr>
          <a:xfrm>
            <a:off x="457197" y="2613102"/>
            <a:ext cx="8220075" cy="2387862"/>
          </a:xfrm>
          <a:prstGeom prst="rect">
            <a:avLst/>
          </a:prstGeom>
          <a:solidFill>
            <a:srgbClr val="004A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618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4A8B"/>
                </a:solidFill>
                <a:latin typeface="+mn-lt"/>
              </a:rPr>
              <a:t>Quick Check	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6794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Try balancing these equations: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0F9BEE-892B-4CEE-9371-FBBA6F17EB92}"/>
              </a:ext>
            </a:extLst>
          </p:cNvPr>
          <p:cNvSpPr txBox="1"/>
          <p:nvPr/>
        </p:nvSpPr>
        <p:spPr>
          <a:xfrm>
            <a:off x="662409" y="4294072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30 / 3 = 2 x </a:t>
            </a:r>
            <a:r>
              <a:rPr lang="en-GB" sz="1800" b="0" i="0" u="sng" strike="noStrike" dirty="0">
                <a:solidFill>
                  <a:schemeClr val="bg1"/>
                </a:solidFill>
                <a:effectLst/>
              </a:rPr>
              <a:t>	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13903E-B309-4359-A3E1-2B8397CAE582}"/>
              </a:ext>
            </a:extLst>
          </p:cNvPr>
          <p:cNvSpPr txBox="1"/>
          <p:nvPr/>
        </p:nvSpPr>
        <p:spPr>
          <a:xfrm>
            <a:off x="2142866" y="4267589"/>
            <a:ext cx="28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84EBD4-7CE0-43A5-BE52-5BBF2508CE88}"/>
              </a:ext>
            </a:extLst>
          </p:cNvPr>
          <p:cNvSpPr txBox="1"/>
          <p:nvPr/>
        </p:nvSpPr>
        <p:spPr>
          <a:xfrm>
            <a:off x="662409" y="3613378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14 - 6 = 16 </a:t>
            </a:r>
            <a:r>
              <a:rPr lang="de-DE" sz="1800" b="0" i="0" u="none" strike="noStrike" dirty="0">
                <a:solidFill>
                  <a:schemeClr val="bg1"/>
                </a:solidFill>
                <a:effectLst/>
              </a:rPr>
              <a:t>÷</a:t>
            </a:r>
            <a:r>
              <a:rPr lang="en-GB" sz="1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y</a:t>
            </a:r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775E91-B0F0-40AB-9829-6D860020E352}"/>
              </a:ext>
            </a:extLst>
          </p:cNvPr>
          <p:cNvSpPr txBox="1"/>
          <p:nvPr/>
        </p:nvSpPr>
        <p:spPr>
          <a:xfrm>
            <a:off x="662409" y="2962284"/>
            <a:ext cx="780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5 x 6 = 24 + </a:t>
            </a:r>
            <a:r>
              <a:rPr lang="en-GB" sz="1800" b="0" i="0" u="sng" strike="noStrike" dirty="0">
                <a:solidFill>
                  <a:schemeClr val="bg1"/>
                </a:solidFill>
                <a:effectLst/>
              </a:rPr>
              <a:t>	</a:t>
            </a:r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 	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1152E6-F4C5-42D5-A55D-9CB77D10585B}"/>
              </a:ext>
            </a:extLst>
          </p:cNvPr>
          <p:cNvSpPr txBox="1"/>
          <p:nvPr/>
        </p:nvSpPr>
        <p:spPr>
          <a:xfrm>
            <a:off x="2369011" y="3613378"/>
            <a:ext cx="278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2</a:t>
            </a:r>
            <a:endParaRPr lang="en-GB" sz="1800" b="0" i="0" u="none" strike="noStrike" dirty="0">
              <a:solidFill>
                <a:schemeClr val="bg1"/>
              </a:solidFill>
              <a:effectLst/>
            </a:endParaRPr>
          </a:p>
        </p:txBody>
      </p:sp>
      <p:pic>
        <p:nvPicPr>
          <p:cNvPr id="4" name="Picture 3" descr="A picture containing shirt&#10;&#10;Description automatically generated">
            <a:extLst>
              <a:ext uri="{FF2B5EF4-FFF2-40B4-BE49-F238E27FC236}">
                <a16:creationId xmlns:a16="http://schemas.microsoft.com/office/drawing/2014/main" id="{887CA12F-66EB-45A5-A3A5-F4BC419E095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123" y="2685285"/>
            <a:ext cx="6934226" cy="41309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9954DA-ABA5-454E-99C8-5239E4BC0B1A}"/>
              </a:ext>
            </a:extLst>
          </p:cNvPr>
          <p:cNvSpPr txBox="1"/>
          <p:nvPr/>
        </p:nvSpPr>
        <p:spPr>
          <a:xfrm>
            <a:off x="2151575" y="2911098"/>
            <a:ext cx="356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chemeClr val="bg1"/>
                </a:solidFill>
                <a:effectLst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02950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7" grpId="0"/>
      <p:bldP spid="8" grpId="0"/>
      <p:bldP spid="9" grpId="0"/>
      <p:bldP spid="10" grpId="0"/>
      <p:bldP spid="11" grpId="0"/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135</TotalTime>
  <Words>730</Words>
  <Application>Microsoft Office PowerPoint</Application>
  <PresentationFormat>On-screen Show (4:3)</PresentationFormat>
  <Paragraphs>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Equations</vt:lpstr>
      <vt:lpstr>Balancing Equations: Blanks</vt:lpstr>
      <vt:lpstr>Balancing Equations: Variables</vt:lpstr>
      <vt:lpstr>Balancing Equations With All  Four Operations</vt:lpstr>
      <vt:lpstr>Balancing Equations: Addition</vt:lpstr>
      <vt:lpstr>Balancing Equations: Subtraction</vt:lpstr>
      <vt:lpstr>Balancing Equations: Multiplication</vt:lpstr>
      <vt:lpstr>Balancing Equations: Division</vt:lpstr>
      <vt:lpstr>Balancing Equations: Mixed Operations </vt:lpstr>
      <vt:lpstr>Quick Check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Jordan Bleakney</dc:creator>
  <cp:lastModifiedBy>J Allard BTP</cp:lastModifiedBy>
  <cp:revision>13</cp:revision>
  <dcterms:created xsi:type="dcterms:W3CDTF">2020-07-13T09:57:10Z</dcterms:created>
  <dcterms:modified xsi:type="dcterms:W3CDTF">2021-06-27T16:58:38Z</dcterms:modified>
</cp:coreProperties>
</file>