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2"/>
  </p:notesMasterIdLst>
  <p:sldIdLst>
    <p:sldId id="296" r:id="rId11"/>
    <p:sldId id="297" r:id="rId12"/>
    <p:sldId id="303" r:id="rId13"/>
    <p:sldId id="315" r:id="rId14"/>
    <p:sldId id="316" r:id="rId15"/>
    <p:sldId id="317" r:id="rId16"/>
    <p:sldId id="318" r:id="rId17"/>
    <p:sldId id="299" r:id="rId18"/>
    <p:sldId id="301" r:id="rId19"/>
    <p:sldId id="300" r:id="rId20"/>
    <p:sldId id="319" r:id="rId21"/>
    <p:sldId id="320" r:id="rId22"/>
    <p:sldId id="307" r:id="rId23"/>
    <p:sldId id="321" r:id="rId24"/>
    <p:sldId id="322" r:id="rId25"/>
    <p:sldId id="309" r:id="rId26"/>
    <p:sldId id="310" r:id="rId27"/>
    <p:sldId id="311" r:id="rId28"/>
    <p:sldId id="312" r:id="rId29"/>
    <p:sldId id="323" r:id="rId30"/>
    <p:sldId id="313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1814" userDrawn="1">
          <p15:clr>
            <a:srgbClr val="A4A3A4"/>
          </p15:clr>
        </p15:guide>
        <p15:guide id="3" pos="403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5ACC"/>
    <a:srgbClr val="C0DBB2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1050" y="-24"/>
      </p:cViewPr>
      <p:guideLst>
        <p:guide orient="horz" pos="2160"/>
        <p:guide pos="1814"/>
        <p:guide pos="403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7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1156" y="2231032"/>
            <a:ext cx="66513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562956"/>
            <a:ext cx="80899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long in minutes is a quarter of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half an hour?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4)	 How long in minutes is an hour and a half?</a:t>
            </a:r>
          </a:p>
        </p:txBody>
      </p:sp>
      <p:pic>
        <p:nvPicPr>
          <p:cNvPr id="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123" y="130629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590" y="208622"/>
            <a:ext cx="2352787" cy="235278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3224646" y="238098"/>
            <a:ext cx="2303059" cy="2284970"/>
            <a:chOff x="712001" y="390707"/>
            <a:chExt cx="1368000" cy="136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244239">
            <a:off x="3228803" y="262862"/>
            <a:ext cx="2303058" cy="2284970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28600" y="2562956"/>
            <a:ext cx="80899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long in minutes is a quarter of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half an hour?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4)	 How long in minutes is an hour and a half?</a:t>
            </a:r>
          </a:p>
        </p:txBody>
      </p:sp>
      <p:pic>
        <p:nvPicPr>
          <p:cNvPr id="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123" y="130629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590" y="208622"/>
            <a:ext cx="2352787" cy="235278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3224646" y="238098"/>
            <a:ext cx="2303059" cy="2284970"/>
            <a:chOff x="712001" y="390707"/>
            <a:chExt cx="1368000" cy="136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244239">
            <a:off x="3228803" y="262862"/>
            <a:ext cx="2303058" cy="2284970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3363043" y="383232"/>
            <a:ext cx="2017352" cy="2028989"/>
            <a:chOff x="5505767" y="1742134"/>
            <a:chExt cx="2935214" cy="2952146"/>
          </a:xfrm>
        </p:grpSpPr>
        <p:sp>
          <p:nvSpPr>
            <p:cNvPr id="12" name="Pie 11"/>
            <p:cNvSpPr/>
            <p:nvPr/>
          </p:nvSpPr>
          <p:spPr>
            <a:xfrm>
              <a:off x="5505767" y="1742134"/>
              <a:ext cx="2935214" cy="2935214"/>
            </a:xfrm>
            <a:prstGeom prst="pie">
              <a:avLst>
                <a:gd name="adj1" fmla="val 16252720"/>
                <a:gd name="adj2" fmla="val 21592888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95550" y="2990674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												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15 minutes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879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123" y="130629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590" y="208622"/>
            <a:ext cx="2352787" cy="235278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3224646" y="238098"/>
            <a:ext cx="2303059" cy="2284970"/>
            <a:chOff x="712001" y="390707"/>
            <a:chExt cx="1368000" cy="136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155181">
            <a:off x="3228803" y="262862"/>
            <a:ext cx="2303058" cy="2284970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1217427" y="375362"/>
            <a:ext cx="4149905" cy="2018601"/>
            <a:chOff x="5505767" y="1759066"/>
            <a:chExt cx="6038044" cy="2937031"/>
          </a:xfrm>
        </p:grpSpPr>
        <p:sp>
          <p:nvSpPr>
            <p:cNvPr id="12" name="Pie 11"/>
            <p:cNvSpPr/>
            <p:nvPr/>
          </p:nvSpPr>
          <p:spPr>
            <a:xfrm>
              <a:off x="8608597" y="1760883"/>
              <a:ext cx="2935214" cy="2935214"/>
            </a:xfrm>
            <a:prstGeom prst="pie">
              <a:avLst>
                <a:gd name="adj1" fmla="val 16252720"/>
                <a:gd name="adj2" fmla="val 5393084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3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95550" y="2990674"/>
            <a:ext cx="749747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												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15 minutes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												30 minutes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				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8600" y="2562956"/>
            <a:ext cx="80899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long in minutes is a quarter of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half an hour?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4)	 How long in minutes is an hour and a half?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945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900000">
                                      <p:cBhvr>
                                        <p:cTn id="15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123" y="130629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590" y="208622"/>
            <a:ext cx="2352787" cy="235278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3224646" y="238098"/>
            <a:ext cx="2303059" cy="2284970"/>
            <a:chOff x="712001" y="390707"/>
            <a:chExt cx="1368000" cy="136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155181">
            <a:off x="3228803" y="262862"/>
            <a:ext cx="2303058" cy="2284970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Pie 11"/>
          <p:cNvSpPr/>
          <p:nvPr/>
        </p:nvSpPr>
        <p:spPr>
          <a:xfrm>
            <a:off x="3376106" y="383608"/>
            <a:ext cx="2017352" cy="2017352"/>
          </a:xfrm>
          <a:prstGeom prst="pie">
            <a:avLst>
              <a:gd name="adj1" fmla="val 16252720"/>
              <a:gd name="adj2" fmla="val 16166540"/>
            </a:avLst>
          </a:prstGeom>
          <a:solidFill>
            <a:schemeClr val="accent1">
              <a:alpha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Pie 10">
            <a:extLst>
              <a:ext uri="{FF2B5EF4-FFF2-40B4-BE49-F238E27FC236}">
                <a16:creationId xmlns:a16="http://schemas.microsoft.com/office/drawing/2014/main" xmlns="" id="{3F7BAFA2-B795-41AA-8D03-AAF4B95B7166}"/>
              </a:ext>
            </a:extLst>
          </p:cNvPr>
          <p:cNvSpPr/>
          <p:nvPr/>
        </p:nvSpPr>
        <p:spPr>
          <a:xfrm>
            <a:off x="-1057016" y="208622"/>
            <a:ext cx="2017352" cy="2017352"/>
          </a:xfrm>
          <a:prstGeom prst="pie">
            <a:avLst>
              <a:gd name="adj1" fmla="val 346"/>
              <a:gd name="adj2" fmla="val 1623622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95550" y="2990674"/>
            <a:ext cx="74974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												</a:t>
            </a: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15 minutes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												30 minutes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												60 minutes</a:t>
            </a: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				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8600" y="2562956"/>
            <a:ext cx="80899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long in minutes is a quarter of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half an hour?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4)	 How long in minutes is an hour and a half?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575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7" dur="2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123" y="130629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590" y="208622"/>
            <a:ext cx="2352787" cy="2352786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3224646" y="238098"/>
            <a:ext cx="2303059" cy="2284970"/>
            <a:chOff x="712001" y="390707"/>
            <a:chExt cx="1368000" cy="13680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7155181">
            <a:off x="3228803" y="262862"/>
            <a:ext cx="2303058" cy="2284970"/>
            <a:chOff x="712001" y="390707"/>
            <a:chExt cx="1368000" cy="136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Pie 10">
            <a:extLst>
              <a:ext uri="{FF2B5EF4-FFF2-40B4-BE49-F238E27FC236}">
                <a16:creationId xmlns:a16="http://schemas.microsoft.com/office/drawing/2014/main" xmlns="" id="{3F7BAFA2-B795-41AA-8D03-AAF4B95B7166}"/>
              </a:ext>
            </a:extLst>
          </p:cNvPr>
          <p:cNvSpPr/>
          <p:nvPr/>
        </p:nvSpPr>
        <p:spPr>
          <a:xfrm>
            <a:off x="-1057016" y="208622"/>
            <a:ext cx="2017352" cy="2017352"/>
          </a:xfrm>
          <a:prstGeom prst="pie">
            <a:avLst>
              <a:gd name="adj1" fmla="val 346"/>
              <a:gd name="adj2" fmla="val 16236225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95550" y="2990674"/>
                <a:ext cx="7497474" cy="31085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  <a:cs typeface="Calibri" panose="020F0502020204030204" pitchFamily="34" charset="0"/>
                  </a:rPr>
                  <a:t>												</a:t>
                </a:r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15 minutes</a:t>
                </a:r>
              </a:p>
              <a:p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											30 minutes</a:t>
                </a:r>
              </a:p>
              <a:p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											60 minutes</a:t>
                </a:r>
              </a:p>
              <a:p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							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90 minutes 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2990674"/>
                <a:ext cx="7497474" cy="3108543"/>
              </a:xfrm>
              <a:prstGeom prst="rect">
                <a:avLst/>
              </a:prstGeom>
              <a:blipFill>
                <a:blip r:embed="rId7"/>
                <a:stretch>
                  <a:fillRect t="-2157" r="-2927" b="-45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28600" y="2562956"/>
            <a:ext cx="80899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long in minutes is a quarter of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half an hour?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How long in minutes is an hour?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4)	 How long in minutes is an hour and a half?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31034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208" y="1386976"/>
            <a:ext cx="4933950" cy="32480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669620" y="2427274"/>
                <a:ext cx="57419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&lt; </m:t>
                      </m:r>
                    </m:oMath>
                  </m:oMathPara>
                </a14:m>
                <a:endParaRPr lang="en-GB" sz="2400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9620" y="2427274"/>
                <a:ext cx="574196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690303" y="4045793"/>
                <a:ext cx="57419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&gt; </m:t>
                      </m:r>
                    </m:oMath>
                  </m:oMathPara>
                </a14:m>
                <a:endParaRPr lang="en-GB" sz="2400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0303" y="4045793"/>
                <a:ext cx="574196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684381" y="3229229"/>
                <a:ext cx="50526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381" y="3229229"/>
                <a:ext cx="50526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148" y="468243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615" y="546236"/>
            <a:ext cx="2352787" cy="2352786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5424671" y="575712"/>
            <a:ext cx="2303059" cy="2284970"/>
            <a:chOff x="712001" y="390707"/>
            <a:chExt cx="1368000" cy="136800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3417452" y="712976"/>
            <a:ext cx="4149905" cy="2018601"/>
            <a:chOff x="5505767" y="1759066"/>
            <a:chExt cx="6038044" cy="2937031"/>
          </a:xfrm>
        </p:grpSpPr>
        <p:sp>
          <p:nvSpPr>
            <p:cNvPr id="69" name="Pie 68"/>
            <p:cNvSpPr/>
            <p:nvPr/>
          </p:nvSpPr>
          <p:spPr>
            <a:xfrm>
              <a:off x="8608597" y="1760883"/>
              <a:ext cx="2935214" cy="2935214"/>
            </a:xfrm>
            <a:prstGeom prst="pie">
              <a:avLst>
                <a:gd name="adj1" fmla="val 16252720"/>
                <a:gd name="adj2" fmla="val 5393084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70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1" y="170282"/>
            <a:ext cx="1814245" cy="2302382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974334" y="1121872"/>
            <a:ext cx="2841222" cy="1199559"/>
          </a:xfrm>
          <a:prstGeom prst="wedgeRoundRectCallout">
            <a:avLst>
              <a:gd name="adj1" fmla="val -66413"/>
              <a:gd name="adj2" fmla="val -32148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You’ve got half an hour left</a:t>
            </a: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671" y="4285274"/>
            <a:ext cx="1427798" cy="172232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288" y="2626483"/>
            <a:ext cx="1375243" cy="1695927"/>
          </a:xfrm>
          <a:prstGeom prst="rect">
            <a:avLst/>
          </a:prstGeom>
        </p:spPr>
      </p:pic>
      <p:sp>
        <p:nvSpPr>
          <p:cNvPr id="74" name="Rounded Rectangular Callout 73"/>
          <p:cNvSpPr/>
          <p:nvPr/>
        </p:nvSpPr>
        <p:spPr>
          <a:xfrm>
            <a:off x="2061179" y="3347096"/>
            <a:ext cx="3267528" cy="1199559"/>
          </a:xfrm>
          <a:prstGeom prst="wedgeRoundRectCallout">
            <a:avLst>
              <a:gd name="adj1" fmla="val -66413"/>
              <a:gd name="adj2" fmla="val -32148"/>
              <a:gd name="adj3" fmla="val 16667"/>
            </a:avLst>
          </a:prstGeom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could go to the beach!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1807738">
            <a:off x="5412009" y="573838"/>
            <a:ext cx="2303058" cy="2284970"/>
            <a:chOff x="712001" y="390707"/>
            <a:chExt cx="1368000" cy="1368000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Rounded Rectangular Callout 77"/>
          <p:cNvSpPr/>
          <p:nvPr/>
        </p:nvSpPr>
        <p:spPr>
          <a:xfrm>
            <a:off x="1792393" y="4939597"/>
            <a:ext cx="4181098" cy="1199559"/>
          </a:xfrm>
          <a:prstGeom prst="wedgeRoundRectCallout">
            <a:avLst>
              <a:gd name="adj1" fmla="val 71955"/>
              <a:gd name="adj2" fmla="val -26854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That takes 55 minutes, have we got that long?</a:t>
            </a:r>
          </a:p>
        </p:txBody>
      </p:sp>
      <p:sp>
        <p:nvSpPr>
          <p:cNvPr id="3" name="Rectangle 2"/>
          <p:cNvSpPr/>
          <p:nvPr/>
        </p:nvSpPr>
        <p:spPr>
          <a:xfrm>
            <a:off x="7051879" y="302635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  <a:endParaRPr lang="en-GB" sz="2400" dirty="0"/>
          </a:p>
        </p:txBody>
      </p:sp>
      <p:sp>
        <p:nvSpPr>
          <p:cNvPr id="80" name="Rectangle 79"/>
          <p:cNvSpPr/>
          <p:nvPr/>
        </p:nvSpPr>
        <p:spPr>
          <a:xfrm>
            <a:off x="7547998" y="783528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  <a:endParaRPr lang="en-GB" sz="2400" dirty="0"/>
          </a:p>
        </p:txBody>
      </p:sp>
      <p:sp>
        <p:nvSpPr>
          <p:cNvPr id="81" name="Rectangle 80"/>
          <p:cNvSpPr/>
          <p:nvPr/>
        </p:nvSpPr>
        <p:spPr>
          <a:xfrm>
            <a:off x="7714617" y="148163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400" dirty="0"/>
          </a:p>
        </p:txBody>
      </p:sp>
      <p:sp>
        <p:nvSpPr>
          <p:cNvPr id="82" name="Rectangle 81"/>
          <p:cNvSpPr/>
          <p:nvPr/>
        </p:nvSpPr>
        <p:spPr>
          <a:xfrm>
            <a:off x="7539230" y="2219892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20</a:t>
            </a:r>
            <a:endParaRPr lang="en-GB" sz="2400" dirty="0"/>
          </a:p>
        </p:txBody>
      </p:sp>
      <p:sp>
        <p:nvSpPr>
          <p:cNvPr id="83" name="Rectangle 82"/>
          <p:cNvSpPr/>
          <p:nvPr/>
        </p:nvSpPr>
        <p:spPr>
          <a:xfrm>
            <a:off x="7044756" y="2689280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25</a:t>
            </a:r>
            <a:endParaRPr lang="en-GB" sz="2400" dirty="0"/>
          </a:p>
        </p:txBody>
      </p:sp>
      <p:sp>
        <p:nvSpPr>
          <p:cNvPr id="25" name="Rectangle 24"/>
          <p:cNvSpPr/>
          <p:nvPr/>
        </p:nvSpPr>
        <p:spPr>
          <a:xfrm>
            <a:off x="6310307" y="2891743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30</a:t>
            </a:r>
            <a:endParaRPr lang="en-GB" sz="2400" dirty="0"/>
          </a:p>
        </p:txBody>
      </p:sp>
      <p:sp>
        <p:nvSpPr>
          <p:cNvPr id="26" name="Rectangle 25"/>
          <p:cNvSpPr/>
          <p:nvPr/>
        </p:nvSpPr>
        <p:spPr>
          <a:xfrm>
            <a:off x="5624330" y="2791959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35</a:t>
            </a:r>
            <a:endParaRPr lang="en-GB" sz="2400" dirty="0"/>
          </a:p>
        </p:txBody>
      </p:sp>
      <p:sp>
        <p:nvSpPr>
          <p:cNvPr id="27" name="Rectangle 26"/>
          <p:cNvSpPr/>
          <p:nvPr/>
        </p:nvSpPr>
        <p:spPr>
          <a:xfrm>
            <a:off x="4975708" y="2234302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40</a:t>
            </a:r>
            <a:endParaRPr lang="en-GB" sz="2400" dirty="0"/>
          </a:p>
        </p:txBody>
      </p:sp>
      <p:sp>
        <p:nvSpPr>
          <p:cNvPr id="28" name="Rectangle 27"/>
          <p:cNvSpPr/>
          <p:nvPr/>
        </p:nvSpPr>
        <p:spPr>
          <a:xfrm>
            <a:off x="4850374" y="1509489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45</a:t>
            </a:r>
            <a:endParaRPr lang="en-GB" sz="2400" dirty="0"/>
          </a:p>
        </p:txBody>
      </p:sp>
      <p:sp>
        <p:nvSpPr>
          <p:cNvPr id="29" name="Rectangle 28"/>
          <p:cNvSpPr/>
          <p:nvPr/>
        </p:nvSpPr>
        <p:spPr>
          <a:xfrm>
            <a:off x="5001858" y="796637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50</a:t>
            </a:r>
            <a:endParaRPr lang="en-GB" sz="2400" dirty="0"/>
          </a:p>
        </p:txBody>
      </p:sp>
      <p:sp>
        <p:nvSpPr>
          <p:cNvPr id="30" name="Rectangle 29"/>
          <p:cNvSpPr/>
          <p:nvPr/>
        </p:nvSpPr>
        <p:spPr>
          <a:xfrm>
            <a:off x="5550005" y="287748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55</a:t>
            </a:r>
            <a:endParaRPr lang="en-GB" sz="2400" dirty="0"/>
          </a:p>
        </p:txBody>
      </p:sp>
      <p:sp>
        <p:nvSpPr>
          <p:cNvPr id="31" name="Cross 30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6320601" y="5399276"/>
            <a:ext cx="677064" cy="666512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090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8" grpId="0" animBg="1"/>
      <p:bldP spid="3" grpId="0"/>
      <p:bldP spid="80" grpId="0"/>
      <p:bldP spid="81" grpId="0"/>
      <p:bldP spid="82" grpId="0"/>
      <p:bldP spid="83" grpId="0"/>
      <p:bldP spid="25" grpId="0"/>
      <p:bldP spid="26" grpId="0"/>
      <p:bldP spid="27" grpId="0"/>
      <p:bldP spid="28" grpId="0"/>
      <p:bldP spid="29" grpId="0"/>
      <p:bldP spid="30" grpId="0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148" y="468243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615" y="546236"/>
            <a:ext cx="2352787" cy="2352786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5424671" y="575712"/>
            <a:ext cx="2303059" cy="2284970"/>
            <a:chOff x="712001" y="390707"/>
            <a:chExt cx="1368000" cy="136800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3417452" y="712976"/>
            <a:ext cx="4149905" cy="2018601"/>
            <a:chOff x="5505767" y="1759066"/>
            <a:chExt cx="6038044" cy="2937031"/>
          </a:xfrm>
        </p:grpSpPr>
        <p:sp>
          <p:nvSpPr>
            <p:cNvPr id="69" name="Pie 68"/>
            <p:cNvSpPr/>
            <p:nvPr/>
          </p:nvSpPr>
          <p:spPr>
            <a:xfrm>
              <a:off x="8608597" y="1760883"/>
              <a:ext cx="2935214" cy="2935214"/>
            </a:xfrm>
            <a:prstGeom prst="pie">
              <a:avLst>
                <a:gd name="adj1" fmla="val 16252720"/>
                <a:gd name="adj2" fmla="val 5393084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70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1" y="170282"/>
            <a:ext cx="1814245" cy="2302382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974334" y="1121872"/>
            <a:ext cx="2841222" cy="1199559"/>
          </a:xfrm>
          <a:prstGeom prst="wedgeRoundRectCallout">
            <a:avLst>
              <a:gd name="adj1" fmla="val -66413"/>
              <a:gd name="adj2" fmla="val -32148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You’ve got half an hour left</a:t>
            </a: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671" y="4285274"/>
            <a:ext cx="1427798" cy="172232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288" y="2626483"/>
            <a:ext cx="1375243" cy="1695927"/>
          </a:xfrm>
          <a:prstGeom prst="rect">
            <a:avLst/>
          </a:prstGeom>
        </p:spPr>
      </p:pic>
      <p:sp>
        <p:nvSpPr>
          <p:cNvPr id="74" name="Rounded Rectangular Callout 73"/>
          <p:cNvSpPr/>
          <p:nvPr/>
        </p:nvSpPr>
        <p:spPr>
          <a:xfrm>
            <a:off x="2061178" y="3347096"/>
            <a:ext cx="3691921" cy="1199559"/>
          </a:xfrm>
          <a:prstGeom prst="wedgeRoundRectCallout">
            <a:avLst>
              <a:gd name="adj1" fmla="val -66413"/>
              <a:gd name="adj2" fmla="val -32148"/>
              <a:gd name="adj3" fmla="val 16667"/>
            </a:avLst>
          </a:prstGeom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could play a board game!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1807738">
            <a:off x="5412009" y="573838"/>
            <a:ext cx="2303058" cy="2284970"/>
            <a:chOff x="712001" y="390707"/>
            <a:chExt cx="1368000" cy="1368000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Rounded Rectangular Callout 77"/>
          <p:cNvSpPr/>
          <p:nvPr/>
        </p:nvSpPr>
        <p:spPr>
          <a:xfrm>
            <a:off x="1792393" y="4939597"/>
            <a:ext cx="4181098" cy="1199559"/>
          </a:xfrm>
          <a:prstGeom prst="wedgeRoundRectCallout">
            <a:avLst>
              <a:gd name="adj1" fmla="val 71955"/>
              <a:gd name="adj2" fmla="val -26854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That takes 35 minutes, have we got that long?</a:t>
            </a:r>
          </a:p>
        </p:txBody>
      </p:sp>
      <p:sp>
        <p:nvSpPr>
          <p:cNvPr id="3" name="Rectangle 2"/>
          <p:cNvSpPr/>
          <p:nvPr/>
        </p:nvSpPr>
        <p:spPr>
          <a:xfrm>
            <a:off x="7051879" y="302635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  <a:endParaRPr lang="en-GB" sz="2400" dirty="0"/>
          </a:p>
        </p:txBody>
      </p:sp>
      <p:sp>
        <p:nvSpPr>
          <p:cNvPr id="80" name="Rectangle 79"/>
          <p:cNvSpPr/>
          <p:nvPr/>
        </p:nvSpPr>
        <p:spPr>
          <a:xfrm>
            <a:off x="7547998" y="783528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  <a:endParaRPr lang="en-GB" sz="2400" dirty="0"/>
          </a:p>
        </p:txBody>
      </p:sp>
      <p:sp>
        <p:nvSpPr>
          <p:cNvPr id="81" name="Rectangle 80"/>
          <p:cNvSpPr/>
          <p:nvPr/>
        </p:nvSpPr>
        <p:spPr>
          <a:xfrm>
            <a:off x="7714617" y="148163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400" dirty="0"/>
          </a:p>
        </p:txBody>
      </p:sp>
      <p:sp>
        <p:nvSpPr>
          <p:cNvPr id="82" name="Rectangle 81"/>
          <p:cNvSpPr/>
          <p:nvPr/>
        </p:nvSpPr>
        <p:spPr>
          <a:xfrm>
            <a:off x="7539230" y="2219892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20</a:t>
            </a:r>
            <a:endParaRPr lang="en-GB" sz="2400" dirty="0"/>
          </a:p>
        </p:txBody>
      </p:sp>
      <p:sp>
        <p:nvSpPr>
          <p:cNvPr id="83" name="Rectangle 82"/>
          <p:cNvSpPr/>
          <p:nvPr/>
        </p:nvSpPr>
        <p:spPr>
          <a:xfrm>
            <a:off x="7044756" y="2689280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25</a:t>
            </a:r>
            <a:endParaRPr lang="en-GB" sz="2400" dirty="0"/>
          </a:p>
        </p:txBody>
      </p:sp>
      <p:sp>
        <p:nvSpPr>
          <p:cNvPr id="25" name="Rectangle 24"/>
          <p:cNvSpPr/>
          <p:nvPr/>
        </p:nvSpPr>
        <p:spPr>
          <a:xfrm>
            <a:off x="6310307" y="2891743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30</a:t>
            </a:r>
            <a:endParaRPr lang="en-GB" sz="2400" dirty="0"/>
          </a:p>
        </p:txBody>
      </p:sp>
      <p:sp>
        <p:nvSpPr>
          <p:cNvPr id="26" name="Rectangle 25"/>
          <p:cNvSpPr/>
          <p:nvPr/>
        </p:nvSpPr>
        <p:spPr>
          <a:xfrm>
            <a:off x="5624330" y="2791959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35</a:t>
            </a:r>
            <a:endParaRPr lang="en-GB" sz="2400" dirty="0"/>
          </a:p>
        </p:txBody>
      </p:sp>
      <p:sp>
        <p:nvSpPr>
          <p:cNvPr id="31" name="Cross 30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6320601" y="5399276"/>
            <a:ext cx="677064" cy="666512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302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8" grpId="0" animBg="1"/>
      <p:bldP spid="3" grpId="0"/>
      <p:bldP spid="80" grpId="0"/>
      <p:bldP spid="81" grpId="0"/>
      <p:bldP spid="82" grpId="0"/>
      <p:bldP spid="83" grpId="0"/>
      <p:bldP spid="25" grpId="0"/>
      <p:bldP spid="26" grpId="0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148" y="468243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615" y="546236"/>
            <a:ext cx="2352787" cy="2352786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5424671" y="575712"/>
            <a:ext cx="2303059" cy="2284970"/>
            <a:chOff x="712001" y="390707"/>
            <a:chExt cx="1368000" cy="136800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3417452" y="712976"/>
            <a:ext cx="4149905" cy="2018601"/>
            <a:chOff x="5505767" y="1759066"/>
            <a:chExt cx="6038044" cy="2937031"/>
          </a:xfrm>
        </p:grpSpPr>
        <p:sp>
          <p:nvSpPr>
            <p:cNvPr id="69" name="Pie 68"/>
            <p:cNvSpPr/>
            <p:nvPr/>
          </p:nvSpPr>
          <p:spPr>
            <a:xfrm>
              <a:off x="8608597" y="1760883"/>
              <a:ext cx="2935214" cy="2935214"/>
            </a:xfrm>
            <a:prstGeom prst="pie">
              <a:avLst>
                <a:gd name="adj1" fmla="val 16252720"/>
                <a:gd name="adj2" fmla="val 5393084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70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1" y="170282"/>
            <a:ext cx="1814245" cy="2302382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974334" y="1121872"/>
            <a:ext cx="2841222" cy="1199559"/>
          </a:xfrm>
          <a:prstGeom prst="wedgeRoundRectCallout">
            <a:avLst>
              <a:gd name="adj1" fmla="val -66413"/>
              <a:gd name="adj2" fmla="val -32148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You’ve got half an hour left</a:t>
            </a: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671" y="4285274"/>
            <a:ext cx="1427798" cy="172232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288" y="2626483"/>
            <a:ext cx="1375243" cy="1695927"/>
          </a:xfrm>
          <a:prstGeom prst="rect">
            <a:avLst/>
          </a:prstGeom>
        </p:spPr>
      </p:pic>
      <p:sp>
        <p:nvSpPr>
          <p:cNvPr id="74" name="Rounded Rectangular Callout 73"/>
          <p:cNvSpPr/>
          <p:nvPr/>
        </p:nvSpPr>
        <p:spPr>
          <a:xfrm>
            <a:off x="2061179" y="3347096"/>
            <a:ext cx="3267528" cy="1199559"/>
          </a:xfrm>
          <a:prstGeom prst="wedgeRoundRectCallout">
            <a:avLst>
              <a:gd name="adj1" fmla="val -66413"/>
              <a:gd name="adj2" fmla="val -32148"/>
              <a:gd name="adj3" fmla="val 16667"/>
            </a:avLst>
          </a:prstGeom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could read our book!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1807738">
            <a:off x="5412009" y="573838"/>
            <a:ext cx="2303058" cy="2284970"/>
            <a:chOff x="712001" y="390707"/>
            <a:chExt cx="1368000" cy="1368000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Rounded Rectangular Callout 77"/>
          <p:cNvSpPr/>
          <p:nvPr/>
        </p:nvSpPr>
        <p:spPr>
          <a:xfrm>
            <a:off x="1792393" y="4939597"/>
            <a:ext cx="4181098" cy="1199559"/>
          </a:xfrm>
          <a:prstGeom prst="wedgeRoundRectCallout">
            <a:avLst>
              <a:gd name="adj1" fmla="val 71955"/>
              <a:gd name="adj2" fmla="val -26854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That takes 25 minutes, have we got that long?</a:t>
            </a:r>
          </a:p>
        </p:txBody>
      </p:sp>
      <p:sp>
        <p:nvSpPr>
          <p:cNvPr id="3" name="Rectangle 2"/>
          <p:cNvSpPr/>
          <p:nvPr/>
        </p:nvSpPr>
        <p:spPr>
          <a:xfrm>
            <a:off x="7051879" y="302635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  <a:endParaRPr lang="en-GB" sz="2400" dirty="0"/>
          </a:p>
        </p:txBody>
      </p:sp>
      <p:sp>
        <p:nvSpPr>
          <p:cNvPr id="80" name="Rectangle 79"/>
          <p:cNvSpPr/>
          <p:nvPr/>
        </p:nvSpPr>
        <p:spPr>
          <a:xfrm>
            <a:off x="7547998" y="783528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  <a:endParaRPr lang="en-GB" sz="2400" dirty="0"/>
          </a:p>
        </p:txBody>
      </p:sp>
      <p:sp>
        <p:nvSpPr>
          <p:cNvPr id="81" name="Rectangle 80"/>
          <p:cNvSpPr/>
          <p:nvPr/>
        </p:nvSpPr>
        <p:spPr>
          <a:xfrm>
            <a:off x="7714617" y="148163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400" dirty="0"/>
          </a:p>
        </p:txBody>
      </p:sp>
      <p:sp>
        <p:nvSpPr>
          <p:cNvPr id="82" name="Rectangle 81"/>
          <p:cNvSpPr/>
          <p:nvPr/>
        </p:nvSpPr>
        <p:spPr>
          <a:xfrm>
            <a:off x="7539230" y="2219892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20</a:t>
            </a:r>
            <a:endParaRPr lang="en-GB" sz="2400" dirty="0"/>
          </a:p>
        </p:txBody>
      </p:sp>
      <p:sp>
        <p:nvSpPr>
          <p:cNvPr id="83" name="Rectangle 82"/>
          <p:cNvSpPr/>
          <p:nvPr/>
        </p:nvSpPr>
        <p:spPr>
          <a:xfrm>
            <a:off x="7044756" y="2689280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25</a:t>
            </a:r>
            <a:endParaRPr lang="en-GB" sz="2400" dirty="0"/>
          </a:p>
        </p:txBody>
      </p:sp>
      <p:sp>
        <p:nvSpPr>
          <p:cNvPr id="84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6414709" y="5440476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044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8" grpId="0" animBg="1"/>
      <p:bldP spid="3" grpId="0"/>
      <p:bldP spid="80" grpId="0"/>
      <p:bldP spid="81" grpId="0"/>
      <p:bldP spid="82" grpId="0"/>
      <p:bldP spid="83" grpId="0"/>
      <p:bldP spid="8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148" y="468243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615" y="546236"/>
            <a:ext cx="2352787" cy="2352786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>
            <a:off x="5424671" y="575712"/>
            <a:ext cx="2303059" cy="2284970"/>
            <a:chOff x="712001" y="390707"/>
            <a:chExt cx="1368000" cy="136800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3417452" y="712976"/>
            <a:ext cx="4149905" cy="2018601"/>
            <a:chOff x="5505767" y="1759066"/>
            <a:chExt cx="6038044" cy="2937031"/>
          </a:xfrm>
        </p:grpSpPr>
        <p:sp>
          <p:nvSpPr>
            <p:cNvPr id="69" name="Pie 68"/>
            <p:cNvSpPr/>
            <p:nvPr/>
          </p:nvSpPr>
          <p:spPr>
            <a:xfrm>
              <a:off x="8608597" y="1760883"/>
              <a:ext cx="2935214" cy="2935214"/>
            </a:xfrm>
            <a:prstGeom prst="pie">
              <a:avLst>
                <a:gd name="adj1" fmla="val 16252720"/>
                <a:gd name="adj2" fmla="val 5393084"/>
              </a:avLst>
            </a:prstGeom>
            <a:solidFill>
              <a:schemeClr val="accent1">
                <a:alpha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70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1" y="170282"/>
            <a:ext cx="1814245" cy="2302382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974334" y="1121872"/>
            <a:ext cx="2841222" cy="1199559"/>
          </a:xfrm>
          <a:prstGeom prst="wedgeRoundRectCallout">
            <a:avLst>
              <a:gd name="adj1" fmla="val -66413"/>
              <a:gd name="adj2" fmla="val -32148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You’ve got half an hour left</a:t>
            </a: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671" y="4285274"/>
            <a:ext cx="1427798" cy="172232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0288" y="2626483"/>
            <a:ext cx="1375243" cy="1695927"/>
          </a:xfrm>
          <a:prstGeom prst="rect">
            <a:avLst/>
          </a:prstGeom>
        </p:spPr>
      </p:pic>
      <p:sp>
        <p:nvSpPr>
          <p:cNvPr id="74" name="Rounded Rectangular Callout 73"/>
          <p:cNvSpPr/>
          <p:nvPr/>
        </p:nvSpPr>
        <p:spPr>
          <a:xfrm>
            <a:off x="2061179" y="3347096"/>
            <a:ext cx="3267528" cy="1199559"/>
          </a:xfrm>
          <a:prstGeom prst="wedgeRoundRectCallout">
            <a:avLst>
              <a:gd name="adj1" fmla="val -66413"/>
              <a:gd name="adj2" fmla="val -32148"/>
              <a:gd name="adj3" fmla="val 16667"/>
            </a:avLst>
          </a:prstGeom>
          <a:ln w="28575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could go to the park!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1807738">
            <a:off x="5412009" y="573838"/>
            <a:ext cx="2303058" cy="2284970"/>
            <a:chOff x="712001" y="390707"/>
            <a:chExt cx="1368000" cy="1368000"/>
          </a:xfrm>
        </p:grpSpPr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Rounded Rectangular Callout 77"/>
          <p:cNvSpPr/>
          <p:nvPr/>
        </p:nvSpPr>
        <p:spPr>
          <a:xfrm>
            <a:off x="838200" y="4939597"/>
            <a:ext cx="5135291" cy="1199559"/>
          </a:xfrm>
          <a:prstGeom prst="wedgeRoundRectCallout">
            <a:avLst>
              <a:gd name="adj1" fmla="val 71955"/>
              <a:gd name="adj2" fmla="val -26854"/>
              <a:gd name="adj3" fmla="val 16667"/>
            </a:avLst>
          </a:prstGeom>
          <a:ln w="28575">
            <a:solidFill>
              <a:schemeClr val="accent4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That takes a quarter of an hour, have we got that long?</a:t>
            </a:r>
          </a:p>
        </p:txBody>
      </p:sp>
      <p:sp>
        <p:nvSpPr>
          <p:cNvPr id="3" name="Rectangle 2"/>
          <p:cNvSpPr/>
          <p:nvPr/>
        </p:nvSpPr>
        <p:spPr>
          <a:xfrm>
            <a:off x="7051879" y="302635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  <a:endParaRPr lang="en-GB" sz="2400" dirty="0"/>
          </a:p>
        </p:txBody>
      </p:sp>
      <p:sp>
        <p:nvSpPr>
          <p:cNvPr id="80" name="Rectangle 79"/>
          <p:cNvSpPr/>
          <p:nvPr/>
        </p:nvSpPr>
        <p:spPr>
          <a:xfrm>
            <a:off x="7547998" y="783528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  <a:endParaRPr lang="en-GB" sz="2400" dirty="0"/>
          </a:p>
        </p:txBody>
      </p:sp>
      <p:sp>
        <p:nvSpPr>
          <p:cNvPr id="81" name="Rectangle 80"/>
          <p:cNvSpPr/>
          <p:nvPr/>
        </p:nvSpPr>
        <p:spPr>
          <a:xfrm>
            <a:off x="7714617" y="148163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400" dirty="0"/>
          </a:p>
        </p:txBody>
      </p:sp>
      <p:sp>
        <p:nvSpPr>
          <p:cNvPr id="84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6414709" y="5440476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151CC9A6-E4CE-4E19-A963-12F68D9E1C00}"/>
              </a:ext>
            </a:extLst>
          </p:cNvPr>
          <p:cNvGrpSpPr/>
          <p:nvPr/>
        </p:nvGrpSpPr>
        <p:grpSpPr>
          <a:xfrm>
            <a:off x="3363043" y="394869"/>
            <a:ext cx="4225366" cy="2361745"/>
            <a:chOff x="5505767" y="1759066"/>
            <a:chExt cx="6147838" cy="3436301"/>
          </a:xfrm>
        </p:grpSpPr>
        <p:sp>
          <p:nvSpPr>
            <p:cNvPr id="26" name="Pie 25"/>
            <p:cNvSpPr/>
            <p:nvPr/>
          </p:nvSpPr>
          <p:spPr>
            <a:xfrm>
              <a:off x="8718391" y="2260153"/>
              <a:ext cx="2935214" cy="2935214"/>
            </a:xfrm>
            <a:prstGeom prst="pie">
              <a:avLst>
                <a:gd name="adj1" fmla="val 16252720"/>
                <a:gd name="adj2" fmla="val 21592888"/>
              </a:avLst>
            </a:prstGeom>
            <a:solidFill>
              <a:schemeClr val="accent2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7" name="Pie 10">
              <a:extLst>
                <a:ext uri="{FF2B5EF4-FFF2-40B4-BE49-F238E27FC236}">
                  <a16:creationId xmlns:a16="http://schemas.microsoft.com/office/drawing/2014/main" xmlns="" id="{3F7BAFA2-B795-41AA-8D03-AAF4B95B7166}"/>
                </a:ext>
              </a:extLst>
            </p:cNvPr>
            <p:cNvSpPr/>
            <p:nvPr/>
          </p:nvSpPr>
          <p:spPr>
            <a:xfrm>
              <a:off x="5505767" y="1759066"/>
              <a:ext cx="2935214" cy="2935214"/>
            </a:xfrm>
            <a:prstGeom prst="pie">
              <a:avLst>
                <a:gd name="adj1" fmla="val 346"/>
                <a:gd name="adj2" fmla="val 16236225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8108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8" grpId="0" animBg="1"/>
      <p:bldP spid="3" grpId="0"/>
      <p:bldP spid="80" grpId="0"/>
      <p:bldP spid="81" grpId="0"/>
      <p:bldP spid="8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2,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251212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timetable shows the start and finish times of children’s radio programs.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Which program is the longest?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Which program is the shortest?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224233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89075" y="53669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967230"/>
              </p:ext>
            </p:extLst>
          </p:nvPr>
        </p:nvGraphicFramePr>
        <p:xfrm>
          <a:off x="413788" y="1593929"/>
          <a:ext cx="5872712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2226">
                  <a:extLst>
                    <a:ext uri="{9D8B030D-6E8A-4147-A177-3AD203B41FA5}">
                      <a16:colId xmlns:a16="http://schemas.microsoft.com/office/drawing/2014/main" xmlns="" val="4146980814"/>
                    </a:ext>
                  </a:extLst>
                </a:gridCol>
                <a:gridCol w="1757088">
                  <a:extLst>
                    <a:ext uri="{9D8B030D-6E8A-4147-A177-3AD203B41FA5}">
                      <a16:colId xmlns:a16="http://schemas.microsoft.com/office/drawing/2014/main" xmlns="" val="2213078614"/>
                    </a:ext>
                  </a:extLst>
                </a:gridCol>
                <a:gridCol w="1893398">
                  <a:extLst>
                    <a:ext uri="{9D8B030D-6E8A-4147-A177-3AD203B41FA5}">
                      <a16:colId xmlns:a16="http://schemas.microsoft.com/office/drawing/2014/main" xmlns="" val="5520534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Start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Finish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77019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Sing along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20 past 10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60853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Dance fun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12</a:t>
                      </a:r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7104640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Story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25 past 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2</a:t>
                      </a:r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8042191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43976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74974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timetable shows the start and finish times of children’s radio programs.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893529"/>
              </p:ext>
            </p:extLst>
          </p:nvPr>
        </p:nvGraphicFramePr>
        <p:xfrm>
          <a:off x="413788" y="1593929"/>
          <a:ext cx="7457991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2226">
                  <a:extLst>
                    <a:ext uri="{9D8B030D-6E8A-4147-A177-3AD203B41FA5}">
                      <a16:colId xmlns:a16="http://schemas.microsoft.com/office/drawing/2014/main" xmlns="" val="4146980814"/>
                    </a:ext>
                  </a:extLst>
                </a:gridCol>
                <a:gridCol w="1757088">
                  <a:extLst>
                    <a:ext uri="{9D8B030D-6E8A-4147-A177-3AD203B41FA5}">
                      <a16:colId xmlns:a16="http://schemas.microsoft.com/office/drawing/2014/main" xmlns="" val="2213078614"/>
                    </a:ext>
                  </a:extLst>
                </a:gridCol>
                <a:gridCol w="1893398">
                  <a:extLst>
                    <a:ext uri="{9D8B030D-6E8A-4147-A177-3AD203B41FA5}">
                      <a16:colId xmlns:a16="http://schemas.microsoft.com/office/drawing/2014/main" xmlns="" val="552053421"/>
                    </a:ext>
                  </a:extLst>
                </a:gridCol>
                <a:gridCol w="1585279">
                  <a:extLst>
                    <a:ext uri="{9D8B030D-6E8A-4147-A177-3AD203B41FA5}">
                      <a16:colId xmlns:a16="http://schemas.microsoft.com/office/drawing/2014/main" xmlns="" val="9970435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Start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Finish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Time taken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77019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Sing along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20 past 10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60853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Dance fun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12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7104640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Story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25 past 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80421917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408738" y="2017077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minutes</a:t>
            </a:r>
          </a:p>
        </p:txBody>
      </p:sp>
      <p:pic>
        <p:nvPicPr>
          <p:cNvPr id="22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948" y="3354927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7415" y="3432920"/>
            <a:ext cx="2352787" cy="2352786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7252198">
            <a:off x="3316471" y="3462396"/>
            <a:ext cx="2303059" cy="2284970"/>
            <a:chOff x="712001" y="390707"/>
            <a:chExt cx="1368000" cy="136800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26"/>
          <p:cNvSpPr/>
          <p:nvPr/>
        </p:nvSpPr>
        <p:spPr>
          <a:xfrm>
            <a:off x="4995398" y="5591178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  <a:endParaRPr lang="en-GB" sz="2400" dirty="0"/>
          </a:p>
        </p:txBody>
      </p:sp>
      <p:sp>
        <p:nvSpPr>
          <p:cNvPr id="28" name="Rectangle 27"/>
          <p:cNvSpPr/>
          <p:nvPr/>
        </p:nvSpPr>
        <p:spPr>
          <a:xfrm>
            <a:off x="4216857" y="5755823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  <a:endParaRPr lang="en-GB" sz="2400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18681804">
            <a:off x="3318523" y="3479540"/>
            <a:ext cx="2303058" cy="2284970"/>
            <a:chOff x="712001" y="390707"/>
            <a:chExt cx="1368000" cy="1368000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21105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7" grpId="0"/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74974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timetable shows the start and finish times of children’s radio programs.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018874"/>
              </p:ext>
            </p:extLst>
          </p:nvPr>
        </p:nvGraphicFramePr>
        <p:xfrm>
          <a:off x="413788" y="1593929"/>
          <a:ext cx="7457991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2226">
                  <a:extLst>
                    <a:ext uri="{9D8B030D-6E8A-4147-A177-3AD203B41FA5}">
                      <a16:colId xmlns:a16="http://schemas.microsoft.com/office/drawing/2014/main" xmlns="" val="4146980814"/>
                    </a:ext>
                  </a:extLst>
                </a:gridCol>
                <a:gridCol w="1757088">
                  <a:extLst>
                    <a:ext uri="{9D8B030D-6E8A-4147-A177-3AD203B41FA5}">
                      <a16:colId xmlns:a16="http://schemas.microsoft.com/office/drawing/2014/main" xmlns="" val="2213078614"/>
                    </a:ext>
                  </a:extLst>
                </a:gridCol>
                <a:gridCol w="1893398">
                  <a:extLst>
                    <a:ext uri="{9D8B030D-6E8A-4147-A177-3AD203B41FA5}">
                      <a16:colId xmlns:a16="http://schemas.microsoft.com/office/drawing/2014/main" xmlns="" val="552053421"/>
                    </a:ext>
                  </a:extLst>
                </a:gridCol>
                <a:gridCol w="1585279">
                  <a:extLst>
                    <a:ext uri="{9D8B030D-6E8A-4147-A177-3AD203B41FA5}">
                      <a16:colId xmlns:a16="http://schemas.microsoft.com/office/drawing/2014/main" xmlns="" val="9970435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Start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Finish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Time taken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77019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Sing along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20 past 10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60853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Dance fun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12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7104640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Story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25 past 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80421917"/>
                  </a:ext>
                </a:extLst>
              </a:tr>
            </a:tbl>
          </a:graphicData>
        </a:graphic>
      </p:graphicFrame>
      <p:pic>
        <p:nvPicPr>
          <p:cNvPr id="24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948" y="3354927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7415" y="3432920"/>
            <a:ext cx="2352787" cy="2352786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10800000">
            <a:off x="3316471" y="3462396"/>
            <a:ext cx="2303059" cy="2284970"/>
            <a:chOff x="712001" y="390707"/>
            <a:chExt cx="1368000" cy="136800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/>
          <p:cNvSpPr/>
          <p:nvPr/>
        </p:nvSpPr>
        <p:spPr>
          <a:xfrm>
            <a:off x="3618114" y="5591178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  <a:endParaRPr lang="en-GB" sz="2400" dirty="0"/>
          </a:p>
        </p:txBody>
      </p:sp>
      <p:sp>
        <p:nvSpPr>
          <p:cNvPr id="30" name="Rectangle 29"/>
          <p:cNvSpPr/>
          <p:nvPr/>
        </p:nvSpPr>
        <p:spPr>
          <a:xfrm>
            <a:off x="2998144" y="5106576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  <a:endParaRPr lang="en-GB" sz="2400" dirty="0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20718876">
            <a:off x="3318523" y="3479540"/>
            <a:ext cx="2303058" cy="2284970"/>
            <a:chOff x="712001" y="390707"/>
            <a:chExt cx="1368000" cy="136800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6408738" y="2017077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minutes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20195" y="2402848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 minutes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08872" y="4383680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893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50000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74974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timetable shows the start and finish times of children’s radio programs.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018874"/>
              </p:ext>
            </p:extLst>
          </p:nvPr>
        </p:nvGraphicFramePr>
        <p:xfrm>
          <a:off x="413788" y="1593929"/>
          <a:ext cx="7457991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2226">
                  <a:extLst>
                    <a:ext uri="{9D8B030D-6E8A-4147-A177-3AD203B41FA5}">
                      <a16:colId xmlns:a16="http://schemas.microsoft.com/office/drawing/2014/main" xmlns="" val="4146980814"/>
                    </a:ext>
                  </a:extLst>
                </a:gridCol>
                <a:gridCol w="1757088">
                  <a:extLst>
                    <a:ext uri="{9D8B030D-6E8A-4147-A177-3AD203B41FA5}">
                      <a16:colId xmlns:a16="http://schemas.microsoft.com/office/drawing/2014/main" xmlns="" val="2213078614"/>
                    </a:ext>
                  </a:extLst>
                </a:gridCol>
                <a:gridCol w="1893398">
                  <a:extLst>
                    <a:ext uri="{9D8B030D-6E8A-4147-A177-3AD203B41FA5}">
                      <a16:colId xmlns:a16="http://schemas.microsoft.com/office/drawing/2014/main" xmlns="" val="552053421"/>
                    </a:ext>
                  </a:extLst>
                </a:gridCol>
                <a:gridCol w="1585279">
                  <a:extLst>
                    <a:ext uri="{9D8B030D-6E8A-4147-A177-3AD203B41FA5}">
                      <a16:colId xmlns:a16="http://schemas.microsoft.com/office/drawing/2014/main" xmlns="" val="9970435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Start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Finish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Time taken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77019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Sing along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20 past 10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60853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Dance fun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12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7104640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Story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25 past 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80421917"/>
                  </a:ext>
                </a:extLst>
              </a:tr>
            </a:tbl>
          </a:graphicData>
        </a:graphic>
      </p:graphicFrame>
      <p:pic>
        <p:nvPicPr>
          <p:cNvPr id="30" name="Picture 5" descr="image002">
            <a:extLst>
              <a:ext uri="{FF2B5EF4-FFF2-40B4-BE49-F238E27FC236}">
                <a16:creationId xmlns:a16="http://schemas.microsoft.com/office/drawing/2014/main" xmlns="" id="{AD76830F-A713-4F70-8F59-6512A8CA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948" y="3354927"/>
            <a:ext cx="2547462" cy="253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3E7F8DBB-CCD8-469F-A4B3-6B35CDA51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7415" y="3432920"/>
            <a:ext cx="2352787" cy="2352786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3E15E251-FDFC-455F-88B4-C2DA64E461A0}"/>
              </a:ext>
            </a:extLst>
          </p:cNvPr>
          <p:cNvGrpSpPr/>
          <p:nvPr/>
        </p:nvGrpSpPr>
        <p:grpSpPr>
          <a:xfrm rot="8997903">
            <a:off x="3316471" y="3462396"/>
            <a:ext cx="2303059" cy="2284970"/>
            <a:chOff x="712001" y="390707"/>
            <a:chExt cx="1368000" cy="136800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86685DF0-1BDC-4CA2-B4E6-977F563CF5B8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 dirty="0">
                <a:latin typeface="Comic Sans MS" panose="030F0702030302020204" pitchFamily="66" charset="0"/>
              </a:endParaRPr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xmlns="" id="{B60DC8B4-CFC3-4BE4-A837-12102D628B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578626"/>
              <a:ext cx="0" cy="494959"/>
            </a:xfrm>
            <a:prstGeom prst="straightConnector1">
              <a:avLst/>
            </a:prstGeom>
            <a:ln w="508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/>
          <p:cNvSpPr/>
          <p:nvPr/>
        </p:nvSpPr>
        <p:spPr>
          <a:xfrm>
            <a:off x="4286687" y="5781749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5</a:t>
            </a:r>
            <a:endParaRPr lang="en-GB" sz="2400" dirty="0"/>
          </a:p>
        </p:txBody>
      </p:sp>
      <p:sp>
        <p:nvSpPr>
          <p:cNvPr id="36" name="Rectangle 35"/>
          <p:cNvSpPr/>
          <p:nvPr/>
        </p:nvSpPr>
        <p:spPr>
          <a:xfrm>
            <a:off x="3496703" y="5601161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10</a:t>
            </a:r>
            <a:endParaRPr lang="en-GB" sz="2400" dirty="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xmlns="" id="{D747B43E-E54B-44B4-A0AC-322E29CEDE23}"/>
              </a:ext>
            </a:extLst>
          </p:cNvPr>
          <p:cNvGrpSpPr/>
          <p:nvPr/>
        </p:nvGrpSpPr>
        <p:grpSpPr>
          <a:xfrm rot="2534476">
            <a:off x="3318523" y="3479540"/>
            <a:ext cx="2303058" cy="2284970"/>
            <a:chOff x="712001" y="390707"/>
            <a:chExt cx="1368000" cy="1368000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xmlns="" id="{BCF65B40-0AFB-48B8-AE0B-F412E210A4F2}"/>
                </a:ext>
              </a:extLst>
            </p:cNvPr>
            <p:cNvSpPr/>
            <p:nvPr/>
          </p:nvSpPr>
          <p:spPr>
            <a:xfrm>
              <a:off x="712001" y="390707"/>
              <a:ext cx="1368000" cy="136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xmlns="" id="{42C797D3-B2D2-4ACB-8F90-0EA0979886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93354" y="748822"/>
              <a:ext cx="0" cy="324763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Rectangle 39"/>
          <p:cNvSpPr/>
          <p:nvPr/>
        </p:nvSpPr>
        <p:spPr>
          <a:xfrm>
            <a:off x="2976234" y="5094029"/>
            <a:ext cx="510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15</a:t>
            </a:r>
            <a:endParaRPr lang="en-GB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6408738" y="2017077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minutes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20195" y="2402848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 minutes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420195" y="2801319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 minutes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708872" y="4382864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20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19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200000">
                                      <p:cBhvr>
                                        <p:cTn id="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80000">
                                      <p:cBhvr>
                                        <p:cTn id="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40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5550" y="334776"/>
            <a:ext cx="749747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timetable shows the start and finish times of children’s radio programs. 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018874"/>
              </p:ext>
            </p:extLst>
          </p:nvPr>
        </p:nvGraphicFramePr>
        <p:xfrm>
          <a:off x="413788" y="1593929"/>
          <a:ext cx="7457991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2226">
                  <a:extLst>
                    <a:ext uri="{9D8B030D-6E8A-4147-A177-3AD203B41FA5}">
                      <a16:colId xmlns:a16="http://schemas.microsoft.com/office/drawing/2014/main" xmlns="" val="4146980814"/>
                    </a:ext>
                  </a:extLst>
                </a:gridCol>
                <a:gridCol w="1757088">
                  <a:extLst>
                    <a:ext uri="{9D8B030D-6E8A-4147-A177-3AD203B41FA5}">
                      <a16:colId xmlns:a16="http://schemas.microsoft.com/office/drawing/2014/main" xmlns="" val="2213078614"/>
                    </a:ext>
                  </a:extLst>
                </a:gridCol>
                <a:gridCol w="1893398">
                  <a:extLst>
                    <a:ext uri="{9D8B030D-6E8A-4147-A177-3AD203B41FA5}">
                      <a16:colId xmlns:a16="http://schemas.microsoft.com/office/drawing/2014/main" xmlns="" val="552053421"/>
                    </a:ext>
                  </a:extLst>
                </a:gridCol>
                <a:gridCol w="1585279">
                  <a:extLst>
                    <a:ext uri="{9D8B030D-6E8A-4147-A177-3AD203B41FA5}">
                      <a16:colId xmlns:a16="http://schemas.microsoft.com/office/drawing/2014/main" xmlns="" val="9970435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Start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Finish Time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Time taken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77019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Sing along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20 past 10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60853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Dance fun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Half past 11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12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7104640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Story time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25 past 1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Quarter to 2</a:t>
                      </a:r>
                      <a:endParaRPr lang="en-GB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380421917"/>
                  </a:ext>
                </a:extLst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6408738" y="2017077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 minutes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20195" y="2402848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 minutes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420195" y="2801319"/>
            <a:ext cx="1812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 minutes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51853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29247028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.7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.8|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8.5|3.8|7.1|1.3|1|0.8|1|0.9|4.8|0.6|0.6|0.6|0.5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9|9.4|2.5|0.8|0.9|1.1|1.2|3.2|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7|8|1|0.7|0.7|0.6|4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3|8.6|8.9|1.5|0.8|8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4|3.8|4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3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3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9257</TotalTime>
  <Words>431</Words>
  <Application>Microsoft Office PowerPoint</Application>
  <PresentationFormat>On-screen Show (4:3)</PresentationFormat>
  <Paragraphs>205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2, 3 and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250</cp:revision>
  <dcterms:created xsi:type="dcterms:W3CDTF">2019-07-05T11:02:13Z</dcterms:created>
  <dcterms:modified xsi:type="dcterms:W3CDTF">2021-06-07T23:50:45Z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