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813862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1475498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1432316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E2A014D-B6B1-4054-9C27-2036B93D4DEB}"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2618732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E2A014D-B6B1-4054-9C27-2036B93D4DEB}" type="datetimeFigureOut">
              <a:rPr lang="en-GB" smtClean="0"/>
              <a:t>17/05/2021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398288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E2A014D-B6B1-4054-9C27-2036B93D4DEB}" type="datetimeFigureOut">
              <a:rPr lang="en-GB" smtClean="0"/>
              <a:t>17/05/2021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932491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2A014D-B6B1-4054-9C27-2036B93D4DEB}" type="datetimeFigureOut">
              <a:rPr lang="en-GB" smtClean="0"/>
              <a:t>17/05/2021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51220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2A014D-B6B1-4054-9C27-2036B93D4DEB}"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1186655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2A014D-B6B1-4054-9C27-2036B93D4DEB}"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2966241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734165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2A014D-B6B1-4054-9C27-2036B93D4DEB}"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E635B8-FC63-45C2-86D0-B98E3CAF0D4F}" type="slidenum">
              <a:rPr lang="en-GB" smtClean="0"/>
              <a:t>‹#›</a:t>
            </a:fld>
            <a:endParaRPr lang="en-GB"/>
          </a:p>
        </p:txBody>
      </p:sp>
    </p:spTree>
    <p:extLst>
      <p:ext uri="{BB962C8B-B14F-4D97-AF65-F5344CB8AC3E}">
        <p14:creationId xmlns:p14="http://schemas.microsoft.com/office/powerpoint/2010/main" val="2813039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2A014D-B6B1-4054-9C27-2036B93D4DEB}" type="datetimeFigureOut">
              <a:rPr lang="en-GB" smtClean="0"/>
              <a:t>17/05/2021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E635B8-FC63-45C2-86D0-B98E3CAF0D4F}" type="slidenum">
              <a:rPr lang="en-GB" smtClean="0"/>
              <a:t>‹#›</a:t>
            </a:fld>
            <a:endParaRPr lang="en-GB"/>
          </a:p>
        </p:txBody>
      </p:sp>
    </p:spTree>
    <p:extLst>
      <p:ext uri="{BB962C8B-B14F-4D97-AF65-F5344CB8AC3E}">
        <p14:creationId xmlns:p14="http://schemas.microsoft.com/office/powerpoint/2010/main" val="36883255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773" y="314533"/>
            <a:ext cx="11477767" cy="5193729"/>
          </a:xfrm>
          <a:prstGeom prst="rect">
            <a:avLst/>
          </a:prstGeom>
        </p:spPr>
        <p:txBody>
          <a:bodyPr wrap="square">
            <a:spAutoFit/>
          </a:bodyPr>
          <a:lstStyle/>
          <a:p>
            <a:pPr>
              <a:spcAft>
                <a:spcPts val="0"/>
              </a:spcAft>
            </a:pPr>
            <a:r>
              <a:rPr lang="en-GB" b="1" u="sng" dirty="0">
                <a:latin typeface="Twinkl Cursive Looped" panose="02000000000000000000" pitchFamily="2" charset="0"/>
                <a:ea typeface="Calibri" panose="020F0502020204030204" pitchFamily="34" charset="0"/>
                <a:cs typeface="Calibri" panose="020F0502020204030204" pitchFamily="34" charset="0"/>
              </a:rPr>
              <a:t>MONDAY</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dirty="0">
                <a:latin typeface="Twinkl Cursive Looped" panose="02000000000000000000" pitchFamily="2" charset="0"/>
                <a:ea typeface="Calibri" panose="020F0502020204030204" pitchFamily="34" charset="0"/>
                <a:cs typeface="Calibri" panose="020F0502020204030204" pitchFamily="34" charset="0"/>
              </a:rPr>
              <a:t>You are going to create an awful, exaggerated character of a child. You’re going to imagine that you are writing an extra character for the book, another horrible, annoying child that finds a Golden Ticket!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dirty="0">
                <a:latin typeface="Twinkl Cursive Looped" panose="02000000000000000000" pitchFamily="2" charset="0"/>
                <a:ea typeface="Calibri" panose="020F0502020204030204" pitchFamily="34" charset="0"/>
                <a:cs typeface="Calibri" panose="020F0502020204030204" pitchFamily="34" charset="0"/>
              </a:rPr>
              <a:t>Roald Dahl creates some really interesting characters by doing three key things: he makes their physical appearance reflect their personalities (what they are like), he makes their actions show their personalities, and he gives them fitting names!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dirty="0">
                <a:latin typeface="Twinkl Cursive Looped" panose="02000000000000000000" pitchFamily="2" charset="0"/>
                <a:ea typeface="Calibri" panose="020F0502020204030204" pitchFamily="34" charset="0"/>
                <a:cs typeface="Calibri" panose="020F0502020204030204" pitchFamily="34" charset="0"/>
              </a:rPr>
              <a:t>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290"/>
              </a:spcAft>
            </a:pPr>
            <a:r>
              <a:rPr lang="en-GB" dirty="0">
                <a:latin typeface="Twinkl Cursive Looped" panose="02000000000000000000" pitchFamily="2" charset="0"/>
                <a:ea typeface="Calibri" panose="020F0502020204030204" pitchFamily="34" charset="0"/>
                <a:cs typeface="Calibri" panose="020F0502020204030204" pitchFamily="34" charset="0"/>
              </a:rPr>
              <a:t>Roald Dahl uses names to reflect people’s personalities, their jobs, or their circumstances. For example, ‘Charlie Bucket’ is designed to sound very ‘normal’, with a popular boy’s name for his first name, and a basic item for his surname (Charlie is very poor, but even very poor people would own a bucket to help mop their floors).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290"/>
              </a:spcAft>
            </a:pPr>
            <a:r>
              <a:rPr lang="en-GB" dirty="0">
                <a:latin typeface="Twinkl Cursive Looped" panose="02000000000000000000" pitchFamily="2" charset="0"/>
                <a:ea typeface="Calibri" panose="020F0502020204030204" pitchFamily="34" charset="0"/>
                <a:cs typeface="Arial" panose="020B0604020202020204" pitchFamily="34" charset="0"/>
              </a:rPr>
              <a:t>•</a:t>
            </a:r>
            <a:r>
              <a:rPr lang="en-GB" dirty="0">
                <a:latin typeface="Twinkl Cursive Looped" panose="02000000000000000000" pitchFamily="2" charset="0"/>
                <a:ea typeface="Calibri" panose="020F0502020204030204" pitchFamily="34" charset="0"/>
                <a:cs typeface="Calibri" panose="020F0502020204030204" pitchFamily="34" charset="0"/>
              </a:rPr>
              <a:t>‘Willy Wonka’ is a name designed to show that the character is a bit different. Perhaps Dahl used a ‘W’ as it links to ‘Wizard’, and ‘Wonky’ means not straight or level, which shows he is a bit different to other people, and slightly unstable or odd.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290"/>
              </a:spcAft>
            </a:pPr>
            <a:r>
              <a:rPr lang="en-GB" dirty="0">
                <a:latin typeface="Twinkl Cursive Looped" panose="02000000000000000000" pitchFamily="2" charset="0"/>
                <a:ea typeface="Calibri" panose="020F0502020204030204" pitchFamily="34" charset="0"/>
                <a:cs typeface="Arial" panose="020B0604020202020204" pitchFamily="34" charset="0"/>
              </a:rPr>
              <a:t>•</a:t>
            </a:r>
            <a:r>
              <a:rPr lang="en-GB" dirty="0">
                <a:latin typeface="Twinkl Cursive Looped" panose="02000000000000000000" pitchFamily="2" charset="0"/>
                <a:ea typeface="Calibri" panose="020F0502020204030204" pitchFamily="34" charset="0"/>
                <a:cs typeface="Calibri" panose="020F0502020204030204" pitchFamily="34" charset="0"/>
              </a:rPr>
              <a:t>‘Augustus Gloop’ – ‘gloop’ is a sticky substance, which reflects the idea that Augustus is always eating chocolate. The name ‘Augustus’ actually means ‘great’, or ‘magnificent’, which reflects his size.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dirty="0">
                <a:latin typeface="Twinkl Cursive Looped" panose="02000000000000000000" pitchFamily="2" charset="0"/>
                <a:ea typeface="Calibri" panose="020F0502020204030204" pitchFamily="34" charset="0"/>
                <a:cs typeface="Arial" panose="020B0604020202020204" pitchFamily="34" charset="0"/>
              </a:rPr>
              <a:t>•</a:t>
            </a:r>
            <a:r>
              <a:rPr lang="en-GB" dirty="0">
                <a:latin typeface="Twinkl Cursive Looped" panose="02000000000000000000" pitchFamily="2" charset="0"/>
                <a:ea typeface="Calibri" panose="020F0502020204030204" pitchFamily="34" charset="0"/>
                <a:cs typeface="Calibri" panose="020F0502020204030204" pitchFamily="34" charset="0"/>
              </a:rPr>
              <a:t>‘Veruca Salt’ – this character’s family name is ‘Salt’ as </a:t>
            </a:r>
            <a:r>
              <a:rPr lang="en-GB" dirty="0" err="1">
                <a:latin typeface="Twinkl Cursive Looped" panose="02000000000000000000" pitchFamily="2" charset="0"/>
                <a:ea typeface="Calibri" panose="020F0502020204030204" pitchFamily="34" charset="0"/>
                <a:cs typeface="Calibri" panose="020F0502020204030204" pitchFamily="34" charset="0"/>
              </a:rPr>
              <a:t>Veruca’s</a:t>
            </a:r>
            <a:r>
              <a:rPr lang="en-GB" dirty="0">
                <a:latin typeface="Twinkl Cursive Looped" panose="02000000000000000000" pitchFamily="2" charset="0"/>
                <a:ea typeface="Calibri" panose="020F0502020204030204" pitchFamily="34" charset="0"/>
                <a:cs typeface="Calibri" panose="020F0502020204030204" pitchFamily="34" charset="0"/>
              </a:rPr>
              <a:t> father owns a factory that makes salted peanuts. A ‘</a:t>
            </a:r>
            <a:r>
              <a:rPr lang="en-GB" dirty="0" err="1">
                <a:latin typeface="Twinkl Cursive Looped" panose="02000000000000000000" pitchFamily="2" charset="0"/>
                <a:ea typeface="Calibri" panose="020F0502020204030204" pitchFamily="34" charset="0"/>
                <a:cs typeface="Calibri" panose="020F0502020204030204" pitchFamily="34" charset="0"/>
              </a:rPr>
              <a:t>veruca</a:t>
            </a:r>
            <a:r>
              <a:rPr lang="en-GB" dirty="0">
                <a:latin typeface="Twinkl Cursive Looped" panose="02000000000000000000" pitchFamily="2" charset="0"/>
                <a:ea typeface="Calibri" panose="020F0502020204030204" pitchFamily="34" charset="0"/>
                <a:cs typeface="Calibri" panose="020F0502020204030204" pitchFamily="34" charset="0"/>
              </a:rPr>
              <a:t>’ is actually a wart, a nasty growth that you can get on your body – usually your feet! This is meant to show how horrid she is! </a:t>
            </a:r>
            <a:endParaRPr lang="en-GB" dirty="0">
              <a:latin typeface="Maiandra GD" panose="020E0502030308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1149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0124" y="220430"/>
            <a:ext cx="11641541" cy="6601807"/>
          </a:xfrm>
          <a:prstGeom prst="rect">
            <a:avLst/>
          </a:prstGeom>
        </p:spPr>
        <p:txBody>
          <a:bodyPr wrap="square">
            <a:spAutoFit/>
          </a:bodyPr>
          <a:lstStyle/>
          <a:p>
            <a:pPr>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Your task is to create a character – a child, just as repulsive as Augustus and Veruca.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Think about names that could reflect their appearance, their hobbies, their parents’ jobs, etc.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Here are a few ideas: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290"/>
              </a:spcAft>
            </a:pPr>
            <a:r>
              <a:rPr lang="en-GB" sz="2400" dirty="0">
                <a:latin typeface="Twinkl Cursive Looped" panose="02000000000000000000" pitchFamily="2" charset="0"/>
                <a:ea typeface="Calibri" panose="020F0502020204030204" pitchFamily="34" charset="0"/>
                <a:cs typeface="Arial" panose="020B0604020202020204" pitchFamily="34" charset="0"/>
              </a:rPr>
              <a:t>–</a:t>
            </a:r>
            <a:r>
              <a:rPr lang="en-GB" sz="2400" dirty="0">
                <a:latin typeface="Twinkl Cursive Looped" panose="02000000000000000000" pitchFamily="2" charset="0"/>
                <a:ea typeface="Calibri" panose="020F0502020204030204" pitchFamily="34" charset="0"/>
                <a:cs typeface="Calibri" panose="020F0502020204030204" pitchFamily="34" charset="0"/>
              </a:rPr>
              <a:t>A very thin, tall child might be called ‘Lanky Beanpole’.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290"/>
              </a:spcAft>
            </a:pPr>
            <a:r>
              <a:rPr lang="en-GB" sz="2400" dirty="0">
                <a:latin typeface="Twinkl Cursive Looped" panose="02000000000000000000" pitchFamily="2" charset="0"/>
                <a:ea typeface="Calibri" panose="020F0502020204030204" pitchFamily="34" charset="0"/>
                <a:cs typeface="Arial" panose="020B0604020202020204" pitchFamily="34" charset="0"/>
              </a:rPr>
              <a:t>–</a:t>
            </a:r>
            <a:r>
              <a:rPr lang="en-GB" sz="2400" dirty="0">
                <a:latin typeface="Twinkl Cursive Looped" panose="02000000000000000000" pitchFamily="2" charset="0"/>
                <a:ea typeface="Calibri" panose="020F0502020204030204" pitchFamily="34" charset="0"/>
                <a:cs typeface="Calibri" panose="020F0502020204030204" pitchFamily="34" charset="0"/>
              </a:rPr>
              <a:t>A very short, small child might be called ‘Tiny </a:t>
            </a:r>
            <a:r>
              <a:rPr lang="en-GB" sz="2400" dirty="0" err="1">
                <a:latin typeface="Twinkl Cursive Looped" panose="02000000000000000000" pitchFamily="2" charset="0"/>
                <a:ea typeface="Calibri" panose="020F0502020204030204" pitchFamily="34" charset="0"/>
                <a:cs typeface="Calibri" panose="020F0502020204030204" pitchFamily="34" charset="0"/>
              </a:rPr>
              <a:t>Smallbody</a:t>
            </a:r>
            <a:r>
              <a:rPr lang="en-GB" sz="2400" dirty="0">
                <a:latin typeface="Twinkl Cursive Looped" panose="02000000000000000000" pitchFamily="2" charset="0"/>
                <a:ea typeface="Calibri" panose="020F0502020204030204" pitchFamily="34" charset="0"/>
                <a:cs typeface="Calibri" panose="020F0502020204030204" pitchFamily="34" charset="0"/>
              </a:rPr>
              <a:t>’.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Arial" panose="020B0604020202020204" pitchFamily="34" charset="0"/>
              </a:rPr>
              <a:t>–</a:t>
            </a:r>
            <a:r>
              <a:rPr lang="en-GB" sz="2400" dirty="0">
                <a:latin typeface="Twinkl Cursive Looped" panose="02000000000000000000" pitchFamily="2" charset="0"/>
                <a:ea typeface="Calibri" panose="020F0502020204030204" pitchFamily="34" charset="0"/>
                <a:cs typeface="Calibri" panose="020F0502020204030204" pitchFamily="34" charset="0"/>
              </a:rPr>
              <a:t>A very loud, chatty child might be called ‘Maximus </a:t>
            </a:r>
            <a:r>
              <a:rPr lang="en-GB" sz="2400" dirty="0" err="1">
                <a:latin typeface="Twinkl Cursive Looped" panose="02000000000000000000" pitchFamily="2" charset="0"/>
                <a:ea typeface="Calibri" panose="020F0502020204030204" pitchFamily="34" charset="0"/>
                <a:cs typeface="Calibri" panose="020F0502020204030204" pitchFamily="34" charset="0"/>
              </a:rPr>
              <a:t>Earsplitter</a:t>
            </a:r>
            <a:r>
              <a:rPr lang="en-GB" sz="2400" dirty="0">
                <a:latin typeface="Twinkl Cursive Looped" panose="02000000000000000000" pitchFamily="2" charset="0"/>
                <a:ea typeface="Calibri" panose="020F0502020204030204" pitchFamily="34" charset="0"/>
                <a:cs typeface="Calibri" panose="020F0502020204030204" pitchFamily="34" charset="0"/>
              </a:rPr>
              <a:t>’.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Calibri" panose="020F0502020204030204" pitchFamily="34" charset="0"/>
              </a:rPr>
              <a:t>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390"/>
              </a:spcAft>
            </a:pPr>
            <a:r>
              <a:rPr lang="en-GB" sz="2400" dirty="0">
                <a:latin typeface="Twinkl Cursive Looped" panose="02000000000000000000" pitchFamily="2" charset="0"/>
                <a:ea typeface="Calibri" panose="020F0502020204030204" pitchFamily="34" charset="0"/>
                <a:cs typeface="Calibri" panose="020F0502020204030204" pitchFamily="34" charset="0"/>
              </a:rPr>
              <a:t>You are going to design your child!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390"/>
              </a:spcAft>
            </a:pPr>
            <a:r>
              <a:rPr lang="en-GB" sz="2400" dirty="0">
                <a:latin typeface="Twinkl Cursive Looped" panose="02000000000000000000" pitchFamily="2" charset="0"/>
                <a:ea typeface="Calibri" panose="020F0502020204030204" pitchFamily="34" charset="0"/>
                <a:cs typeface="Calibri" panose="020F0502020204030204" pitchFamily="34" charset="0"/>
              </a:rPr>
              <a:t>Think carefully about how they are going to look, and </a:t>
            </a:r>
            <a:r>
              <a:rPr lang="en-GB" sz="2400" b="1" u="sng" dirty="0">
                <a:latin typeface="Twinkl Cursive Looped" panose="02000000000000000000" pitchFamily="2" charset="0"/>
                <a:ea typeface="Calibri" panose="020F0502020204030204" pitchFamily="34" charset="0"/>
                <a:cs typeface="Calibri" panose="020F0502020204030204" pitchFamily="34" charset="0"/>
              </a:rPr>
              <a:t>draw a quick picture of them.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390"/>
              </a:spcAft>
            </a:pPr>
            <a:r>
              <a:rPr lang="en-GB" sz="2400" dirty="0">
                <a:latin typeface="Twinkl Cursive Looped" panose="02000000000000000000" pitchFamily="2" charset="0"/>
                <a:ea typeface="Calibri" panose="020F0502020204030204" pitchFamily="34" charset="0"/>
                <a:cs typeface="Arial" panose="020B0604020202020204" pitchFamily="34" charset="0"/>
              </a:rPr>
              <a:t>•</a:t>
            </a:r>
            <a:r>
              <a:rPr lang="en-GB" sz="2400" dirty="0">
                <a:latin typeface="Twinkl Cursive Looped" panose="02000000000000000000" pitchFamily="2" charset="0"/>
                <a:ea typeface="Calibri" panose="020F0502020204030204" pitchFamily="34" charset="0"/>
                <a:cs typeface="Calibri" panose="020F0502020204030204" pitchFamily="34" charset="0"/>
              </a:rPr>
              <a:t>Don’t forget to exaggerate their features (e.g. Augustus Gloop has a big face and tiny eyes).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sz="2400" dirty="0">
                <a:latin typeface="Twinkl Cursive Looped" panose="02000000000000000000" pitchFamily="2" charset="0"/>
                <a:ea typeface="Calibri" panose="020F0502020204030204" pitchFamily="34" charset="0"/>
                <a:cs typeface="Arial" panose="020B0604020202020204" pitchFamily="34" charset="0"/>
              </a:rPr>
              <a:t>•</a:t>
            </a:r>
            <a:r>
              <a:rPr lang="en-GB" sz="2400" dirty="0">
                <a:latin typeface="Twinkl Cursive Looped" panose="02000000000000000000" pitchFamily="2" charset="0"/>
                <a:ea typeface="Calibri" panose="020F0502020204030204" pitchFamily="34" charset="0"/>
                <a:cs typeface="Calibri" panose="020F0502020204030204" pitchFamily="34" charset="0"/>
              </a:rPr>
              <a:t>I imagine Lanky Beanpole would be very tall for her age and ridiculously thin, with very long arms and very long, straight hair, for example, whereas Tiny </a:t>
            </a:r>
            <a:r>
              <a:rPr lang="en-GB" sz="2400" dirty="0" err="1">
                <a:latin typeface="Twinkl Cursive Looped" panose="02000000000000000000" pitchFamily="2" charset="0"/>
                <a:ea typeface="Calibri" panose="020F0502020204030204" pitchFamily="34" charset="0"/>
                <a:cs typeface="Calibri" panose="020F0502020204030204" pitchFamily="34" charset="0"/>
              </a:rPr>
              <a:t>Smallbody</a:t>
            </a:r>
            <a:r>
              <a:rPr lang="en-GB" sz="2400" dirty="0">
                <a:latin typeface="Twinkl Cursive Looped" panose="02000000000000000000" pitchFamily="2" charset="0"/>
                <a:ea typeface="Calibri" panose="020F0502020204030204" pitchFamily="34" charset="0"/>
                <a:cs typeface="Calibri" panose="020F0502020204030204" pitchFamily="34" charset="0"/>
              </a:rPr>
              <a:t> would be very small indeed, and Maximus </a:t>
            </a:r>
            <a:r>
              <a:rPr lang="en-GB" sz="2400" dirty="0" err="1">
                <a:latin typeface="Twinkl Cursive Looped" panose="02000000000000000000" pitchFamily="2" charset="0"/>
                <a:ea typeface="Calibri" panose="020F0502020204030204" pitchFamily="34" charset="0"/>
                <a:cs typeface="Calibri" panose="020F0502020204030204" pitchFamily="34" charset="0"/>
              </a:rPr>
              <a:t>Earsplitter</a:t>
            </a:r>
            <a:r>
              <a:rPr lang="en-GB" sz="2400" dirty="0">
                <a:latin typeface="Twinkl Cursive Looped" panose="02000000000000000000" pitchFamily="2" charset="0"/>
                <a:ea typeface="Calibri" panose="020F0502020204030204" pitchFamily="34" charset="0"/>
                <a:cs typeface="Calibri" panose="020F0502020204030204" pitchFamily="34" charset="0"/>
              </a:rPr>
              <a:t> would have a very large head and an oversized mouth! </a:t>
            </a:r>
            <a:endParaRPr lang="en-GB" sz="2400" dirty="0">
              <a:latin typeface="Maiandra GD" panose="020E0502030308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41328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2724" b="49927"/>
          <a:stretch/>
        </p:blipFill>
        <p:spPr>
          <a:xfrm>
            <a:off x="0" y="2947916"/>
            <a:ext cx="6238941" cy="3739486"/>
          </a:xfrm>
          <a:prstGeom prst="rect">
            <a:avLst/>
          </a:prstGeom>
        </p:spPr>
      </p:pic>
      <p:pic>
        <p:nvPicPr>
          <p:cNvPr id="3" name="Picture 2"/>
          <p:cNvPicPr>
            <a:picLocks noChangeAspect="1"/>
          </p:cNvPicPr>
          <p:nvPr/>
        </p:nvPicPr>
        <p:blipFill rotWithShape="1">
          <a:blip r:embed="rId2"/>
          <a:srcRect l="4602" t="49341"/>
          <a:stretch/>
        </p:blipFill>
        <p:spPr>
          <a:xfrm>
            <a:off x="6182436" y="2797790"/>
            <a:ext cx="6009564" cy="4039737"/>
          </a:xfrm>
          <a:prstGeom prst="rect">
            <a:avLst/>
          </a:prstGeom>
        </p:spPr>
      </p:pic>
      <p:sp>
        <p:nvSpPr>
          <p:cNvPr id="5" name="Rectangle 4"/>
          <p:cNvSpPr/>
          <p:nvPr/>
        </p:nvSpPr>
        <p:spPr>
          <a:xfrm>
            <a:off x="0" y="34812"/>
            <a:ext cx="11887200" cy="2687915"/>
          </a:xfrm>
          <a:prstGeom prst="rect">
            <a:avLst/>
          </a:prstGeom>
        </p:spPr>
        <p:txBody>
          <a:bodyPr wrap="square">
            <a:spAutoFit/>
          </a:bodyPr>
          <a:lstStyle/>
          <a:p>
            <a:pPr>
              <a:spcAft>
                <a:spcPts val="0"/>
              </a:spcAft>
            </a:pPr>
            <a:r>
              <a:rPr lang="en-GB" b="1" u="sng"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Label their physical features</a:t>
            </a:r>
            <a:r>
              <a:rPr lang="en-GB"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a:t>
            </a:r>
            <a:r>
              <a:rPr lang="en-GB" dirty="0" err="1">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eg</a:t>
            </a:r>
            <a:r>
              <a:rPr lang="en-GB"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enormous hands with fingers like sausages). </a:t>
            </a:r>
            <a:endParaRPr lang="en-GB"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0"/>
              </a:spcAft>
            </a:pPr>
            <a:r>
              <a:rPr lang="en-GB" b="1" u="sng"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Add notes about their habits and behaviours</a:t>
            </a:r>
            <a:r>
              <a:rPr lang="en-GB"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(good or bad!) </a:t>
            </a:r>
            <a:r>
              <a:rPr lang="en-GB" b="1" u="sng"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underneath.</a:t>
            </a:r>
            <a:r>
              <a:rPr lang="en-GB" dirty="0">
                <a:solidFill>
                  <a:srgbClr val="000000"/>
                </a:solidFill>
                <a:latin typeface="Twinkl Cursive Looped" panose="02000000000000000000" pitchFamily="2" charset="0"/>
                <a:ea typeface="Calibri" panose="020F0502020204030204" pitchFamily="34" charset="0"/>
                <a:cs typeface="Comic Sans MS" panose="030F0702030302020204" pitchFamily="66" charset="0"/>
              </a:rPr>
              <a:t> </a:t>
            </a:r>
            <a:endParaRPr lang="en-GB"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0"/>
              </a:spcAft>
            </a:pPr>
            <a:r>
              <a:rPr lang="en-GB" dirty="0">
                <a:latin typeface="Twinkl Cursive Looped" panose="02000000000000000000" pitchFamily="2" charset="0"/>
                <a:ea typeface="Calibri" panose="020F0502020204030204" pitchFamily="34" charset="0"/>
                <a:cs typeface="Calibri" panose="020F0502020204030204" pitchFamily="34" charset="0"/>
              </a:rPr>
              <a:t>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355"/>
              </a:spcAft>
            </a:pPr>
            <a:r>
              <a:rPr lang="en-GB" dirty="0">
                <a:latin typeface="Twinkl Cursive Looped" panose="02000000000000000000" pitchFamily="2" charset="0"/>
                <a:ea typeface="Calibri" panose="020F0502020204030204" pitchFamily="34" charset="0"/>
                <a:cs typeface="Calibri" panose="020F0502020204030204" pitchFamily="34" charset="0"/>
              </a:rPr>
              <a:t>You are going to write a description of your child, exaggerating their physical appearance and also talking about how they behave. You can include their parent talking about them in your description, just like Augustus’ mother does, and </a:t>
            </a:r>
            <a:r>
              <a:rPr lang="en-GB" dirty="0" err="1">
                <a:latin typeface="Twinkl Cursive Looped" panose="02000000000000000000" pitchFamily="2" charset="0"/>
                <a:ea typeface="Calibri" panose="020F0502020204030204" pitchFamily="34" charset="0"/>
                <a:cs typeface="Calibri" panose="020F0502020204030204" pitchFamily="34" charset="0"/>
              </a:rPr>
              <a:t>Veruca’s</a:t>
            </a:r>
            <a:r>
              <a:rPr lang="en-GB" dirty="0">
                <a:latin typeface="Twinkl Cursive Looped" panose="02000000000000000000" pitchFamily="2" charset="0"/>
                <a:ea typeface="Calibri" panose="020F0502020204030204" pitchFamily="34" charset="0"/>
                <a:cs typeface="Calibri" panose="020F0502020204030204" pitchFamily="34" charset="0"/>
              </a:rPr>
              <a:t> father does, in the book.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355"/>
              </a:spcAft>
            </a:pPr>
            <a:r>
              <a:rPr lang="en-GB" dirty="0">
                <a:latin typeface="Twinkl Cursive Looped" panose="02000000000000000000" pitchFamily="2" charset="0"/>
                <a:ea typeface="Calibri" panose="020F0502020204030204" pitchFamily="34" charset="0"/>
                <a:cs typeface="Arial" panose="020B0604020202020204" pitchFamily="34" charset="0"/>
              </a:rPr>
              <a:t>•</a:t>
            </a:r>
            <a:r>
              <a:rPr lang="en-GB" dirty="0">
                <a:latin typeface="Twinkl Cursive Looped" panose="02000000000000000000" pitchFamily="2" charset="0"/>
                <a:ea typeface="Calibri" panose="020F0502020204030204" pitchFamily="34" charset="0"/>
                <a:cs typeface="Calibri" panose="020F0502020204030204" pitchFamily="34" charset="0"/>
              </a:rPr>
              <a:t>First, try to plan some adjectives, adverbs, and similes that you could use to describe them (and metaphors and personification, and even alliteration, if you’re feeling confident!) </a:t>
            </a:r>
            <a:endParaRPr lang="en-GB" dirty="0">
              <a:latin typeface="Maiandra GD" panose="020E0502030308020204" pitchFamily="34" charset="0"/>
              <a:ea typeface="Calibri" panose="020F0502020204030204" pitchFamily="34" charset="0"/>
              <a:cs typeface="Times New Roman" panose="02020603050405020304" pitchFamily="18" charset="0"/>
            </a:endParaRPr>
          </a:p>
          <a:p>
            <a:pPr>
              <a:spcAft>
                <a:spcPts val="0"/>
              </a:spcAft>
            </a:pPr>
            <a:r>
              <a:rPr lang="en-GB" dirty="0">
                <a:latin typeface="Twinkl Cursive Looped" panose="02000000000000000000" pitchFamily="2" charset="0"/>
                <a:ea typeface="Calibri" panose="020F0502020204030204" pitchFamily="34" charset="0"/>
                <a:cs typeface="Arial" panose="020B0604020202020204" pitchFamily="34" charset="0"/>
              </a:rPr>
              <a:t>•</a:t>
            </a:r>
            <a:r>
              <a:rPr lang="en-GB" dirty="0">
                <a:latin typeface="Twinkl Cursive Looped" panose="02000000000000000000" pitchFamily="2" charset="0"/>
                <a:ea typeface="Calibri" panose="020F0502020204030204" pitchFamily="34" charset="0"/>
                <a:cs typeface="Calibri" panose="020F0502020204030204" pitchFamily="34" charset="0"/>
              </a:rPr>
              <a:t>Try to come up with words that have similar meanings, just like Roald Dahl uses for Augustus Gloop. </a:t>
            </a:r>
            <a:endParaRPr lang="en-GB" dirty="0">
              <a:latin typeface="Maiandra GD" panose="020E0502030308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47014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635</Words>
  <Application>Microsoft Office PowerPoint</Application>
  <PresentationFormat>Widescreen</PresentationFormat>
  <Paragraphs>26</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Arial</vt:lpstr>
      <vt:lpstr>Calibri</vt:lpstr>
      <vt:lpstr>Calibri Light</vt:lpstr>
      <vt:lpstr>Comic Sans MS</vt:lpstr>
      <vt:lpstr>Maiandra GD</vt:lpstr>
      <vt:lpstr>Times New Roman</vt:lpstr>
      <vt:lpstr>Twinkl Cursive Looped</vt:lpstr>
      <vt:lpstr>Office Theme</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Allard BTP</dc:creator>
  <cp:lastModifiedBy>J Allard BTP</cp:lastModifiedBy>
  <cp:revision>3</cp:revision>
  <dcterms:created xsi:type="dcterms:W3CDTF">2021-05-16T17:49:40Z</dcterms:created>
  <dcterms:modified xsi:type="dcterms:W3CDTF">2021-05-17T02:17:07Z</dcterms:modified>
</cp:coreProperties>
</file>