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4" r:id="rId17"/>
    <p:sldId id="300" r:id="rId18"/>
    <p:sldId id="301" r:id="rId19"/>
    <p:sldId id="311" r:id="rId20"/>
    <p:sldId id="315" r:id="rId21"/>
    <p:sldId id="318" r:id="rId22"/>
    <p:sldId id="304" r:id="rId23"/>
    <p:sldId id="308" r:id="rId24"/>
    <p:sldId id="319" r:id="rId25"/>
    <p:sldId id="32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4.png"/><Relationship Id="rId4" Type="http://schemas.openxmlformats.org/officeDocument/2006/relationships/image" Target="../media/image16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9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55214"/>
            <a:ext cx="597459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This symbol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2800" dirty="0" smtClean="0">
                <a:latin typeface="Comic Sans MS" panose="030F0702030302020204" pitchFamily="66" charset="0"/>
              </a:rPr>
              <a:t>means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Let’s compare  5       8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Write a number less than 4    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Compare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8647" y="406419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2508" y="4064196"/>
            <a:ext cx="2055098" cy="904076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4945951" y="4222664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088020" y="1656883"/>
            <a:ext cx="468000" cy="468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This symbol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 </a:t>
            </a:r>
            <a:r>
              <a:rPr lang="en-GB" sz="2800" dirty="0" smtClean="0">
                <a:latin typeface="Comic Sans MS" panose="030F0702030302020204" pitchFamily="66" charset="0"/>
              </a:rPr>
              <a:t>means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Let’s compare  5       8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Write a number less than 4    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                   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Compare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45803" y="2899462"/>
            <a:ext cx="1765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3, 2, 1, 0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18655" y="362235"/>
            <a:ext cx="2437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Greater than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647" y="4064196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2508" y="4064196"/>
            <a:ext cx="2055098" cy="904076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4945951" y="4222664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088020" y="1630848"/>
            <a:ext cx="522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0" name="Oval 9"/>
          <p:cNvSpPr/>
          <p:nvPr/>
        </p:nvSpPr>
        <p:spPr>
          <a:xfrm>
            <a:off x="4088020" y="1656883"/>
            <a:ext cx="468000" cy="468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4996651" y="4207511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55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87097" y="774303"/>
            <a:ext cx="5423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Greater than or less than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30071" y="5046119"/>
            <a:ext cx="342453" cy="3931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430401" y="3781181"/>
            <a:ext cx="699670" cy="19730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42" y="2325942"/>
            <a:ext cx="832117" cy="10386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09" y="2019164"/>
            <a:ext cx="1161083" cy="14369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344551" y="2734993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is ___________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69193" y="4987143"/>
            <a:ext cx="4149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is ___________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66792" y="2668705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l</a:t>
            </a:r>
            <a:r>
              <a:rPr lang="en-GB" sz="2800" dirty="0" smtClean="0">
                <a:latin typeface="Comic Sans MS" panose="030F0702030302020204" pitchFamily="66" charset="0"/>
              </a:rPr>
              <a:t>ess than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65679" y="4916086"/>
            <a:ext cx="23539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greater than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466" y="2342514"/>
            <a:ext cx="832117" cy="10386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884" y="2019164"/>
            <a:ext cx="1161083" cy="14369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475" y="2342514"/>
            <a:ext cx="832117" cy="10386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529" y="2342514"/>
            <a:ext cx="832117" cy="103865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27637" y="4752478"/>
            <a:ext cx="342453" cy="3931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41477" y="5050279"/>
            <a:ext cx="342453" cy="39318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440308" y="4738619"/>
            <a:ext cx="342453" cy="39318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851257" y="4985119"/>
            <a:ext cx="342453" cy="39318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151587" y="3720181"/>
            <a:ext cx="699670" cy="197307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848823" y="4691478"/>
            <a:ext cx="342453" cy="39318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848822" y="4419974"/>
            <a:ext cx="342453" cy="393187"/>
          </a:xfrm>
          <a:prstGeom prst="rect">
            <a:avLst/>
          </a:prstGeom>
        </p:spPr>
      </p:pic>
      <p:sp>
        <p:nvSpPr>
          <p:cNvPr id="31" name="Rounded Rectangle 30"/>
          <p:cNvSpPr/>
          <p:nvPr/>
        </p:nvSpPr>
        <p:spPr>
          <a:xfrm>
            <a:off x="1780236" y="765936"/>
            <a:ext cx="5056360" cy="56437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92" y="2359391"/>
            <a:ext cx="832117" cy="10386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01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11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12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13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14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15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16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17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18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19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latin typeface="Comic Sans MS" panose="030F0702030302020204" pitchFamily="66" charset="0"/>
                        </a:rPr>
                        <a:t>20</a:t>
                      </a:r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881911" y="3614078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15            fourteen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3912" y="4489783"/>
            <a:ext cx="6940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</a:t>
            </a:r>
            <a:r>
              <a:rPr lang="en-GB" sz="2800" dirty="0" smtClean="0">
                <a:latin typeface="Comic Sans MS" panose="030F0702030302020204" pitchFamily="66" charset="0"/>
              </a:rPr>
              <a:t>leven            1 ten and 9 ones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881911" y="5366089"/>
                <a:ext cx="54045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latin typeface="Comic Sans MS" panose="030F0702030302020204" pitchFamily="66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           eighteen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1911" y="5366089"/>
                <a:ext cx="5404571" cy="523220"/>
              </a:xfrm>
              <a:prstGeom prst="rect">
                <a:avLst/>
              </a:prstGeom>
              <a:blipFill>
                <a:blip r:embed="rId3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1456823" y="5913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037845" y="249215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845" y="2492153"/>
                <a:ext cx="661043" cy="76944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 rot="10800000">
                <a:off x="3170532" y="2545702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70532" y="2545702"/>
                <a:ext cx="66104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66542" y="249215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6542" y="2492153"/>
                <a:ext cx="66104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4092689" y="3507099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092689" y="4413814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092689" y="5297211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 rot="10800000">
                <a:off x="4132064" y="352859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4132064" y="3528594"/>
                <a:ext cx="66104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78709" y="434416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709" y="4344164"/>
                <a:ext cx="66104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099746" y="522938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746" y="5229384"/>
                <a:ext cx="66104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8574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26" grpId="0"/>
      <p:bldP spid="29" grpId="0"/>
      <p:bldP spid="30" grpId="0"/>
      <p:bldP spid="31" grpId="0"/>
      <p:bldP spid="2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 number sentences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974" y="2143982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5977" y="2143982"/>
            <a:ext cx="2055098" cy="9040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5786" y="2645895"/>
            <a:ext cx="907713" cy="2055338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1896432" y="332422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296676" y="332422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69624" y="3324229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69550" y="2640966"/>
            <a:ext cx="907713" cy="2055338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186548" y="333294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5586792" y="333294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987036" y="3332948"/>
            <a:ext cx="288000" cy="288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780785" y="4619239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780785" y="4593158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5055144" y="4640060"/>
            <a:ext cx="214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055144" y="4613979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190973" y="4572837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 rot="10800000">
            <a:off x="4259383" y="4625924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464522" y="5171722"/>
            <a:ext cx="20305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</a:t>
            </a:r>
            <a:r>
              <a:rPr lang="en-GB" sz="2800" dirty="0" smtClean="0">
                <a:latin typeface="Comic Sans MS" panose="030F0702030302020204" pitchFamily="66" charset="0"/>
              </a:rPr>
              <a:t>s greater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than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678675" y="2019869"/>
            <a:ext cx="2248802" cy="22518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99005" y="2019869"/>
            <a:ext cx="2248802" cy="22518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/>
      <p:bldP spid="18" grpId="0" animBg="1"/>
      <p:bldP spid="19" grpId="0" animBg="1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16574" y="9441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Comparing number sentences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240" y="2123771"/>
            <a:ext cx="2055098" cy="9040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1872" y="3199807"/>
            <a:ext cx="2022074" cy="8895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5240" y="3199807"/>
            <a:ext cx="2022074" cy="88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8848" y="2123771"/>
            <a:ext cx="2055098" cy="90407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755761" y="4307612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8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</a:t>
                </a:r>
                <a:endParaRPr lang="en-GB" sz="2800" dirty="0">
                  <a:solidFill>
                    <a:srgbClr val="FFC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5761" y="4307612"/>
                <a:ext cx="2146692" cy="523220"/>
              </a:xfrm>
              <a:prstGeom prst="rect">
                <a:avLst/>
              </a:prstGeom>
              <a:blipFill>
                <a:blip r:embed="rId6"/>
                <a:stretch>
                  <a:fillRect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le 10"/>
          <p:cNvSpPr/>
          <p:nvPr/>
        </p:nvSpPr>
        <p:spPr>
          <a:xfrm>
            <a:off x="1755761" y="4281531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30120" y="4328433"/>
                <a:ext cx="21466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>
                    <a:latin typeface="Comic Sans MS" panose="030F0702030302020204" pitchFamily="66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9</a:t>
                </a:r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0120" y="4328433"/>
                <a:ext cx="2146692" cy="523220"/>
              </a:xfrm>
              <a:prstGeom prst="rect">
                <a:avLst/>
              </a:prstGeom>
              <a:blipFill>
                <a:blip r:embed="rId7"/>
                <a:stretch>
                  <a:fillRect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ounded Rectangle 12"/>
          <p:cNvSpPr/>
          <p:nvPr/>
        </p:nvSpPr>
        <p:spPr>
          <a:xfrm>
            <a:off x="5030120" y="4302352"/>
            <a:ext cx="2146692" cy="549301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 flipH="1">
            <a:off x="2988861" y="3261765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612762" y="3283653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236663" y="3279414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1860564" y="3275175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384192" y="2593436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017163" y="2572435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2632716" y="2577561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2248269" y="2582687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6618702" y="3283653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6251673" y="3270705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5859394" y="3293412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5467115" y="3272574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5092254" y="3277863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5077612" y="3655633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6608367" y="2593436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6226423" y="2582687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5844479" y="2571938"/>
            <a:ext cx="367029" cy="3609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/>
          <p:cNvSpPr/>
          <p:nvPr/>
        </p:nvSpPr>
        <p:spPr>
          <a:xfrm>
            <a:off x="4190973" y="4296107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4235319" y="4252938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464522" y="4894992"/>
            <a:ext cx="20305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</a:t>
            </a:r>
            <a:r>
              <a:rPr lang="en-GB" sz="2800" dirty="0" smtClean="0">
                <a:latin typeface="Comic Sans MS" panose="030F0702030302020204" pitchFamily="66" charset="0"/>
              </a:rPr>
              <a:t>s less </a:t>
            </a: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than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1678675" y="1937981"/>
            <a:ext cx="2248802" cy="22518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4918507" y="1949506"/>
            <a:ext cx="2248802" cy="2251880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5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/>
      <p:bldP spid="13" grpId="0" animBg="1"/>
      <p:bldP spid="33" grpId="0" animBg="1"/>
      <p:bldP spid="34" grpId="0"/>
      <p:bldP spid="3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119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951241" y="2843869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51242" y="2811318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025183" y="2843869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6497" y="2811318"/>
            <a:ext cx="1417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5183" y="3810276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36497" y="3777725"/>
                <a:ext cx="14173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3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497" y="3777725"/>
                <a:ext cx="1417373" cy="584775"/>
              </a:xfrm>
              <a:prstGeom prst="rect">
                <a:avLst/>
              </a:prstGeom>
              <a:blipFill>
                <a:blip r:embed="rId3"/>
                <a:stretch>
                  <a:fillRect l="-10730" t="-13542" r="-10730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919840" y="2797705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981377" y="2084185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951241" y="3810276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1242" y="3777725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919840" y="3764112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5025183" y="4821770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36497" y="4789219"/>
            <a:ext cx="1417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2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51241" y="4821770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1242" y="4789219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3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919840" y="4775606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ular Callout 22"/>
          <p:cNvSpPr/>
          <p:nvPr/>
        </p:nvSpPr>
        <p:spPr>
          <a:xfrm>
            <a:off x="2901499" y="483641"/>
            <a:ext cx="3413673" cy="1298706"/>
          </a:xfrm>
          <a:prstGeom prst="wedgeRoundRectCallout">
            <a:avLst>
              <a:gd name="adj1" fmla="val -62510"/>
              <a:gd name="adj2" fmla="val 2125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145398" y="563856"/>
            <a:ext cx="29239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 answer both sides first, then I put in the symbol!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08017" y="2110311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21847" y="2080489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0628" y="1020133"/>
            <a:ext cx="1756817" cy="1229771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79530" y="2811318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826525" y="2811318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16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79530" y="3777725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26525" y="3777725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79530" y="4789219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26525" y="4789219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994187" y="2084185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25183" y="2080489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996183" y="2110311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07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1099 0.1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516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-0.11233 0.245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25" y="1229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48148E-6 L 0.00018 0.3879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398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951241" y="3326021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51242" y="3293470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9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025183" y="3326021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6497" y="3293470"/>
            <a:ext cx="1417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5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5183" y="4276256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36497" y="4243705"/>
                <a:ext cx="14173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11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omic Sans MS" panose="030F0702030302020204" pitchFamily="66" charset="0"/>
                  </a:rPr>
                  <a:t>9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497" y="4243705"/>
                <a:ext cx="1417373" cy="584775"/>
              </a:xfrm>
              <a:prstGeom prst="rect">
                <a:avLst/>
              </a:prstGeom>
              <a:blipFill>
                <a:blip r:embed="rId3"/>
                <a:stretch>
                  <a:fillRect l="-8584" t="-13542" r="-8155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919840" y="3279857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981377" y="2534565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951241" y="4276256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1242" y="4243705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9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919840" y="4230092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5025183" y="5281620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36497" y="5249069"/>
            <a:ext cx="14173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12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8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951241" y="5281620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1242" y="5249069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11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9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919840" y="5235456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4230" y="510703"/>
            <a:ext cx="1423545" cy="1703113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2444519" y="411898"/>
            <a:ext cx="3799870" cy="1298706"/>
          </a:xfrm>
          <a:prstGeom prst="wedgeRoundRectCallout">
            <a:avLst>
              <a:gd name="adj1" fmla="val -62510"/>
              <a:gd name="adj2" fmla="val 21254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03826" y="461086"/>
            <a:ext cx="3540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 don’t need to answer both sides every time. 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Look carefully!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008017" y="2560691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21847" y="2530869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25183" y="2534398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81377" y="2534565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09132" y="2560691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66757" y="1999568"/>
            <a:ext cx="721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What is the same?     What is different?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18511" y="2537927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-0.1106 0.10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L -0.11476 0.2439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47" y="1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22222E-6 L 0.00052 0.3879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27" grpId="0"/>
      <p:bldP spid="29" grpId="0"/>
      <p:bldP spid="30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036497" y="2843090"/>
                <a:ext cx="16070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3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497" y="2843090"/>
                <a:ext cx="1607072" cy="584775"/>
              </a:xfrm>
              <a:prstGeom prst="rect">
                <a:avLst/>
              </a:prstGeom>
              <a:blipFill>
                <a:blip r:embed="rId3"/>
                <a:stretch>
                  <a:fillRect l="-5303" t="-13542" r="-568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1951241" y="2875641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51242" y="2843090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025183" y="2875641"/>
            <a:ext cx="1618386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5183" y="3825876"/>
            <a:ext cx="1618386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036497" y="3793325"/>
                <a:ext cx="14173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2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497" y="3793325"/>
                <a:ext cx="1417373" cy="584775"/>
              </a:xfrm>
              <a:prstGeom prst="rect">
                <a:avLst/>
              </a:prstGeom>
              <a:blipFill>
                <a:blip r:embed="rId4"/>
                <a:stretch>
                  <a:fillRect l="-10730" t="-13542" r="-10730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919840" y="2829477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1951241" y="3825876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1242" y="3793325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919840" y="3779712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5025182" y="4831240"/>
            <a:ext cx="1591275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036497" y="4798689"/>
                <a:ext cx="14173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18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1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497" y="4798689"/>
                <a:ext cx="1417373" cy="584775"/>
              </a:xfrm>
              <a:prstGeom prst="rect">
                <a:avLst/>
              </a:prstGeom>
              <a:blipFill>
                <a:blip r:embed="rId5"/>
                <a:stretch>
                  <a:fillRect l="-8584" t="-13542" r="-8155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>
            <a:off x="1951241" y="4831240"/>
            <a:ext cx="1440000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1242" y="4798689"/>
            <a:ext cx="1439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200" dirty="0" smtClean="0">
                <a:latin typeface="Comic Sans MS" panose="030F0702030302020204" pitchFamily="66" charset="0"/>
              </a:rPr>
              <a:t> 4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919840" y="4785076"/>
            <a:ext cx="612000" cy="61200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ular Callout 22"/>
          <p:cNvSpPr/>
          <p:nvPr/>
        </p:nvSpPr>
        <p:spPr>
          <a:xfrm>
            <a:off x="2444519" y="1039697"/>
            <a:ext cx="3258450" cy="1298706"/>
          </a:xfrm>
          <a:prstGeom prst="wedgeRoundRectCallout">
            <a:avLst>
              <a:gd name="adj1" fmla="val -62510"/>
              <a:gd name="adj2" fmla="val 21254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03826" y="1088885"/>
            <a:ext cx="29991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Think carefully! 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What can you do to make them equal?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93807" y="2816567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82582" y="3779712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64486" y="4789082"/>
            <a:ext cx="522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2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178208"/>
            <a:ext cx="1442352" cy="1760737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879530" y="2811318"/>
            <a:ext cx="835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17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184458" y="2917242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6104634" y="3865606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153834" y="4875076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6126144" y="4865620"/>
            <a:ext cx="432000" cy="43200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696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  <p:bldP spid="30" grpId="0"/>
      <p:bldP spid="33" grpId="1" animBg="1"/>
      <p:bldP spid="34" grpId="1" animBg="1"/>
      <p:bldP spid="35" grpId="1" animBg="1"/>
      <p:bldP spid="3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117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9|11.5|1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9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7.9|4.1|7.2|3.5|4.8|5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5.3|10.1|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7.4|14.9|14.8|15.7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5.5|5.6|3.4|7.7|5.2|3.6|8.7|5.9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2|30|26.2|34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4.7|12.2|10.3|13.8|9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4112</TotalTime>
  <Words>292</Words>
  <Application>Microsoft Office PowerPoint</Application>
  <PresentationFormat>On-screen Show (4:3)</PresentationFormat>
  <Paragraphs>112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 on the worksheet</vt:lpstr>
      <vt:lpstr>PowerPoint Presentation</vt:lpstr>
      <vt:lpstr>Have a go at question 2  on the worksheet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230</cp:revision>
  <dcterms:created xsi:type="dcterms:W3CDTF">2019-07-05T11:02:13Z</dcterms:created>
  <dcterms:modified xsi:type="dcterms:W3CDTF">2021-01-16T13:25:19Z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