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66" r:id="rId4"/>
    <p:sldId id="257" r:id="rId5"/>
    <p:sldId id="258" r:id="rId6"/>
    <p:sldId id="267" r:id="rId7"/>
    <p:sldId id="270" r:id="rId8"/>
    <p:sldId id="271" r:id="rId9"/>
    <p:sldId id="269" r:id="rId10"/>
    <p:sldId id="259" r:id="rId11"/>
    <p:sldId id="260"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7" d="100"/>
          <a:sy n="77" d="100"/>
        </p:scale>
        <p:origin x="-438"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82115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65933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D79C18D-CFDF-4476-B344-D55075751708}"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0111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D79C18D-CFDF-4476-B344-D55075751708}"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908532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D79C18D-CFDF-4476-B344-D55075751708}" type="datetimeFigureOut">
              <a:rPr lang="en-GB" smtClean="0"/>
              <a:t>18/06/2021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7082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D79C18D-CFDF-4476-B344-D55075751708}" type="datetimeFigureOut">
              <a:rPr lang="en-GB" smtClean="0"/>
              <a:t>18/06/2021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810558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9C18D-CFDF-4476-B344-D55075751708}" type="datetimeFigureOut">
              <a:rPr lang="en-GB" smtClean="0"/>
              <a:t>18/06/2021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56706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45252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61623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75468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85929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9C18D-CFDF-4476-B344-D55075751708}" type="datetimeFigureOut">
              <a:rPr lang="en-GB" smtClean="0"/>
              <a:t>18/06/2021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9AE4C-F189-4971-A862-40054C5D426A}" type="slidenum">
              <a:rPr lang="en-GB" smtClean="0"/>
              <a:t>‹#›</a:t>
            </a:fld>
            <a:endParaRPr lang="en-GB"/>
          </a:p>
        </p:txBody>
      </p:sp>
    </p:spTree>
    <p:extLst>
      <p:ext uri="{BB962C8B-B14F-4D97-AF65-F5344CB8AC3E}">
        <p14:creationId xmlns:p14="http://schemas.microsoft.com/office/powerpoint/2010/main" val="1610552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gXr3XUn0tj8"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46903" y="881181"/>
            <a:ext cx="9144000" cy="4476004"/>
          </a:xfrm>
        </p:spPr>
        <p:txBody>
          <a:bodyPr>
            <a:normAutofit/>
          </a:bodyPr>
          <a:lstStyle/>
          <a:p>
            <a:r>
              <a:rPr lang="en-GB" sz="4500" dirty="0">
                <a:latin typeface="Twinkl Precursive" panose="02000000000000000000" pitchFamily="2" charset="0"/>
              </a:rPr>
              <a:t>LO: To create a story map. </a:t>
            </a:r>
            <a:br>
              <a:rPr lang="en-GB" sz="4500" dirty="0">
                <a:latin typeface="Twinkl Precursive" panose="02000000000000000000" pitchFamily="2" charset="0"/>
              </a:rPr>
            </a:b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a:latin typeface="Twinkl Precursive" panose="02000000000000000000" pitchFamily="2" charset="0"/>
              </a:rPr>
              <a:t>Tuesday 22</a:t>
            </a:r>
            <a:r>
              <a:rPr lang="en-GB" sz="4500" baseline="30000" dirty="0">
                <a:latin typeface="Twinkl Precursive" panose="02000000000000000000" pitchFamily="2" charset="0"/>
              </a:rPr>
              <a:t>nd</a:t>
            </a:r>
            <a:r>
              <a:rPr lang="en-GB" sz="4500" dirty="0">
                <a:latin typeface="Twinkl Precursive" panose="02000000000000000000" pitchFamily="2" charset="0"/>
              </a:rPr>
              <a:t> June 2021 </a:t>
            </a:r>
          </a:p>
        </p:txBody>
      </p:sp>
    </p:spTree>
    <p:extLst>
      <p:ext uri="{BB962C8B-B14F-4D97-AF65-F5344CB8AC3E}">
        <p14:creationId xmlns:p14="http://schemas.microsoft.com/office/powerpoint/2010/main" val="98056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About this story. </a:t>
            </a:r>
          </a:p>
        </p:txBody>
      </p:sp>
      <p:sp>
        <p:nvSpPr>
          <p:cNvPr id="3" name="Content Placeholder 2"/>
          <p:cNvSpPr>
            <a:spLocks noGrp="1"/>
          </p:cNvSpPr>
          <p:nvPr>
            <p:ph idx="1"/>
          </p:nvPr>
        </p:nvSpPr>
        <p:spPr/>
        <p:txBody>
          <a:bodyPr>
            <a:normAutofit/>
          </a:bodyPr>
          <a:lstStyle/>
          <a:p>
            <a:pPr marL="0" indent="0">
              <a:buNone/>
            </a:pPr>
            <a:r>
              <a:rPr lang="en-GB" sz="3500" dirty="0">
                <a:latin typeface="Twinkl Precursive" panose="02000000000000000000" pitchFamily="2" charset="0"/>
              </a:rPr>
              <a:t>Have you heard of the Beasts? No. not many have. That’s because they are very rare. This is the tale of one such beast. Whose determination to overcome his loneliness leads him to undertake a daring and dangerous quest to find others like him. </a:t>
            </a:r>
          </a:p>
        </p:txBody>
      </p:sp>
    </p:spTree>
    <p:extLst>
      <p:ext uri="{BB962C8B-B14F-4D97-AF65-F5344CB8AC3E}">
        <p14:creationId xmlns:p14="http://schemas.microsoft.com/office/powerpoint/2010/main" val="1058431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Your Task</a:t>
            </a:r>
          </a:p>
        </p:txBody>
      </p:sp>
      <p:sp>
        <p:nvSpPr>
          <p:cNvPr id="3" name="Content Placeholder 2"/>
          <p:cNvSpPr>
            <a:spLocks noGrp="1"/>
          </p:cNvSpPr>
          <p:nvPr>
            <p:ph idx="1"/>
          </p:nvPr>
        </p:nvSpPr>
        <p:spPr/>
        <p:txBody>
          <a:bodyPr>
            <a:normAutofit/>
          </a:bodyPr>
          <a:lstStyle/>
          <a:p>
            <a:pPr marL="0" indent="0">
              <a:buNone/>
            </a:pPr>
            <a:r>
              <a:rPr lang="en-GB" sz="3500" dirty="0">
                <a:latin typeface="Twinkl Precursive" panose="02000000000000000000" pitchFamily="2" charset="0"/>
              </a:rPr>
              <a:t>After you watch the video of the story, I will ask you to create a story map about the Beast’s journey underwater. </a:t>
            </a:r>
          </a:p>
          <a:p>
            <a:pPr marL="0" indent="0">
              <a:buNone/>
            </a:pPr>
            <a:endParaRPr lang="en-GB" sz="3500" dirty="0">
              <a:latin typeface="Twinkl Precursive" panose="02000000000000000000" pitchFamily="2" charset="0"/>
            </a:endParaRPr>
          </a:p>
          <a:p>
            <a:pPr marL="0" indent="0">
              <a:buNone/>
            </a:pPr>
            <a:r>
              <a:rPr lang="en-GB" sz="3500" dirty="0">
                <a:latin typeface="Twinkl Precursive" panose="02000000000000000000" pitchFamily="2" charset="0"/>
              </a:rPr>
              <a:t>You will have to think about what time sequencing words you could use and adjectives to describe the creatures he sees. </a:t>
            </a:r>
          </a:p>
        </p:txBody>
      </p:sp>
    </p:spTree>
    <p:extLst>
      <p:ext uri="{BB962C8B-B14F-4D97-AF65-F5344CB8AC3E}">
        <p14:creationId xmlns:p14="http://schemas.microsoft.com/office/powerpoint/2010/main" val="695823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Let’s watch </a:t>
            </a:r>
          </a:p>
        </p:txBody>
      </p:sp>
      <p:sp>
        <p:nvSpPr>
          <p:cNvPr id="5" name="Content Placeholder 4"/>
          <p:cNvSpPr>
            <a:spLocks noGrp="1"/>
          </p:cNvSpPr>
          <p:nvPr>
            <p:ph idx="1"/>
          </p:nvPr>
        </p:nvSpPr>
        <p:spPr/>
        <p:txBody>
          <a:bodyPr/>
          <a:lstStyle/>
          <a:p>
            <a:r>
              <a:rPr lang="en-GB" dirty="0">
                <a:latin typeface="Twinkl Precursive" panose="02000000000000000000" pitchFamily="2" charset="0"/>
                <a:hlinkClick r:id="rId2"/>
              </a:rPr>
              <a:t>His adventures…</a:t>
            </a:r>
            <a:r>
              <a:rPr lang="en-GB" dirty="0">
                <a:latin typeface="Twinkl Precursive" panose="02000000000000000000" pitchFamily="2" charset="0"/>
              </a:rPr>
              <a:t> (video to 3:50)</a:t>
            </a:r>
          </a:p>
        </p:txBody>
      </p:sp>
      <p:sp>
        <p:nvSpPr>
          <p:cNvPr id="3" name="TextBox 2"/>
          <p:cNvSpPr txBox="1"/>
          <p:nvPr/>
        </p:nvSpPr>
        <p:spPr>
          <a:xfrm>
            <a:off x="1108364" y="3144982"/>
            <a:ext cx="9698181" cy="1785104"/>
          </a:xfrm>
          <a:prstGeom prst="rect">
            <a:avLst/>
          </a:prstGeom>
          <a:noFill/>
        </p:spPr>
        <p:txBody>
          <a:bodyPr wrap="square" rtlCol="0">
            <a:spAutoFit/>
          </a:bodyPr>
          <a:lstStyle/>
          <a:p>
            <a:endParaRPr lang="en-GB" sz="2000" dirty="0">
              <a:latin typeface="Twinkl Precursive" panose="02000000000000000000" pitchFamily="2" charset="0"/>
            </a:endParaRPr>
          </a:p>
          <a:p>
            <a:r>
              <a:rPr lang="en-GB" sz="3000" dirty="0">
                <a:latin typeface="Twinkl Precursive" panose="02000000000000000000" pitchFamily="2" charset="0"/>
              </a:rPr>
              <a:t>What do you think the Beast will see, hear, feel and smell, while he travels through this amazing place. </a:t>
            </a:r>
          </a:p>
        </p:txBody>
      </p:sp>
    </p:spTree>
    <p:extLst>
      <p:ext uri="{BB962C8B-B14F-4D97-AF65-F5344CB8AC3E}">
        <p14:creationId xmlns:p14="http://schemas.microsoft.com/office/powerpoint/2010/main" val="1367872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864330" y="1992526"/>
            <a:ext cx="5424149" cy="4235641"/>
          </a:xfrm>
          <a:prstGeom prst="rect">
            <a:avLst/>
          </a:prstGeom>
        </p:spPr>
      </p:pic>
      <p:sp>
        <p:nvSpPr>
          <p:cNvPr id="2" name="Title 1"/>
          <p:cNvSpPr>
            <a:spLocks noGrp="1"/>
          </p:cNvSpPr>
          <p:nvPr>
            <p:ph type="title"/>
          </p:nvPr>
        </p:nvSpPr>
        <p:spPr/>
        <p:txBody>
          <a:bodyPr>
            <a:normAutofit/>
          </a:bodyPr>
          <a:lstStyle/>
          <a:p>
            <a:r>
              <a:rPr lang="en-GB" dirty="0">
                <a:latin typeface="Twinkl Precursive" panose="02000000000000000000" pitchFamily="2" charset="0"/>
              </a:rPr>
              <a:t>Our story map will begin from when he enters the sea…</a:t>
            </a:r>
          </a:p>
        </p:txBody>
      </p:sp>
      <p:sp>
        <p:nvSpPr>
          <p:cNvPr id="8" name="TextBox 7"/>
          <p:cNvSpPr txBox="1"/>
          <p:nvPr/>
        </p:nvSpPr>
        <p:spPr>
          <a:xfrm>
            <a:off x="498388" y="1995586"/>
            <a:ext cx="3264477" cy="1569660"/>
          </a:xfrm>
          <a:prstGeom prst="rect">
            <a:avLst/>
          </a:prstGeom>
          <a:solidFill>
            <a:schemeClr val="bg1"/>
          </a:solidFill>
          <a:ln>
            <a:solidFill>
              <a:schemeClr val="tx1"/>
            </a:solidFill>
          </a:ln>
        </p:spPr>
        <p:txBody>
          <a:bodyPr wrap="square" rtlCol="0">
            <a:spAutoFit/>
          </a:bodyPr>
          <a:lstStyle/>
          <a:p>
            <a:r>
              <a:rPr lang="en-GB" sz="2400" dirty="0">
                <a:latin typeface="Twinkl Precursive" panose="02000000000000000000" pitchFamily="2" charset="0"/>
              </a:rPr>
              <a:t>First he arrived at the sea and started to swim.</a:t>
            </a:r>
          </a:p>
        </p:txBody>
      </p:sp>
    </p:spTree>
    <p:extLst>
      <p:ext uri="{BB962C8B-B14F-4D97-AF65-F5344CB8AC3E}">
        <p14:creationId xmlns:p14="http://schemas.microsoft.com/office/powerpoint/2010/main" val="3155499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Twinkl Precursive" panose="02000000000000000000" pitchFamily="2" charset="0"/>
              </a:rPr>
              <a:t>What did he do at the start of his journey?</a:t>
            </a:r>
          </a:p>
        </p:txBody>
      </p:sp>
      <p:sp>
        <p:nvSpPr>
          <p:cNvPr id="5" name="TextBox 4"/>
          <p:cNvSpPr txBox="1"/>
          <p:nvPr/>
        </p:nvSpPr>
        <p:spPr>
          <a:xfrm>
            <a:off x="7581713" y="5548434"/>
            <a:ext cx="3264477" cy="1200329"/>
          </a:xfrm>
          <a:prstGeom prst="rect">
            <a:avLst/>
          </a:prstGeom>
          <a:solidFill>
            <a:schemeClr val="bg1"/>
          </a:solidFill>
          <a:ln>
            <a:solidFill>
              <a:schemeClr val="tx1"/>
            </a:solidFill>
          </a:ln>
        </p:spPr>
        <p:txBody>
          <a:bodyPr wrap="square" rtlCol="0">
            <a:spAutoFit/>
          </a:bodyPr>
          <a:lstStyle/>
          <a:p>
            <a:r>
              <a:rPr lang="en-GB" sz="2400" dirty="0">
                <a:solidFill>
                  <a:srgbClr val="FFC000"/>
                </a:solidFill>
                <a:latin typeface="Twinkl Precursive" panose="02000000000000000000" pitchFamily="2" charset="0"/>
              </a:rPr>
              <a:t>After that </a:t>
            </a:r>
            <a:r>
              <a:rPr lang="en-GB" sz="2400" dirty="0">
                <a:latin typeface="Twinkl Precursive" panose="02000000000000000000" pitchFamily="2" charset="0"/>
              </a:rPr>
              <a:t>he played with some dolphins.</a:t>
            </a:r>
          </a:p>
        </p:txBody>
      </p:sp>
      <p:sp>
        <p:nvSpPr>
          <p:cNvPr id="8" name="TextBox 7"/>
          <p:cNvSpPr txBox="1"/>
          <p:nvPr/>
        </p:nvSpPr>
        <p:spPr>
          <a:xfrm>
            <a:off x="1120954" y="5548435"/>
            <a:ext cx="3020280" cy="1200329"/>
          </a:xfrm>
          <a:prstGeom prst="rect">
            <a:avLst/>
          </a:prstGeom>
          <a:solidFill>
            <a:schemeClr val="bg1"/>
          </a:solidFill>
          <a:ln>
            <a:solidFill>
              <a:schemeClr val="tx1"/>
            </a:solidFill>
          </a:ln>
        </p:spPr>
        <p:txBody>
          <a:bodyPr wrap="square" rtlCol="0">
            <a:spAutoFit/>
          </a:bodyPr>
          <a:lstStyle/>
          <a:p>
            <a:r>
              <a:rPr lang="en-GB" sz="2400" dirty="0">
                <a:solidFill>
                  <a:srgbClr val="FFC000"/>
                </a:solidFill>
                <a:latin typeface="Twinkl Precursive" panose="02000000000000000000" pitchFamily="2" charset="0"/>
              </a:rPr>
              <a:t>Then</a:t>
            </a:r>
            <a:r>
              <a:rPr lang="en-GB" sz="2400" dirty="0">
                <a:latin typeface="Twinkl Precursive" panose="02000000000000000000" pitchFamily="2" charset="0"/>
              </a:rPr>
              <a:t> a seagull rested on his head…</a:t>
            </a:r>
          </a:p>
        </p:txBody>
      </p:sp>
      <p:pic>
        <p:nvPicPr>
          <p:cNvPr id="43" name="Picture 42"/>
          <p:cNvPicPr>
            <a:picLocks noChangeAspect="1"/>
          </p:cNvPicPr>
          <p:nvPr/>
        </p:nvPicPr>
        <p:blipFill>
          <a:blip r:embed="rId2"/>
          <a:stretch>
            <a:fillRect/>
          </a:stretch>
        </p:blipFill>
        <p:spPr>
          <a:xfrm>
            <a:off x="838200" y="1824352"/>
            <a:ext cx="3585788" cy="3476019"/>
          </a:xfrm>
          <a:prstGeom prst="rect">
            <a:avLst/>
          </a:prstGeom>
        </p:spPr>
      </p:pic>
      <p:pic>
        <p:nvPicPr>
          <p:cNvPr id="44" name="Picture 43"/>
          <p:cNvPicPr>
            <a:picLocks noChangeAspect="1"/>
          </p:cNvPicPr>
          <p:nvPr/>
        </p:nvPicPr>
        <p:blipFill>
          <a:blip r:embed="rId3"/>
          <a:stretch>
            <a:fillRect/>
          </a:stretch>
        </p:blipFill>
        <p:spPr>
          <a:xfrm>
            <a:off x="7118159" y="1928099"/>
            <a:ext cx="3728031" cy="3491619"/>
          </a:xfrm>
          <a:prstGeom prst="rect">
            <a:avLst/>
          </a:prstGeom>
        </p:spPr>
      </p:pic>
      <p:sp>
        <p:nvSpPr>
          <p:cNvPr id="49" name="Cloud Callout 48"/>
          <p:cNvSpPr/>
          <p:nvPr/>
        </p:nvSpPr>
        <p:spPr>
          <a:xfrm>
            <a:off x="4206239" y="4121834"/>
            <a:ext cx="2349306" cy="1744394"/>
          </a:xfrm>
          <a:prstGeom prst="cloudCallout">
            <a:avLst>
              <a:gd name="adj1" fmla="val -53700"/>
              <a:gd name="adj2" fmla="val 5758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How could we describe the seagull? </a:t>
            </a:r>
          </a:p>
        </p:txBody>
      </p:sp>
      <p:sp>
        <p:nvSpPr>
          <p:cNvPr id="50" name="Cloud Callout 49"/>
          <p:cNvSpPr/>
          <p:nvPr/>
        </p:nvSpPr>
        <p:spPr>
          <a:xfrm>
            <a:off x="9664505" y="3386744"/>
            <a:ext cx="2527495" cy="1817967"/>
          </a:xfrm>
          <a:prstGeom prst="cloudCallout">
            <a:avLst>
              <a:gd name="adj1" fmla="val -53700"/>
              <a:gd name="adj2" fmla="val 5758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How could we describe the dolphins? </a:t>
            </a:r>
          </a:p>
        </p:txBody>
      </p:sp>
    </p:spTree>
    <p:extLst>
      <p:ext uri="{BB962C8B-B14F-4D97-AF65-F5344CB8AC3E}">
        <p14:creationId xmlns:p14="http://schemas.microsoft.com/office/powerpoint/2010/main" val="382637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additive="base">
                                        <p:cTn id="13" dur="500" fill="hold"/>
                                        <p:tgtEl>
                                          <p:spTgt spid="49"/>
                                        </p:tgtEl>
                                        <p:attrNameLst>
                                          <p:attrName>ppt_x</p:attrName>
                                        </p:attrNameLst>
                                      </p:cBhvr>
                                      <p:tavLst>
                                        <p:tav tm="0">
                                          <p:val>
                                            <p:strVal val="#ppt_x"/>
                                          </p:val>
                                        </p:tav>
                                        <p:tav tm="100000">
                                          <p:val>
                                            <p:strVal val="#ppt_x"/>
                                          </p:val>
                                        </p:tav>
                                      </p:tavLst>
                                    </p:anim>
                                    <p:anim calcmode="lin" valueType="num">
                                      <p:cBhvr additive="base">
                                        <p:cTn id="1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additive="base">
                                        <p:cTn id="25" dur="500" fill="hold"/>
                                        <p:tgtEl>
                                          <p:spTgt spid="50"/>
                                        </p:tgtEl>
                                        <p:attrNameLst>
                                          <p:attrName>ppt_x</p:attrName>
                                        </p:attrNameLst>
                                      </p:cBhvr>
                                      <p:tavLst>
                                        <p:tav tm="0">
                                          <p:val>
                                            <p:strVal val="#ppt_x"/>
                                          </p:val>
                                        </p:tav>
                                        <p:tav tm="100000">
                                          <p:val>
                                            <p:strVal val="#ppt_x"/>
                                          </p:val>
                                        </p:tav>
                                      </p:tavLst>
                                    </p:anim>
                                    <p:anim calcmode="lin" valueType="num">
                                      <p:cBhvr additive="base">
                                        <p:cTn id="26"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49" grpId="0" animBg="1"/>
      <p:bldP spid="5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196947" y="359081"/>
            <a:ext cx="6638925" cy="2295525"/>
          </a:xfrm>
          <a:prstGeom prst="rect">
            <a:avLst/>
          </a:prstGeom>
        </p:spPr>
      </p:pic>
      <p:sp>
        <p:nvSpPr>
          <p:cNvPr id="6" name="TextBox 5"/>
          <p:cNvSpPr txBox="1"/>
          <p:nvPr/>
        </p:nvSpPr>
        <p:spPr>
          <a:xfrm>
            <a:off x="2514600" y="2618959"/>
            <a:ext cx="3020280" cy="1569660"/>
          </a:xfrm>
          <a:prstGeom prst="rect">
            <a:avLst/>
          </a:prstGeom>
          <a:solidFill>
            <a:schemeClr val="bg1"/>
          </a:solidFill>
          <a:ln>
            <a:solidFill>
              <a:schemeClr val="tx1"/>
            </a:solidFill>
          </a:ln>
        </p:spPr>
        <p:txBody>
          <a:bodyPr wrap="square" rtlCol="0">
            <a:spAutoFit/>
          </a:bodyPr>
          <a:lstStyle/>
          <a:p>
            <a:r>
              <a:rPr lang="en-GB" sz="2400" dirty="0">
                <a:solidFill>
                  <a:srgbClr val="FFC000"/>
                </a:solidFill>
                <a:latin typeface="Twinkl Precursive" panose="02000000000000000000" pitchFamily="2" charset="0"/>
              </a:rPr>
              <a:t>Next</a:t>
            </a:r>
            <a:r>
              <a:rPr lang="en-GB" sz="2400" dirty="0">
                <a:latin typeface="Twinkl Precursive" panose="02000000000000000000" pitchFamily="2" charset="0"/>
              </a:rPr>
              <a:t> he was nearly caught by a huge octopus.</a:t>
            </a:r>
          </a:p>
        </p:txBody>
      </p:sp>
      <p:sp>
        <p:nvSpPr>
          <p:cNvPr id="7" name="Cloud Callout 6"/>
          <p:cNvSpPr/>
          <p:nvPr/>
        </p:nvSpPr>
        <p:spPr>
          <a:xfrm>
            <a:off x="-9301" y="3350711"/>
            <a:ext cx="2523901" cy="1810752"/>
          </a:xfrm>
          <a:prstGeom prst="cloudCallout">
            <a:avLst>
              <a:gd name="adj1" fmla="val -14018"/>
              <a:gd name="adj2" fmla="val -9831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What word describes the octopus?</a:t>
            </a:r>
          </a:p>
        </p:txBody>
      </p:sp>
      <p:sp>
        <p:nvSpPr>
          <p:cNvPr id="8" name="TextBox 7"/>
          <p:cNvSpPr txBox="1"/>
          <p:nvPr/>
        </p:nvSpPr>
        <p:spPr>
          <a:xfrm>
            <a:off x="6920742" y="359081"/>
            <a:ext cx="3020280" cy="1938992"/>
          </a:xfrm>
          <a:prstGeom prst="rect">
            <a:avLst/>
          </a:prstGeom>
          <a:solidFill>
            <a:schemeClr val="bg1"/>
          </a:solidFill>
          <a:ln>
            <a:solidFill>
              <a:schemeClr val="tx1"/>
            </a:solidFill>
          </a:ln>
        </p:spPr>
        <p:txBody>
          <a:bodyPr wrap="square" rtlCol="0">
            <a:spAutoFit/>
          </a:bodyPr>
          <a:lstStyle/>
          <a:p>
            <a:r>
              <a:rPr lang="en-GB" sz="2400" dirty="0">
                <a:solidFill>
                  <a:srgbClr val="FFC000"/>
                </a:solidFill>
                <a:latin typeface="Twinkl Precursive" panose="02000000000000000000" pitchFamily="2" charset="0"/>
              </a:rPr>
              <a:t>Just then</a:t>
            </a:r>
            <a:r>
              <a:rPr lang="en-GB" sz="2400" dirty="0">
                <a:latin typeface="Twinkl Precursive" panose="02000000000000000000" pitchFamily="2" charset="0"/>
              </a:rPr>
              <a:t> he walked through a garden of jellyfish.</a:t>
            </a:r>
          </a:p>
        </p:txBody>
      </p:sp>
      <p:sp>
        <p:nvSpPr>
          <p:cNvPr id="9" name="Cloud Callout 8"/>
          <p:cNvSpPr/>
          <p:nvPr/>
        </p:nvSpPr>
        <p:spPr>
          <a:xfrm>
            <a:off x="9710883" y="500063"/>
            <a:ext cx="2490418" cy="1798010"/>
          </a:xfrm>
          <a:prstGeom prst="cloudCallout">
            <a:avLst>
              <a:gd name="adj1" fmla="val -65367"/>
              <a:gd name="adj2" fmla="val 4045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How could we describe the jellyfish? </a:t>
            </a:r>
          </a:p>
        </p:txBody>
      </p:sp>
    </p:spTree>
    <p:extLst>
      <p:ext uri="{BB962C8B-B14F-4D97-AF65-F5344CB8AC3E}">
        <p14:creationId xmlns:p14="http://schemas.microsoft.com/office/powerpoint/2010/main" val="183353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058156" y="562769"/>
            <a:ext cx="6648450" cy="2390775"/>
          </a:xfrm>
          <a:prstGeom prst="rect">
            <a:avLst/>
          </a:prstGeom>
        </p:spPr>
      </p:pic>
      <p:sp>
        <p:nvSpPr>
          <p:cNvPr id="5" name="TextBox 4"/>
          <p:cNvSpPr txBox="1"/>
          <p:nvPr/>
        </p:nvSpPr>
        <p:spPr>
          <a:xfrm>
            <a:off x="3058156" y="2995593"/>
            <a:ext cx="3020280" cy="1569660"/>
          </a:xfrm>
          <a:prstGeom prst="rect">
            <a:avLst/>
          </a:prstGeom>
          <a:solidFill>
            <a:schemeClr val="bg1"/>
          </a:solidFill>
          <a:ln>
            <a:solidFill>
              <a:schemeClr val="tx1"/>
            </a:solidFill>
          </a:ln>
        </p:spPr>
        <p:txBody>
          <a:bodyPr wrap="square" rtlCol="0">
            <a:spAutoFit/>
          </a:bodyPr>
          <a:lstStyle/>
          <a:p>
            <a:r>
              <a:rPr lang="en-GB" sz="2400" dirty="0">
                <a:solidFill>
                  <a:srgbClr val="FFC000"/>
                </a:solidFill>
                <a:latin typeface="Twinkl Precursive" panose="02000000000000000000" pitchFamily="2" charset="0"/>
              </a:rPr>
              <a:t>Suddenly</a:t>
            </a:r>
            <a:r>
              <a:rPr lang="en-GB" sz="2400" dirty="0">
                <a:latin typeface="Twinkl Precursive" panose="02000000000000000000" pitchFamily="2" charset="0"/>
              </a:rPr>
              <a:t> he trapped his foot in a giant clam.</a:t>
            </a:r>
          </a:p>
        </p:txBody>
      </p:sp>
      <p:sp>
        <p:nvSpPr>
          <p:cNvPr id="6" name="Cloud Callout 5"/>
          <p:cNvSpPr/>
          <p:nvPr/>
        </p:nvSpPr>
        <p:spPr>
          <a:xfrm>
            <a:off x="283307" y="2436311"/>
            <a:ext cx="2523901" cy="1810752"/>
          </a:xfrm>
          <a:prstGeom prst="cloudCallout">
            <a:avLst>
              <a:gd name="adj1" fmla="val 54818"/>
              <a:gd name="adj2" fmla="val -10235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What word describes the clam?</a:t>
            </a:r>
          </a:p>
        </p:txBody>
      </p:sp>
      <p:sp>
        <p:nvSpPr>
          <p:cNvPr id="7" name="TextBox 6"/>
          <p:cNvSpPr txBox="1"/>
          <p:nvPr/>
        </p:nvSpPr>
        <p:spPr>
          <a:xfrm>
            <a:off x="7526524" y="3057557"/>
            <a:ext cx="3020280" cy="1200329"/>
          </a:xfrm>
          <a:prstGeom prst="rect">
            <a:avLst/>
          </a:prstGeom>
          <a:solidFill>
            <a:schemeClr val="bg1"/>
          </a:solidFill>
          <a:ln>
            <a:solidFill>
              <a:schemeClr val="tx1"/>
            </a:solidFill>
          </a:ln>
        </p:spPr>
        <p:txBody>
          <a:bodyPr wrap="square" rtlCol="0">
            <a:spAutoFit/>
          </a:bodyPr>
          <a:lstStyle/>
          <a:p>
            <a:r>
              <a:rPr lang="en-GB" sz="2400" dirty="0">
                <a:solidFill>
                  <a:srgbClr val="FFC000"/>
                </a:solidFill>
                <a:latin typeface="Twinkl Precursive" panose="02000000000000000000" pitchFamily="2" charset="0"/>
              </a:rPr>
              <a:t>After that</a:t>
            </a:r>
            <a:r>
              <a:rPr lang="en-GB" sz="2400" dirty="0">
                <a:latin typeface="Twinkl Precursive" panose="02000000000000000000" pitchFamily="2" charset="0"/>
              </a:rPr>
              <a:t> he swam with a giant turtle.</a:t>
            </a:r>
          </a:p>
        </p:txBody>
      </p:sp>
      <p:sp>
        <p:nvSpPr>
          <p:cNvPr id="8" name="Cloud Callout 7"/>
          <p:cNvSpPr/>
          <p:nvPr/>
        </p:nvSpPr>
        <p:spPr>
          <a:xfrm>
            <a:off x="9553943" y="1216427"/>
            <a:ext cx="2523901" cy="1810752"/>
          </a:xfrm>
          <a:prstGeom prst="cloudCallout">
            <a:avLst>
              <a:gd name="adj1" fmla="val -63291"/>
              <a:gd name="adj2" fmla="val -33676"/>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What word describes the turtle?</a:t>
            </a:r>
          </a:p>
        </p:txBody>
      </p:sp>
    </p:spTree>
    <p:extLst>
      <p:ext uri="{BB962C8B-B14F-4D97-AF65-F5344CB8AC3E}">
        <p14:creationId xmlns:p14="http://schemas.microsoft.com/office/powerpoint/2010/main" val="4001833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7529806" y="1494050"/>
            <a:ext cx="4010025" cy="3171825"/>
          </a:xfrm>
          <a:prstGeom prst="rect">
            <a:avLst/>
          </a:prstGeom>
        </p:spPr>
      </p:pic>
      <p:pic>
        <p:nvPicPr>
          <p:cNvPr id="5" name="Picture 4"/>
          <p:cNvPicPr>
            <a:picLocks noChangeAspect="1"/>
          </p:cNvPicPr>
          <p:nvPr/>
        </p:nvPicPr>
        <p:blipFill>
          <a:blip r:embed="rId3"/>
          <a:stretch>
            <a:fillRect/>
          </a:stretch>
        </p:blipFill>
        <p:spPr>
          <a:xfrm>
            <a:off x="285163" y="1442964"/>
            <a:ext cx="6686550" cy="2762250"/>
          </a:xfrm>
          <a:prstGeom prst="rect">
            <a:avLst/>
          </a:prstGeom>
        </p:spPr>
      </p:pic>
      <p:sp>
        <p:nvSpPr>
          <p:cNvPr id="6" name="TextBox 5"/>
          <p:cNvSpPr txBox="1"/>
          <p:nvPr/>
        </p:nvSpPr>
        <p:spPr>
          <a:xfrm>
            <a:off x="2995094" y="4205214"/>
            <a:ext cx="3753177" cy="1938992"/>
          </a:xfrm>
          <a:prstGeom prst="rect">
            <a:avLst/>
          </a:prstGeom>
          <a:solidFill>
            <a:schemeClr val="bg1"/>
          </a:solidFill>
          <a:ln>
            <a:solidFill>
              <a:schemeClr val="tx1"/>
            </a:solidFill>
          </a:ln>
        </p:spPr>
        <p:txBody>
          <a:bodyPr wrap="square" rtlCol="0">
            <a:spAutoFit/>
          </a:bodyPr>
          <a:lstStyle/>
          <a:p>
            <a:r>
              <a:rPr lang="en-GB" sz="2400" dirty="0">
                <a:solidFill>
                  <a:srgbClr val="FFC000"/>
                </a:solidFill>
                <a:latin typeface="Twinkl Precursive" panose="02000000000000000000" pitchFamily="2" charset="0"/>
              </a:rPr>
              <a:t>Just when</a:t>
            </a:r>
            <a:r>
              <a:rPr lang="en-GB" sz="2400" dirty="0">
                <a:latin typeface="Twinkl Precursive" panose="02000000000000000000" pitchFamily="2" charset="0"/>
              </a:rPr>
              <a:t> he could swim no more he hitched a lift from a friendly whale.</a:t>
            </a:r>
          </a:p>
        </p:txBody>
      </p:sp>
      <p:sp>
        <p:nvSpPr>
          <p:cNvPr id="7" name="Cloud Callout 6"/>
          <p:cNvSpPr/>
          <p:nvPr/>
        </p:nvSpPr>
        <p:spPr>
          <a:xfrm>
            <a:off x="285163" y="4182958"/>
            <a:ext cx="2523901" cy="1810752"/>
          </a:xfrm>
          <a:prstGeom prst="cloudCallout">
            <a:avLst>
              <a:gd name="adj1" fmla="val 54818"/>
              <a:gd name="adj2" fmla="val -10235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What word describes the whale?</a:t>
            </a:r>
          </a:p>
        </p:txBody>
      </p:sp>
      <p:sp>
        <p:nvSpPr>
          <p:cNvPr id="8" name="TextBox 7"/>
          <p:cNvSpPr txBox="1"/>
          <p:nvPr/>
        </p:nvSpPr>
        <p:spPr>
          <a:xfrm>
            <a:off x="7712344" y="4800812"/>
            <a:ext cx="3753177" cy="830997"/>
          </a:xfrm>
          <a:prstGeom prst="rect">
            <a:avLst/>
          </a:prstGeom>
          <a:solidFill>
            <a:schemeClr val="bg1"/>
          </a:solidFill>
          <a:ln>
            <a:solidFill>
              <a:schemeClr val="tx1"/>
            </a:solidFill>
          </a:ln>
        </p:spPr>
        <p:txBody>
          <a:bodyPr wrap="square" rtlCol="0">
            <a:spAutoFit/>
          </a:bodyPr>
          <a:lstStyle/>
          <a:p>
            <a:r>
              <a:rPr lang="en-GB" sz="2400" dirty="0">
                <a:solidFill>
                  <a:srgbClr val="FFC000"/>
                </a:solidFill>
                <a:latin typeface="Twinkl Precursive" panose="02000000000000000000" pitchFamily="2" charset="0"/>
              </a:rPr>
              <a:t>At last </a:t>
            </a:r>
            <a:r>
              <a:rPr lang="en-GB" sz="2400" dirty="0">
                <a:latin typeface="Twinkl Precursive" panose="02000000000000000000" pitchFamily="2" charset="0"/>
              </a:rPr>
              <a:t>he reached the shore.</a:t>
            </a:r>
          </a:p>
        </p:txBody>
      </p:sp>
    </p:spTree>
    <p:extLst>
      <p:ext uri="{BB962C8B-B14F-4D97-AF65-F5344CB8AC3E}">
        <p14:creationId xmlns:p14="http://schemas.microsoft.com/office/powerpoint/2010/main" val="71237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Twinkl Precursive" panose="02000000000000000000" pitchFamily="2" charset="0"/>
              </a:rPr>
              <a:t>How can we order the events?</a:t>
            </a:r>
          </a:p>
        </p:txBody>
      </p:sp>
      <p:sp>
        <p:nvSpPr>
          <p:cNvPr id="6" name="Content Placeholder 5"/>
          <p:cNvSpPr>
            <a:spLocks noGrp="1"/>
          </p:cNvSpPr>
          <p:nvPr>
            <p:ph idx="1"/>
          </p:nvPr>
        </p:nvSpPr>
        <p:spPr>
          <a:xfrm>
            <a:off x="274068" y="1884870"/>
            <a:ext cx="8065260" cy="4351338"/>
          </a:xfrm>
        </p:spPr>
        <p:txBody>
          <a:bodyPr>
            <a:normAutofit/>
          </a:bodyPr>
          <a:lstStyle/>
          <a:p>
            <a:r>
              <a:rPr lang="en-GB" dirty="0">
                <a:latin typeface="Twinkl Precursive" panose="02000000000000000000" pitchFamily="2" charset="0"/>
              </a:rPr>
              <a:t>Remember to use the time words … </a:t>
            </a:r>
          </a:p>
          <a:p>
            <a:pPr lvl="1"/>
            <a:r>
              <a:rPr lang="en-GB" dirty="0">
                <a:latin typeface="Twinkl Precursive" panose="02000000000000000000" pitchFamily="2" charset="0"/>
              </a:rPr>
              <a:t>First</a:t>
            </a:r>
          </a:p>
          <a:p>
            <a:pPr lvl="1"/>
            <a:r>
              <a:rPr lang="en-GB" dirty="0">
                <a:latin typeface="Twinkl Precursive" panose="02000000000000000000" pitchFamily="2" charset="0"/>
              </a:rPr>
              <a:t>Then </a:t>
            </a:r>
          </a:p>
          <a:p>
            <a:pPr lvl="1"/>
            <a:r>
              <a:rPr lang="en-GB" dirty="0">
                <a:latin typeface="Twinkl Precursive" panose="02000000000000000000" pitchFamily="2" charset="0"/>
              </a:rPr>
              <a:t>After that </a:t>
            </a:r>
          </a:p>
          <a:p>
            <a:pPr lvl="1"/>
            <a:r>
              <a:rPr lang="en-GB" dirty="0">
                <a:latin typeface="Twinkl Precursive" panose="02000000000000000000" pitchFamily="2" charset="0"/>
              </a:rPr>
              <a:t>Next </a:t>
            </a:r>
          </a:p>
          <a:p>
            <a:pPr lvl="1"/>
            <a:r>
              <a:rPr lang="en-GB" dirty="0">
                <a:latin typeface="Twinkl Precursive" panose="02000000000000000000" pitchFamily="2" charset="0"/>
              </a:rPr>
              <a:t>Just then</a:t>
            </a:r>
          </a:p>
          <a:p>
            <a:pPr lvl="1"/>
            <a:r>
              <a:rPr lang="en-GB" dirty="0">
                <a:latin typeface="Twinkl Precursive" panose="02000000000000000000" pitchFamily="2" charset="0"/>
              </a:rPr>
              <a:t>Suddenly</a:t>
            </a:r>
          </a:p>
          <a:p>
            <a:pPr lvl="1"/>
            <a:r>
              <a:rPr lang="en-GB" dirty="0">
                <a:latin typeface="Twinkl Precursive" panose="02000000000000000000" pitchFamily="2" charset="0"/>
              </a:rPr>
              <a:t>After that </a:t>
            </a:r>
          </a:p>
          <a:p>
            <a:pPr lvl="1"/>
            <a:r>
              <a:rPr lang="en-GB" dirty="0">
                <a:latin typeface="Twinkl Precursive" panose="02000000000000000000" pitchFamily="2" charset="0"/>
              </a:rPr>
              <a:t>Just when</a:t>
            </a:r>
          </a:p>
          <a:p>
            <a:pPr lvl="1"/>
            <a:r>
              <a:rPr lang="en-GB" dirty="0">
                <a:latin typeface="Twinkl Precursive" panose="02000000000000000000" pitchFamily="2" charset="0"/>
              </a:rPr>
              <a:t>At last</a:t>
            </a:r>
          </a:p>
          <a:p>
            <a:pPr lvl="1"/>
            <a:endParaRPr lang="en-GB" dirty="0">
              <a:latin typeface="Twinkl Precursive" panose="02000000000000000000" pitchFamily="2" charset="0"/>
            </a:endParaRPr>
          </a:p>
        </p:txBody>
      </p:sp>
    </p:spTree>
    <p:extLst>
      <p:ext uri="{BB962C8B-B14F-4D97-AF65-F5344CB8AC3E}">
        <p14:creationId xmlns:p14="http://schemas.microsoft.com/office/powerpoint/2010/main" val="4832090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Your Task: </a:t>
            </a:r>
          </a:p>
        </p:txBody>
      </p:sp>
      <p:sp>
        <p:nvSpPr>
          <p:cNvPr id="3" name="Content Placeholder 2"/>
          <p:cNvSpPr>
            <a:spLocks noGrp="1"/>
          </p:cNvSpPr>
          <p:nvPr>
            <p:ph idx="1"/>
          </p:nvPr>
        </p:nvSpPr>
        <p:spPr/>
        <p:txBody>
          <a:bodyPr/>
          <a:lstStyle/>
          <a:p>
            <a:pPr marL="0" indent="0">
              <a:buNone/>
            </a:pPr>
            <a:r>
              <a:rPr lang="en-GB" dirty="0">
                <a:latin typeface="Twinkl Precursive" panose="02000000000000000000" pitchFamily="2" charset="0"/>
              </a:rPr>
              <a:t>Option 1 – create your story map and for each creature think of an adjective.</a:t>
            </a:r>
          </a:p>
          <a:p>
            <a:pPr marL="0" indent="0">
              <a:buNone/>
            </a:pPr>
            <a:endParaRPr lang="en-GB" dirty="0">
              <a:latin typeface="Twinkl Precursive" panose="02000000000000000000" pitchFamily="2" charset="0"/>
            </a:endParaRPr>
          </a:p>
          <a:p>
            <a:pPr marL="0" indent="0">
              <a:buNone/>
            </a:pPr>
            <a:r>
              <a:rPr lang="en-GB" dirty="0">
                <a:latin typeface="Twinkl Precursive" panose="02000000000000000000" pitchFamily="2" charset="0"/>
              </a:rPr>
              <a:t>Option 2 - create your story map and for each creature think of an adjective and write a time word for each event.</a:t>
            </a:r>
          </a:p>
          <a:p>
            <a:pPr marL="0" indent="0">
              <a:buNone/>
            </a:pPr>
            <a:endParaRPr lang="en-GB" dirty="0">
              <a:latin typeface="Twinkl Precursive" panose="02000000000000000000" pitchFamily="2" charset="0"/>
            </a:endParaRPr>
          </a:p>
        </p:txBody>
      </p:sp>
    </p:spTree>
    <p:extLst>
      <p:ext uri="{BB962C8B-B14F-4D97-AF65-F5344CB8AC3E}">
        <p14:creationId xmlns:p14="http://schemas.microsoft.com/office/powerpoint/2010/main" val="26113711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1100</TotalTime>
  <Words>371</Words>
  <Application>Microsoft Office PowerPoint</Application>
  <PresentationFormat>Custom</PresentationFormat>
  <Paragraphs>44</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LO: To create a story map.   Tuesday 22nd June 2021 </vt:lpstr>
      <vt:lpstr>About this story. </vt:lpstr>
      <vt:lpstr>Your Task</vt:lpstr>
      <vt:lpstr>Let’s watch </vt:lpstr>
      <vt:lpstr>Our story map will begin from when he enters the sea…</vt:lpstr>
      <vt:lpstr>What did he do at the start of his journey?</vt:lpstr>
      <vt:lpstr>PowerPoint Presentation</vt:lpstr>
      <vt:lpstr>PowerPoint Presentation</vt:lpstr>
      <vt:lpstr>PowerPoint Presentation</vt:lpstr>
      <vt:lpstr>How can we order the events?</vt:lpstr>
      <vt:lpstr>Your Task: </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about why the snail wishes to travel.   Tuesday 8th June 2021</dc:title>
  <dc:creator>J Geals BTP</dc:creator>
  <cp:lastModifiedBy>Liz King</cp:lastModifiedBy>
  <cp:revision>22</cp:revision>
  <dcterms:created xsi:type="dcterms:W3CDTF">2021-06-03T14:27:07Z</dcterms:created>
  <dcterms:modified xsi:type="dcterms:W3CDTF">2021-06-18T21:23:48Z</dcterms:modified>
</cp:coreProperties>
</file>