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3" r:id="rId3"/>
    <p:sldId id="256" r:id="rId4"/>
    <p:sldId id="257" r:id="rId5"/>
    <p:sldId id="258" r:id="rId6"/>
    <p:sldId id="259" r:id="rId7"/>
    <p:sldId id="261" r:id="rId8"/>
    <p:sldId id="260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152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933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1108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85329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8250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0558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068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25259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62326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680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92936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6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79C18D-CFDF-4476-B344-D55075751708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0552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5539" y="378824"/>
            <a:ext cx="4355789" cy="293025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3446" y="378824"/>
            <a:ext cx="4657725" cy="31242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55628" y="321674"/>
            <a:ext cx="4743450" cy="31813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5539" y="2487338"/>
            <a:ext cx="4667250" cy="31527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93782" y="2558805"/>
            <a:ext cx="4943475" cy="32385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50155" y="2754670"/>
            <a:ext cx="4714875" cy="32289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0519" y="3607828"/>
            <a:ext cx="4743450" cy="31432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54090" y="3670300"/>
            <a:ext cx="4752975" cy="316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5612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509" y="-151449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dirty="0"/>
              <a:t>8</a:t>
            </a:r>
            <a:r>
              <a:rPr lang="en-GB" dirty="0" smtClean="0"/>
              <a:t>.6.21 Our Set 3 phoneme for today is….</a:t>
            </a:r>
            <a:r>
              <a:rPr lang="en-GB" sz="6000" dirty="0" err="1">
                <a:latin typeface="Comic Sans MS" panose="030F0702030302020204" pitchFamily="66" charset="0"/>
              </a:rPr>
              <a:t>t</a:t>
            </a:r>
            <a:r>
              <a:rPr lang="en-GB" sz="6000" dirty="0" err="1" smtClean="0">
                <a:latin typeface="Comic Sans MS" panose="030F0702030302020204" pitchFamily="66" charset="0"/>
              </a:rPr>
              <a:t>ious</a:t>
            </a: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59110" y="2665851"/>
            <a:ext cx="666682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in </a:t>
            </a:r>
            <a:r>
              <a:rPr lang="en-GB" sz="4000" dirty="0" err="1" smtClean="0">
                <a:latin typeface="Comic Sans MS" panose="030F0702030302020204" pitchFamily="66" charset="0"/>
              </a:rPr>
              <a:t>fec</a:t>
            </a:r>
            <a:r>
              <a:rPr lang="en-GB" sz="4000" dirty="0" smtClean="0">
                <a:latin typeface="Comic Sans MS" panose="030F0702030302020204" pitchFamily="66" charset="0"/>
              </a:rPr>
              <a:t> </a:t>
            </a:r>
            <a:r>
              <a:rPr lang="en-GB" sz="40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t</a:t>
            </a:r>
            <a:r>
              <a:rPr lang="en-GB" sz="40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ious</a:t>
            </a:r>
            <a:r>
              <a:rPr lang="en-GB" sz="4000" dirty="0" smtClean="0"/>
              <a:t>    </a:t>
            </a:r>
            <a:r>
              <a:rPr lang="en-GB" sz="4000" dirty="0" smtClean="0">
                <a:latin typeface="Comic Sans MS" panose="030F0702030302020204" pitchFamily="66" charset="0"/>
              </a:rPr>
              <a:t>infect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ious</a:t>
            </a:r>
            <a:r>
              <a:rPr lang="en-GB" sz="4000" dirty="0" smtClean="0"/>
              <a:t> </a:t>
            </a:r>
            <a:endParaRPr lang="en-GB" sz="4000" dirty="0"/>
          </a:p>
          <a:p>
            <a:endParaRPr lang="en-GB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4425244" y="3469227"/>
            <a:ext cx="67708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nut </a:t>
            </a:r>
            <a:r>
              <a:rPr lang="en-GB" sz="4000" dirty="0" err="1" smtClean="0">
                <a:latin typeface="Comic Sans MS" panose="030F0702030302020204" pitchFamily="66" charset="0"/>
              </a:rPr>
              <a:t>ri</a:t>
            </a:r>
            <a:r>
              <a:rPr lang="en-GB" sz="4000" dirty="0" smtClean="0">
                <a:latin typeface="Comic Sans MS" panose="030F0702030302020204" pitchFamily="66" charset="0"/>
              </a:rPr>
              <a:t> </a:t>
            </a:r>
            <a:r>
              <a:rPr lang="en-GB" sz="40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t</a:t>
            </a:r>
            <a:r>
              <a:rPr lang="en-GB" sz="40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ious</a:t>
            </a:r>
            <a:r>
              <a:rPr lang="en-GB" sz="4000" dirty="0" smtClean="0"/>
              <a:t>    </a:t>
            </a:r>
            <a:r>
              <a:rPr lang="en-GB" sz="4000" dirty="0" smtClean="0">
                <a:latin typeface="Comic Sans MS" panose="030F0702030302020204" pitchFamily="66" charset="0"/>
              </a:rPr>
              <a:t>nutri</a:t>
            </a:r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t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ious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7" name="TextBox 6"/>
          <p:cNvSpPr txBox="1"/>
          <p:nvPr/>
        </p:nvSpPr>
        <p:spPr>
          <a:xfrm>
            <a:off x="3856383" y="4334350"/>
            <a:ext cx="812358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err="1" smtClean="0">
                <a:latin typeface="Comic Sans MS" panose="030F0702030302020204" pitchFamily="66" charset="0"/>
              </a:rPr>
              <a:t>ssuper</a:t>
            </a:r>
            <a:r>
              <a:rPr lang="en-GB" sz="4000" dirty="0" smtClean="0">
                <a:latin typeface="Comic Sans MS" panose="030F0702030302020204" pitchFamily="66" charset="0"/>
              </a:rPr>
              <a:t> </a:t>
            </a:r>
            <a:r>
              <a:rPr lang="en-GB" sz="4000" dirty="0" err="1" smtClean="0">
                <a:latin typeface="Comic Sans MS" panose="030F0702030302020204" pitchFamily="66" charset="0"/>
              </a:rPr>
              <a:t>sti</a:t>
            </a:r>
            <a:r>
              <a:rPr lang="en-GB" sz="4000" dirty="0" smtClean="0">
                <a:latin typeface="Comic Sans MS" panose="030F0702030302020204" pitchFamily="66" charset="0"/>
              </a:rPr>
              <a:t> </a:t>
            </a:r>
            <a:r>
              <a:rPr lang="en-GB" sz="4000" dirty="0" err="1" smtClean="0">
                <a:latin typeface="Comic Sans MS" panose="030F0702030302020204" pitchFamily="66" charset="0"/>
              </a:rPr>
              <a:t>t</a:t>
            </a:r>
            <a:r>
              <a:rPr lang="en-GB" sz="40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ious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   </a:t>
            </a:r>
            <a:r>
              <a:rPr lang="en-GB" sz="4000" dirty="0" smtClean="0">
                <a:latin typeface="Comic Sans MS" panose="030F0702030302020204" pitchFamily="66" charset="0"/>
              </a:rPr>
              <a:t>superstit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ious</a:t>
            </a:r>
            <a:r>
              <a:rPr lang="en-GB" sz="4000" dirty="0" smtClean="0"/>
              <a:t> </a:t>
            </a:r>
            <a:endParaRPr lang="en-GB" sz="4000" dirty="0"/>
          </a:p>
          <a:p>
            <a:r>
              <a:rPr lang="en-GB" sz="4000" dirty="0" smtClean="0"/>
              <a:t> </a:t>
            </a:r>
            <a:endParaRPr lang="en-GB" sz="4000" dirty="0"/>
          </a:p>
          <a:p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4" name="AutoShape 2" descr="Phonics Homewor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4459110" y="1185175"/>
            <a:ext cx="76282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Can you read these? </a:t>
            </a:r>
          </a:p>
          <a:p>
            <a:r>
              <a:rPr lang="en-GB" sz="4000" dirty="0" smtClean="0">
                <a:latin typeface="Comic Sans MS" panose="030F0702030302020204" pitchFamily="66" charset="0"/>
              </a:rPr>
              <a:t>ambi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tious</a:t>
            </a:r>
            <a:r>
              <a:rPr lang="en-GB" sz="4000" dirty="0" smtClean="0">
                <a:latin typeface="Comic Sans MS" panose="030F0702030302020204" pitchFamily="66" charset="0"/>
              </a:rPr>
              <a:t>     </a:t>
            </a:r>
            <a:r>
              <a:rPr lang="en-GB" sz="4000" dirty="0" smtClean="0">
                <a:latin typeface="Comic Sans MS" panose="030F0702030302020204" pitchFamily="66" charset="0"/>
              </a:rPr>
              <a:t>cau</a:t>
            </a:r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t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ious</a:t>
            </a:r>
            <a:r>
              <a:rPr lang="en-GB" sz="4000" dirty="0" smtClean="0">
                <a:latin typeface="Comic Sans MS" panose="030F0702030302020204" pitchFamily="66" charset="0"/>
              </a:rPr>
              <a:t>  </a:t>
            </a:r>
            <a:endParaRPr lang="en-GB" sz="4000" dirty="0"/>
          </a:p>
        </p:txBody>
      </p:sp>
      <p:sp>
        <p:nvSpPr>
          <p:cNvPr id="3" name="AutoShape 2" descr="Read Write Inc Phonics Parents' Meeting 20.10.15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2" descr="RWI - Set 3 - A6 Flashcards - tion,sion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368" y="1477654"/>
            <a:ext cx="3845711" cy="3518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344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8" presetClass="exit" presetSubtype="1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20" grpId="0"/>
      <p:bldP spid="20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5339" y="1476926"/>
            <a:ext cx="9144000" cy="4476004"/>
          </a:xfrm>
        </p:spPr>
        <p:txBody>
          <a:bodyPr>
            <a:normAutofit fontScale="90000"/>
          </a:bodyPr>
          <a:lstStyle/>
          <a:p>
            <a:r>
              <a:rPr lang="en-GB" sz="8000" dirty="0" smtClean="0">
                <a:latin typeface="Twinkl Precursive" panose="02000000000000000000" pitchFamily="2" charset="0"/>
              </a:rPr>
              <a:t>LO: To write about why the snail wishes to travel. </a:t>
            </a:r>
            <a:r>
              <a:rPr lang="en-GB" dirty="0" smtClean="0">
                <a:latin typeface="Twinkl Precursive" panose="02000000000000000000" pitchFamily="2" charset="0"/>
              </a:rPr>
              <a:t/>
            </a:r>
            <a:br>
              <a:rPr lang="en-GB" dirty="0" smtClean="0">
                <a:latin typeface="Twinkl Precursive" panose="02000000000000000000" pitchFamily="2" charset="0"/>
              </a:rPr>
            </a:br>
            <a:r>
              <a:rPr lang="en-GB" dirty="0">
                <a:latin typeface="Twinkl Precursive" panose="02000000000000000000" pitchFamily="2" charset="0"/>
              </a:rPr>
              <a:t/>
            </a:r>
            <a:br>
              <a:rPr lang="en-GB" dirty="0">
                <a:latin typeface="Twinkl Precursive" panose="02000000000000000000" pitchFamily="2" charset="0"/>
              </a:rPr>
            </a:br>
            <a:r>
              <a:rPr lang="en-GB" dirty="0" smtClean="0">
                <a:latin typeface="Twinkl Precursive" panose="02000000000000000000" pitchFamily="2" charset="0"/>
              </a:rPr>
              <a:t>Tuesday 8</a:t>
            </a:r>
            <a:r>
              <a:rPr lang="en-GB" baseline="30000" dirty="0" smtClean="0">
                <a:latin typeface="Twinkl Precursive" panose="02000000000000000000" pitchFamily="2" charset="0"/>
              </a:rPr>
              <a:t>th</a:t>
            </a:r>
            <a:r>
              <a:rPr lang="en-GB" dirty="0" smtClean="0">
                <a:latin typeface="Twinkl Precursive" panose="02000000000000000000" pitchFamily="2" charset="0"/>
              </a:rPr>
              <a:t> June 2021 </a:t>
            </a:r>
            <a:endParaRPr lang="en-GB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0566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</a:rPr>
              <a:t>What do you think ‘the snail with the itchy foot means?’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The snail and the whale by Donaldson, Julia (9781509878826) | BrownsB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3811" y="1690688"/>
            <a:ext cx="7587429" cy="8807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7872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Why do you think the snail would like to go on a trip?</a:t>
            </a: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825625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3155499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Discuss: </a:t>
            </a:r>
            <a:br>
              <a:rPr lang="en-GB" dirty="0" smtClean="0">
                <a:latin typeface="Twinkl Precursive" panose="02000000000000000000" pitchFamily="2" charset="0"/>
              </a:rPr>
            </a:br>
            <a:r>
              <a:rPr lang="en-GB" dirty="0" smtClean="0">
                <a:latin typeface="Twinkl Precursive" panose="02000000000000000000" pitchFamily="2" charset="0"/>
              </a:rPr>
              <a:t>Where would you tell the snail to go for her first adventure?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Content Placeholder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5237" y="2162969"/>
            <a:ext cx="4581525" cy="3676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209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</a:rPr>
              <a:t>Look at this example</a:t>
            </a: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2050" name="Picture 2" descr="The perks of living by the River Thame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6233" y="1825625"/>
            <a:ext cx="7739533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Content Placeholder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5064841"/>
            <a:ext cx="1849114" cy="148390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653003" y="2017496"/>
            <a:ext cx="6885992" cy="19389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Twinkl Precursive" panose="02000000000000000000" pitchFamily="2" charset="0"/>
              </a:rPr>
              <a:t>I would send the snail to see London </a:t>
            </a:r>
            <a:r>
              <a:rPr lang="en-GB" sz="2000" dirty="0" smtClean="0">
                <a:solidFill>
                  <a:srgbClr val="FF0000"/>
                </a:solidFill>
                <a:latin typeface="Twinkl Precursive" panose="02000000000000000000" pitchFamily="2" charset="0"/>
              </a:rPr>
              <a:t>and</a:t>
            </a:r>
            <a:r>
              <a:rPr lang="en-GB" sz="2000" dirty="0" smtClean="0">
                <a:latin typeface="Twinkl Precursive" panose="02000000000000000000" pitchFamily="2" charset="0"/>
              </a:rPr>
              <a:t> the River Thames. </a:t>
            </a:r>
          </a:p>
          <a:p>
            <a:endParaRPr lang="en-GB" sz="2000" dirty="0">
              <a:latin typeface="Twinkl Precursive" panose="02000000000000000000" pitchFamily="2" charset="0"/>
            </a:endParaRPr>
          </a:p>
          <a:p>
            <a:r>
              <a:rPr lang="en-GB" sz="2000" dirty="0" smtClean="0">
                <a:latin typeface="Twinkl Precursive" panose="02000000000000000000" pitchFamily="2" charset="0"/>
              </a:rPr>
              <a:t>The snail would love it </a:t>
            </a:r>
            <a:r>
              <a:rPr lang="en-GB" sz="2000" dirty="0" smtClean="0">
                <a:solidFill>
                  <a:srgbClr val="FF0000"/>
                </a:solidFill>
                <a:latin typeface="Twinkl Precursive" panose="02000000000000000000" pitchFamily="2" charset="0"/>
              </a:rPr>
              <a:t>because</a:t>
            </a:r>
            <a:r>
              <a:rPr lang="en-GB" sz="2000" dirty="0" smtClean="0">
                <a:latin typeface="Twinkl Precursive" panose="02000000000000000000" pitchFamily="2" charset="0"/>
              </a:rPr>
              <a:t> it is exciting to visit the huge London Eye </a:t>
            </a:r>
            <a:r>
              <a:rPr lang="en-GB" sz="2000" dirty="0" smtClean="0">
                <a:solidFill>
                  <a:srgbClr val="FF0000"/>
                </a:solidFill>
                <a:latin typeface="Twinkl Precursive" panose="02000000000000000000" pitchFamily="2" charset="0"/>
              </a:rPr>
              <a:t>and</a:t>
            </a:r>
            <a:r>
              <a:rPr lang="en-GB" sz="2000" dirty="0" smtClean="0">
                <a:latin typeface="Twinkl Precursive" panose="02000000000000000000" pitchFamily="2" charset="0"/>
              </a:rPr>
              <a:t> the shining lights of a big city.  </a:t>
            </a:r>
            <a:endParaRPr lang="en-GB" sz="20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9420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</a:rPr>
              <a:t>Your Task: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>
                <a:latin typeface="Twinkl Precursive" panose="02000000000000000000" pitchFamily="2" charset="0"/>
              </a:rPr>
              <a:t>Option 1 – To write simple sentences about where you would send the snail. </a:t>
            </a:r>
          </a:p>
          <a:p>
            <a:pPr marL="0" indent="0">
              <a:buNone/>
            </a:pPr>
            <a:r>
              <a:rPr lang="en-GB" dirty="0" smtClean="0">
                <a:latin typeface="Twinkl Precursive" panose="02000000000000000000" pitchFamily="2" charset="0"/>
              </a:rPr>
              <a:t>- Use the conjunctions ‘</a:t>
            </a:r>
            <a:r>
              <a:rPr lang="en-GB" dirty="0" smtClean="0">
                <a:solidFill>
                  <a:srgbClr val="FF0000"/>
                </a:solidFill>
                <a:latin typeface="Twinkl Precursive" panose="02000000000000000000" pitchFamily="2" charset="0"/>
              </a:rPr>
              <a:t>and</a:t>
            </a:r>
            <a:r>
              <a:rPr lang="en-GB" dirty="0" smtClean="0">
                <a:latin typeface="Twinkl Precursive" panose="02000000000000000000" pitchFamily="2" charset="0"/>
              </a:rPr>
              <a:t>’</a:t>
            </a:r>
            <a:endParaRPr lang="en-GB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endParaRPr lang="en-GB" dirty="0" smtClean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dirty="0" smtClean="0">
                <a:latin typeface="Twinkl Precursive" panose="02000000000000000000" pitchFamily="2" charset="0"/>
              </a:rPr>
              <a:t>Option 2 - To write compound sentences about where you would send the snail. </a:t>
            </a:r>
          </a:p>
          <a:p>
            <a:pPr marL="0" indent="0">
              <a:buNone/>
            </a:pPr>
            <a:r>
              <a:rPr lang="en-GB" dirty="0" smtClean="0">
                <a:latin typeface="Twinkl Precursive" panose="02000000000000000000" pitchFamily="2" charset="0"/>
              </a:rPr>
              <a:t>- Use the conjunctions ‘</a:t>
            </a:r>
            <a:r>
              <a:rPr lang="en-GB" dirty="0" smtClean="0">
                <a:solidFill>
                  <a:srgbClr val="FF0000"/>
                </a:solidFill>
                <a:latin typeface="Twinkl Precursive" panose="02000000000000000000" pitchFamily="2" charset="0"/>
              </a:rPr>
              <a:t>and</a:t>
            </a:r>
            <a:r>
              <a:rPr lang="en-GB" dirty="0" smtClean="0">
                <a:latin typeface="Twinkl Precursive" panose="02000000000000000000" pitchFamily="2" charset="0"/>
              </a:rPr>
              <a:t>’ and ‘</a:t>
            </a:r>
            <a:r>
              <a:rPr lang="en-GB" dirty="0" smtClean="0">
                <a:solidFill>
                  <a:srgbClr val="FF0000"/>
                </a:solidFill>
                <a:latin typeface="Twinkl Precursive" panose="02000000000000000000" pitchFamily="2" charset="0"/>
              </a:rPr>
              <a:t>because</a:t>
            </a:r>
            <a:r>
              <a:rPr lang="en-GB" dirty="0" smtClean="0">
                <a:latin typeface="Twinkl Precursive" panose="02000000000000000000" pitchFamily="2" charset="0"/>
              </a:rPr>
              <a:t>’</a:t>
            </a:r>
          </a:p>
          <a:p>
            <a:pPr marL="0" indent="0">
              <a:buNone/>
            </a:pPr>
            <a:r>
              <a:rPr lang="en-GB" dirty="0" smtClean="0">
                <a:latin typeface="Twinkl Precursive" panose="02000000000000000000" pitchFamily="2" charset="0"/>
              </a:rPr>
              <a:t>- Use adjectives (describing words) for effect </a:t>
            </a:r>
          </a:p>
          <a:p>
            <a:pPr marL="0" indent="0">
              <a:buNone/>
            </a:pPr>
            <a:endParaRPr lang="en-GB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1371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193</Words>
  <Application>Microsoft Office PowerPoint</Application>
  <PresentationFormat>Widescreen</PresentationFormat>
  <Paragraphs>23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Twinkl Precursive</vt:lpstr>
      <vt:lpstr>Office Theme</vt:lpstr>
      <vt:lpstr>PowerPoint Presentation</vt:lpstr>
      <vt:lpstr>8.6.21 Our Set 3 phoneme for today is….tious </vt:lpstr>
      <vt:lpstr>LO: To write about why the snail wishes to travel.   Tuesday 8th June 2021 </vt:lpstr>
      <vt:lpstr>What do you think ‘the snail with the itchy foot means?’</vt:lpstr>
      <vt:lpstr>Why do you think the snail would like to go on a trip?</vt:lpstr>
      <vt:lpstr>Discuss:  Where would you tell the snail to go for her first adventure? </vt:lpstr>
      <vt:lpstr>Look at this example</vt:lpstr>
      <vt:lpstr>Your Task: 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write about why the snail wishes to travel.   Tuesday 8th June 2021 </dc:title>
  <dc:creator>J Geals BTP</dc:creator>
  <cp:lastModifiedBy>J Geals BTP</cp:lastModifiedBy>
  <cp:revision>6</cp:revision>
  <dcterms:created xsi:type="dcterms:W3CDTF">2021-06-03T14:27:07Z</dcterms:created>
  <dcterms:modified xsi:type="dcterms:W3CDTF">2021-06-03T14:46:09Z</dcterms:modified>
</cp:coreProperties>
</file>