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73" r:id="rId4"/>
    <p:sldId id="266" r:id="rId5"/>
    <p:sldId id="257" r:id="rId6"/>
    <p:sldId id="275" r:id="rId7"/>
    <p:sldId id="277" r:id="rId8"/>
    <p:sldId id="276" r:id="rId9"/>
    <p:sldId id="278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1524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9337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11108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85329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8250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05580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0688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25259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62326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46805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92936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2000"/>
            <a:lum/>
          </a:blip>
          <a:srcRect/>
          <a:stretch>
            <a:fillRect t="-88000" b="-8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79C18D-CFDF-4476-B344-D55075751708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0552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0969" y="590843"/>
            <a:ext cx="9144000" cy="4476004"/>
          </a:xfrm>
        </p:spPr>
        <p:txBody>
          <a:bodyPr>
            <a:normAutofit/>
          </a:bodyPr>
          <a:lstStyle/>
          <a:p>
            <a:r>
              <a:rPr lang="en-GB" sz="4500" dirty="0" smtClean="0">
                <a:latin typeface="Twinkl Precursive" panose="02000000000000000000" pitchFamily="2" charset="0"/>
              </a:rPr>
              <a:t>LO: </a:t>
            </a:r>
            <a:r>
              <a:rPr lang="en-GB" sz="4500" dirty="0" smtClean="0">
                <a:latin typeface="Twinkl Precursive" panose="02000000000000000000" pitchFamily="2" charset="0"/>
              </a:rPr>
              <a:t>To act out the Market Scene from the play.</a:t>
            </a:r>
            <a:r>
              <a:rPr lang="en-GB" sz="4500" dirty="0" smtClean="0">
                <a:latin typeface="Twinkl Precursive" panose="02000000000000000000" pitchFamily="2" charset="0"/>
              </a:rPr>
              <a:t/>
            </a:r>
            <a:br>
              <a:rPr lang="en-GB" sz="4500" dirty="0" smtClean="0">
                <a:latin typeface="Twinkl Precursive" panose="02000000000000000000" pitchFamily="2" charset="0"/>
              </a:rPr>
            </a:br>
            <a:r>
              <a:rPr lang="en-GB" sz="4500" dirty="0">
                <a:latin typeface="Twinkl Precursive" panose="02000000000000000000" pitchFamily="2" charset="0"/>
              </a:rPr>
              <a:t/>
            </a:r>
            <a:br>
              <a:rPr lang="en-GB" sz="4500" dirty="0">
                <a:latin typeface="Twinkl Precursive" panose="02000000000000000000" pitchFamily="2" charset="0"/>
              </a:rPr>
            </a:br>
            <a:r>
              <a:rPr lang="en-GB" sz="4500" dirty="0" smtClean="0">
                <a:latin typeface="Twinkl Precursive" panose="02000000000000000000" pitchFamily="2" charset="0"/>
              </a:rPr>
              <a:t>Wednesday 30</a:t>
            </a:r>
            <a:r>
              <a:rPr lang="en-GB" sz="4500" baseline="30000" dirty="0" smtClean="0">
                <a:latin typeface="Twinkl Precursive" panose="02000000000000000000" pitchFamily="2" charset="0"/>
              </a:rPr>
              <a:t>th</a:t>
            </a:r>
            <a:r>
              <a:rPr lang="en-GB" sz="4500" dirty="0" smtClean="0">
                <a:latin typeface="Twinkl Precursive" panose="02000000000000000000" pitchFamily="2" charset="0"/>
              </a:rPr>
              <a:t> </a:t>
            </a:r>
            <a:r>
              <a:rPr lang="en-GB" sz="4500" dirty="0" smtClean="0">
                <a:latin typeface="Twinkl Precursive" panose="02000000000000000000" pitchFamily="2" charset="0"/>
              </a:rPr>
              <a:t>June 2021 </a:t>
            </a:r>
            <a:endParaRPr lang="en-GB" sz="45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0566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First let’s read about what happens to the two sets of twins.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1218" y="1939636"/>
            <a:ext cx="10515600" cy="4765964"/>
          </a:xfrm>
          <a:solidFill>
            <a:schemeClr val="bg1"/>
          </a:solidFill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3000" dirty="0" smtClean="0">
                <a:latin typeface="Twinkl Precursive" panose="02000000000000000000" pitchFamily="2" charset="0"/>
              </a:rPr>
              <a:t>Read to p.21. </a:t>
            </a:r>
          </a:p>
          <a:p>
            <a:pPr marL="0" indent="0">
              <a:buNone/>
            </a:pPr>
            <a:endParaRPr lang="en-GB" sz="3000" dirty="0" smtClean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sz="3000" dirty="0" smtClean="0">
                <a:latin typeface="Twinkl Precursive" panose="02000000000000000000" pitchFamily="2" charset="0"/>
              </a:rPr>
              <a:t>The two sets</a:t>
            </a:r>
          </a:p>
          <a:p>
            <a:pPr marL="0" indent="0">
              <a:buNone/>
            </a:pPr>
            <a:r>
              <a:rPr lang="en-GB" sz="3000" dirty="0" smtClean="0">
                <a:latin typeface="Twinkl Precursive" panose="02000000000000000000" pitchFamily="2" charset="0"/>
              </a:rPr>
              <a:t>of twins were</a:t>
            </a:r>
          </a:p>
          <a:p>
            <a:pPr marL="0" indent="0">
              <a:buNone/>
            </a:pPr>
            <a:r>
              <a:rPr lang="en-GB" sz="3000" dirty="0">
                <a:latin typeface="Twinkl Precursive" panose="02000000000000000000" pitchFamily="2" charset="0"/>
              </a:rPr>
              <a:t>s</a:t>
            </a:r>
            <a:r>
              <a:rPr lang="en-GB" sz="3000" dirty="0" smtClean="0">
                <a:latin typeface="Twinkl Precursive" panose="02000000000000000000" pitchFamily="2" charset="0"/>
              </a:rPr>
              <a:t>eparated from </a:t>
            </a:r>
          </a:p>
          <a:p>
            <a:pPr marL="0" indent="0">
              <a:buNone/>
            </a:pPr>
            <a:r>
              <a:rPr lang="en-GB" sz="3000" dirty="0">
                <a:latin typeface="Twinkl Precursive" panose="02000000000000000000" pitchFamily="2" charset="0"/>
              </a:rPr>
              <a:t>e</a:t>
            </a:r>
            <a:r>
              <a:rPr lang="en-GB" sz="3000" dirty="0" smtClean="0">
                <a:latin typeface="Twinkl Precursive" panose="02000000000000000000" pitchFamily="2" charset="0"/>
              </a:rPr>
              <a:t>ach other in </a:t>
            </a:r>
          </a:p>
          <a:p>
            <a:pPr marL="0" indent="0">
              <a:buNone/>
            </a:pPr>
            <a:r>
              <a:rPr lang="en-GB" sz="3000" dirty="0">
                <a:latin typeface="Twinkl Precursive" panose="02000000000000000000" pitchFamily="2" charset="0"/>
              </a:rPr>
              <a:t>a</a:t>
            </a:r>
            <a:r>
              <a:rPr lang="en-GB" sz="3000" dirty="0" smtClean="0">
                <a:latin typeface="Twinkl Precursive" panose="02000000000000000000" pitchFamily="2" charset="0"/>
              </a:rPr>
              <a:t> storm. </a:t>
            </a:r>
          </a:p>
          <a:p>
            <a:pPr marL="0" indent="0">
              <a:buNone/>
            </a:pPr>
            <a:endParaRPr lang="en-GB" sz="3000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sz="3000" dirty="0" smtClean="0">
                <a:latin typeface="Twinkl Precursive" panose="02000000000000000000" pitchFamily="2" charset="0"/>
              </a:rPr>
              <a:t>Then read to p.31</a:t>
            </a:r>
            <a:endParaRPr lang="en-GB" sz="3000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endParaRPr lang="en-GB" sz="3500" dirty="0">
              <a:latin typeface="Twinkl Precursive" panose="020000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754832" y="70485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8431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33" y="0"/>
            <a:ext cx="10515600" cy="1325563"/>
          </a:xfrm>
        </p:spPr>
        <p:txBody>
          <a:bodyPr/>
          <a:lstStyle/>
          <a:p>
            <a:r>
              <a:rPr lang="en-GB" dirty="0" smtClean="0">
                <a:latin typeface="Twinkl Precursive" panose="02000000000000000000" pitchFamily="2" charset="0"/>
              </a:rPr>
              <a:t>You will be acting out the ‘Market’ scene. </a:t>
            </a: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9115" y="1325563"/>
            <a:ext cx="3334231" cy="5175686"/>
          </a:xfrm>
        </p:spPr>
      </p:pic>
      <p:sp>
        <p:nvSpPr>
          <p:cNvPr id="5" name="TextBox 4"/>
          <p:cNvSpPr txBox="1"/>
          <p:nvPr/>
        </p:nvSpPr>
        <p:spPr>
          <a:xfrm>
            <a:off x="144333" y="1737034"/>
            <a:ext cx="7620001" cy="267765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Twinkl Precursive" panose="02000000000000000000" pitchFamily="2" charset="0"/>
              </a:rPr>
              <a:t>You will be put into groups to act out parts of the scene. </a:t>
            </a:r>
          </a:p>
          <a:p>
            <a:endParaRPr lang="en-GB" sz="2400" dirty="0">
              <a:latin typeface="Twinkl Precursive" panose="02000000000000000000" pitchFamily="2" charset="0"/>
            </a:endParaRPr>
          </a:p>
          <a:p>
            <a:r>
              <a:rPr lang="en-GB" sz="2400" dirty="0" smtClean="0">
                <a:latin typeface="Twinkl Precursive" panose="02000000000000000000" pitchFamily="2" charset="0"/>
              </a:rPr>
              <a:t>You will need to read your ‘lines’ from a script, taking it in turns to hear what the other says and then saying your line back. </a:t>
            </a:r>
            <a:endParaRPr lang="en-GB" sz="2400" dirty="0" smtClean="0">
              <a:latin typeface="Twinkl Precursive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44333" y="4826161"/>
            <a:ext cx="7620001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Twinkl Precursive" panose="02000000000000000000" pitchFamily="2" charset="0"/>
              </a:rPr>
              <a:t>You will be asked to try to learn these as best you can ready for your ‘performance’ tomorrow. </a:t>
            </a:r>
            <a:endParaRPr lang="en-GB" sz="2400" dirty="0" smtClean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0302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582" y="0"/>
            <a:ext cx="10515600" cy="1325563"/>
          </a:xfrm>
        </p:spPr>
        <p:txBody>
          <a:bodyPr/>
          <a:lstStyle/>
          <a:p>
            <a:r>
              <a:rPr lang="en-GB" dirty="0" smtClean="0">
                <a:latin typeface="Twinkl Precursive" panose="02000000000000000000" pitchFamily="2" charset="0"/>
              </a:rPr>
              <a:t>What is a script?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5582" y="990533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500" dirty="0" smtClean="0">
                <a:latin typeface="Twinkl Precursive" panose="02000000000000000000" pitchFamily="2" charset="0"/>
              </a:rPr>
              <a:t>This is how ‘scripts’ work. </a:t>
            </a:r>
            <a:endParaRPr lang="en-GB" sz="3500" dirty="0" smtClean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endParaRPr lang="en-GB" sz="3500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endParaRPr lang="en-GB" sz="3500" dirty="0">
              <a:latin typeface="Twinkl Precursive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5579" y="2066825"/>
            <a:ext cx="8485909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fontAlgn="base"/>
            <a:r>
              <a:rPr lang="en-GB" b="1" dirty="0">
                <a:latin typeface="Comic Sans MS" panose="030F0702030302020204" pitchFamily="66" charset="0"/>
              </a:rPr>
              <a:t>Group 1 Child 1: </a:t>
            </a:r>
            <a:r>
              <a:rPr lang="en-GB" b="1" dirty="0">
                <a:solidFill>
                  <a:srgbClr val="92D050"/>
                </a:solidFill>
                <a:latin typeface="Comic Sans MS" panose="030F0702030302020204" pitchFamily="66" charset="0"/>
              </a:rPr>
              <a:t>FIRST MERCHANT</a:t>
            </a:r>
            <a:endParaRPr lang="en-GB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fontAlgn="base"/>
            <a:r>
              <a:rPr lang="en-GB" dirty="0">
                <a:latin typeface="Comic Sans MS" panose="030F0702030302020204" pitchFamily="66" charset="0"/>
              </a:rPr>
              <a:t>Say that you are from </a:t>
            </a:r>
            <a:r>
              <a:rPr lang="en-GB" dirty="0" err="1">
                <a:latin typeface="Comic Sans MS" panose="030F0702030302020204" pitchFamily="66" charset="0"/>
              </a:rPr>
              <a:t>Epidamnum</a:t>
            </a:r>
            <a:r>
              <a:rPr lang="en-GB" dirty="0">
                <a:latin typeface="Comic Sans MS" panose="030F0702030302020204" pitchFamily="66" charset="0"/>
              </a:rPr>
              <a:t>, </a:t>
            </a:r>
            <a:r>
              <a:rPr lang="en-GB" dirty="0" smtClean="0">
                <a:latin typeface="Comic Sans MS" panose="030F0702030302020204" pitchFamily="66" charset="0"/>
              </a:rPr>
              <a:t>or </a:t>
            </a:r>
            <a:r>
              <a:rPr lang="en-GB" dirty="0">
                <a:latin typeface="Comic Sans MS" panose="030F0702030302020204" pitchFamily="66" charset="0"/>
              </a:rPr>
              <a:t>you will be </a:t>
            </a:r>
            <a:r>
              <a:rPr lang="en-GB" dirty="0" smtClean="0">
                <a:latin typeface="Comic Sans MS" panose="030F0702030302020204" pitchFamily="66" charset="0"/>
              </a:rPr>
              <a:t>killed. A </a:t>
            </a:r>
            <a:r>
              <a:rPr lang="en-GB" dirty="0">
                <a:latin typeface="Comic Sans MS" panose="030F0702030302020204" pitchFamily="66" charset="0"/>
              </a:rPr>
              <a:t>man from Syracuse was arrested for coming here. </a:t>
            </a:r>
            <a:r>
              <a:rPr lang="en-GB" dirty="0" smtClean="0">
                <a:latin typeface="Comic Sans MS" panose="030F0702030302020204" pitchFamily="66" charset="0"/>
              </a:rPr>
              <a:t>Here </a:t>
            </a:r>
            <a:r>
              <a:rPr lang="en-GB" dirty="0">
                <a:latin typeface="Comic Sans MS" panose="030F0702030302020204" pitchFamily="66" charset="0"/>
              </a:rPr>
              <a:t>is the money you asked me to get for you</a:t>
            </a:r>
            <a:r>
              <a:rPr lang="en-GB" dirty="0" smtClean="0">
                <a:latin typeface="Comic Sans MS" panose="030F0702030302020204" pitchFamily="66" charset="0"/>
              </a:rPr>
              <a:t>.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254836" y="2179555"/>
            <a:ext cx="2452255" cy="17967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Twinkl Precursive" panose="02000000000000000000" pitchFamily="2" charset="0"/>
              </a:rPr>
              <a:t>Which characters can you see are in this scene?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254836" y="4443521"/>
            <a:ext cx="2452255" cy="17967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Twinkl Precursive" panose="02000000000000000000" pitchFamily="2" charset="0"/>
              </a:rPr>
              <a:t>What does ‘</a:t>
            </a:r>
            <a:r>
              <a:rPr lang="en-GB" dirty="0" smtClean="0">
                <a:solidFill>
                  <a:srgbClr val="FF0000"/>
                </a:solidFill>
                <a:latin typeface="Twinkl Precursive" panose="02000000000000000000" pitchFamily="2" charset="0"/>
              </a:rPr>
              <a:t>exits’ </a:t>
            </a:r>
            <a:r>
              <a:rPr lang="en-GB" dirty="0" smtClean="0">
                <a:latin typeface="Twinkl Precursive" panose="02000000000000000000" pitchFamily="2" charset="0"/>
              </a:rPr>
              <a:t>mean?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5579" y="3657522"/>
            <a:ext cx="8485909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fontAlgn="base"/>
            <a:r>
              <a:rPr lang="en-GB" b="1" dirty="0" smtClean="0">
                <a:latin typeface="Comic Sans MS" panose="030F0702030302020204" pitchFamily="66" charset="0"/>
              </a:rPr>
              <a:t>Group </a:t>
            </a:r>
            <a:r>
              <a:rPr lang="en-GB" b="1" dirty="0">
                <a:latin typeface="Comic Sans MS" panose="030F0702030302020204" pitchFamily="66" charset="0"/>
              </a:rPr>
              <a:t>1 Child 2: </a:t>
            </a:r>
            <a:r>
              <a:rPr lang="en-GB" b="1" dirty="0">
                <a:solidFill>
                  <a:srgbClr val="92D050"/>
                </a:solidFill>
                <a:latin typeface="Comic Sans MS" panose="030F0702030302020204" pitchFamily="66" charset="0"/>
              </a:rPr>
              <a:t>ANTIPHOLUS OF SYRACUSE</a:t>
            </a:r>
            <a:endParaRPr lang="en-GB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fontAlgn="base"/>
            <a:r>
              <a:rPr lang="en-GB" dirty="0" err="1">
                <a:latin typeface="Comic Sans MS" panose="030F0702030302020204" pitchFamily="66" charset="0"/>
              </a:rPr>
              <a:t>Dromio</a:t>
            </a:r>
            <a:r>
              <a:rPr lang="en-GB" dirty="0">
                <a:latin typeface="Comic Sans MS" panose="030F0702030302020204" pitchFamily="66" charset="0"/>
              </a:rPr>
              <a:t>, take this money to the Inn and wait there until I </a:t>
            </a:r>
            <a:r>
              <a:rPr lang="en-GB" dirty="0" smtClean="0">
                <a:latin typeface="Comic Sans MS" panose="030F0702030302020204" pitchFamily="66" charset="0"/>
              </a:rPr>
              <a:t>come. </a:t>
            </a:r>
            <a:r>
              <a:rPr lang="en-GB" dirty="0">
                <a:latin typeface="Comic Sans MS" panose="030F0702030302020204" pitchFamily="66" charset="0"/>
              </a:rPr>
              <a:t>I </a:t>
            </a:r>
            <a:r>
              <a:rPr lang="en-GB" dirty="0" smtClean="0">
                <a:latin typeface="Comic Sans MS" panose="030F0702030302020204" pitchFamily="66" charset="0"/>
              </a:rPr>
              <a:t>go for a walk and then come for lunch. </a:t>
            </a:r>
            <a:r>
              <a:rPr lang="en-GB" dirty="0">
                <a:latin typeface="Comic Sans MS" panose="030F0702030302020204" pitchFamily="66" charset="0"/>
              </a:rPr>
              <a:t>I’m stiff and tired from all this travel. Get going now</a:t>
            </a:r>
            <a:r>
              <a:rPr lang="en-GB" dirty="0" smtClean="0">
                <a:latin typeface="Comic Sans MS" panose="030F0702030302020204" pitchFamily="66" charset="0"/>
              </a:rPr>
              <a:t>.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25579" y="5316891"/>
            <a:ext cx="8485909" cy="92333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fontAlgn="base"/>
            <a:r>
              <a:rPr lang="en-GB" b="1" dirty="0" smtClean="0">
                <a:latin typeface="Comic Sans MS" panose="030F0702030302020204" pitchFamily="66" charset="0"/>
              </a:rPr>
              <a:t>Group </a:t>
            </a:r>
            <a:r>
              <a:rPr lang="en-GB" b="1" dirty="0">
                <a:latin typeface="Comic Sans MS" panose="030F0702030302020204" pitchFamily="66" charset="0"/>
              </a:rPr>
              <a:t>1 Child 3: </a:t>
            </a:r>
            <a:r>
              <a:rPr lang="en-GB" b="1" dirty="0">
                <a:solidFill>
                  <a:srgbClr val="92D050"/>
                </a:solidFill>
                <a:latin typeface="Comic Sans MS" panose="030F0702030302020204" pitchFamily="66" charset="0"/>
              </a:rPr>
              <a:t>DROMIO OF SYRACUSE</a:t>
            </a:r>
            <a:endParaRPr lang="en-GB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fontAlgn="base"/>
            <a:r>
              <a:rPr lang="en-GB" dirty="0">
                <a:latin typeface="Comic Sans MS" panose="030F0702030302020204" pitchFamily="66" charset="0"/>
              </a:rPr>
              <a:t>Most men would run away with all this money.</a:t>
            </a:r>
          </a:p>
          <a:p>
            <a:r>
              <a:rPr lang="en-GB" b="1" i="1" dirty="0">
                <a:solidFill>
                  <a:srgbClr val="FF0000"/>
                </a:solidFill>
                <a:latin typeface="Comic Sans MS" panose="030F0702030302020204" pitchFamily="66" charset="0"/>
              </a:rPr>
              <a:t>DROMIO OF SYRACUSE</a:t>
            </a:r>
            <a:r>
              <a:rPr lang="en-GB" i="1" dirty="0">
                <a:latin typeface="Comic Sans MS" panose="030F0702030302020204" pitchFamily="66" charset="0"/>
              </a:rPr>
              <a:t> </a:t>
            </a:r>
            <a:r>
              <a:rPr lang="en-GB" i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exits</a:t>
            </a:r>
            <a:r>
              <a:rPr lang="en-GB" i="1" dirty="0">
                <a:latin typeface="Comic Sans MS" panose="030F0702030302020204" pitchFamily="66" charset="0"/>
              </a:rPr>
              <a:t>.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5823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8000"/>
            <a:lum/>
          </a:blip>
          <a:srcRect/>
          <a:stretch>
            <a:fillRect t="-88000" b="-8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189056"/>
            <a:ext cx="10515600" cy="1325563"/>
          </a:xfrm>
        </p:spPr>
        <p:txBody>
          <a:bodyPr/>
          <a:lstStyle/>
          <a:p>
            <a:r>
              <a:rPr lang="en-GB" dirty="0" smtClean="0">
                <a:latin typeface="Twinkl Precursive" panose="02000000000000000000" pitchFamily="2" charset="0"/>
              </a:rPr>
              <a:t>You will be given a script with your lines highlighted. 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561108" y="1221922"/>
            <a:ext cx="3151909" cy="5483677"/>
          </a:xfrm>
          <a:solidFill>
            <a:schemeClr val="bg1"/>
          </a:solidFill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3000" dirty="0" smtClean="0">
                <a:latin typeface="Twinkl Precursive" panose="02000000000000000000" pitchFamily="2" charset="0"/>
              </a:rPr>
              <a:t>You will be told which group you are in. </a:t>
            </a:r>
          </a:p>
          <a:p>
            <a:pPr marL="0" indent="0">
              <a:buNone/>
            </a:pPr>
            <a:r>
              <a:rPr lang="en-GB" sz="3000" dirty="0" smtClean="0">
                <a:latin typeface="Twinkl Precursive" panose="02000000000000000000" pitchFamily="2" charset="0"/>
              </a:rPr>
              <a:t>If you are an ‘extra’ it means that you need to pretend to be someone working or shopping at the market. </a:t>
            </a:r>
            <a:endParaRPr lang="en-GB" sz="3000" dirty="0">
              <a:latin typeface="Twinkl Precursive" panose="02000000000000000000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8422" y="1221922"/>
            <a:ext cx="5864429" cy="5303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7872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Let’s see how your scenes are going!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9654" y="1911927"/>
            <a:ext cx="10515600" cy="4765964"/>
          </a:xfrm>
          <a:solidFill>
            <a:schemeClr val="bg1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500" dirty="0" smtClean="0">
                <a:latin typeface="Twinkl Precursive" panose="02000000000000000000" pitchFamily="2" charset="0"/>
              </a:rPr>
              <a:t>You will need to use a lovely clear voice. </a:t>
            </a:r>
          </a:p>
          <a:p>
            <a:pPr marL="0" indent="0">
              <a:buNone/>
            </a:pPr>
            <a:r>
              <a:rPr lang="en-GB" sz="3500" dirty="0" smtClean="0">
                <a:latin typeface="Twinkl Precursive" panose="02000000000000000000" pitchFamily="2" charset="0"/>
              </a:rPr>
              <a:t>Can you make sure you move your hands and arms for effect? </a:t>
            </a:r>
          </a:p>
          <a:p>
            <a:pPr marL="0" indent="0">
              <a:buNone/>
            </a:pPr>
            <a:r>
              <a:rPr lang="en-GB" sz="3500" dirty="0" smtClean="0">
                <a:latin typeface="Twinkl Precursive" panose="02000000000000000000" pitchFamily="2" charset="0"/>
              </a:rPr>
              <a:t>Can you say your line at the right time? </a:t>
            </a:r>
          </a:p>
          <a:p>
            <a:pPr marL="0" indent="0">
              <a:buNone/>
            </a:pPr>
            <a:r>
              <a:rPr lang="en-GB" sz="3500" dirty="0" smtClean="0">
                <a:latin typeface="Twinkl Precursive" panose="02000000000000000000" pitchFamily="2" charset="0"/>
              </a:rPr>
              <a:t>How might you improve your acting skills?</a:t>
            </a:r>
            <a:r>
              <a:rPr lang="en-GB" sz="3500" dirty="0" smtClean="0">
                <a:latin typeface="Twinkl Precursive" panose="02000000000000000000" pitchFamily="2" charset="0"/>
              </a:rPr>
              <a:t> </a:t>
            </a:r>
          </a:p>
          <a:p>
            <a:pPr marL="0" indent="0">
              <a:buNone/>
            </a:pPr>
            <a:endParaRPr lang="en-GB" sz="35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1714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0969" y="590843"/>
            <a:ext cx="9144000" cy="4476004"/>
          </a:xfrm>
        </p:spPr>
        <p:txBody>
          <a:bodyPr>
            <a:normAutofit/>
          </a:bodyPr>
          <a:lstStyle/>
          <a:p>
            <a:r>
              <a:rPr lang="en-GB" sz="4500" dirty="0" smtClean="0">
                <a:latin typeface="Twinkl Precursive" panose="02000000000000000000" pitchFamily="2" charset="0"/>
              </a:rPr>
              <a:t>LO: </a:t>
            </a:r>
            <a:r>
              <a:rPr lang="en-GB" sz="4500" dirty="0" smtClean="0">
                <a:latin typeface="Twinkl Precursive" panose="02000000000000000000" pitchFamily="2" charset="0"/>
              </a:rPr>
              <a:t>To act out the whole Market scene as a class.</a:t>
            </a:r>
            <a:r>
              <a:rPr lang="en-GB" sz="4500" dirty="0" smtClean="0">
                <a:latin typeface="Twinkl Precursive" panose="02000000000000000000" pitchFamily="2" charset="0"/>
              </a:rPr>
              <a:t/>
            </a:r>
            <a:br>
              <a:rPr lang="en-GB" sz="4500" dirty="0" smtClean="0">
                <a:latin typeface="Twinkl Precursive" panose="02000000000000000000" pitchFamily="2" charset="0"/>
              </a:rPr>
            </a:br>
            <a:r>
              <a:rPr lang="en-GB" sz="4500" dirty="0">
                <a:latin typeface="Twinkl Precursive" panose="02000000000000000000" pitchFamily="2" charset="0"/>
              </a:rPr>
              <a:t/>
            </a:r>
            <a:br>
              <a:rPr lang="en-GB" sz="4500" dirty="0">
                <a:latin typeface="Twinkl Precursive" panose="02000000000000000000" pitchFamily="2" charset="0"/>
              </a:rPr>
            </a:br>
            <a:r>
              <a:rPr lang="en-GB" sz="4500" dirty="0" smtClean="0">
                <a:latin typeface="Twinkl Precursive" panose="02000000000000000000" pitchFamily="2" charset="0"/>
              </a:rPr>
              <a:t>Thursday 1st July </a:t>
            </a:r>
            <a:r>
              <a:rPr lang="en-GB" sz="4500" dirty="0" smtClean="0">
                <a:latin typeface="Twinkl Precursive" panose="02000000000000000000" pitchFamily="2" charset="0"/>
              </a:rPr>
              <a:t>2021 </a:t>
            </a:r>
            <a:endParaRPr lang="en-GB" sz="45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1251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Thursday 1</a:t>
            </a:r>
            <a:r>
              <a:rPr lang="en-GB" baseline="30000" dirty="0" smtClean="0">
                <a:latin typeface="Twinkl Precursive" panose="02000000000000000000" pitchFamily="2" charset="0"/>
              </a:rPr>
              <a:t>st</a:t>
            </a:r>
            <a:r>
              <a:rPr lang="en-GB" dirty="0" smtClean="0">
                <a:latin typeface="Twinkl Precursive" panose="02000000000000000000" pitchFamily="2" charset="0"/>
              </a:rPr>
              <a:t> July 2021 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9654" y="1911927"/>
            <a:ext cx="10515600" cy="4765964"/>
          </a:xfrm>
          <a:solidFill>
            <a:schemeClr val="bg1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500" dirty="0" smtClean="0">
                <a:latin typeface="Twinkl Precursive" panose="02000000000000000000" pitchFamily="2" charset="0"/>
              </a:rPr>
              <a:t>Today you will be continuing working in your groups to practise your scene. </a:t>
            </a:r>
          </a:p>
          <a:p>
            <a:pPr marL="0" indent="0">
              <a:buNone/>
            </a:pPr>
            <a:endParaRPr lang="en-GB" sz="3500" dirty="0" smtClean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sz="3500" dirty="0" smtClean="0">
                <a:latin typeface="Twinkl Precursive" panose="02000000000000000000" pitchFamily="2" charset="0"/>
              </a:rPr>
              <a:t>Then…</a:t>
            </a:r>
            <a:endParaRPr lang="en-GB" sz="3500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sz="3500" dirty="0" smtClean="0">
                <a:latin typeface="Twinkl Precursive" panose="02000000000000000000" pitchFamily="2" charset="0"/>
              </a:rPr>
              <a:t>Your groups will join with the other </a:t>
            </a:r>
            <a:r>
              <a:rPr lang="en-GB" sz="3500" dirty="0" smtClean="0">
                <a:latin typeface="Twinkl Precursive" panose="02000000000000000000" pitchFamily="2" charset="0"/>
              </a:rPr>
              <a:t>groups </a:t>
            </a:r>
            <a:r>
              <a:rPr lang="en-GB" sz="3500" dirty="0" smtClean="0">
                <a:latin typeface="Twinkl Precursive" panose="02000000000000000000" pitchFamily="2" charset="0"/>
              </a:rPr>
              <a:t>to create a full ‘production’ of the Market scene. </a:t>
            </a:r>
          </a:p>
          <a:p>
            <a:pPr marL="0" indent="0">
              <a:buNone/>
            </a:pPr>
            <a:endParaRPr lang="en-GB" sz="3500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endParaRPr lang="en-GB" sz="3500" dirty="0" smtClean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endParaRPr lang="en-GB" sz="35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1645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193" y="226579"/>
            <a:ext cx="5545716" cy="6421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275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1171</TotalTime>
  <Words>425</Words>
  <Application>Microsoft Office PowerPoint</Application>
  <PresentationFormat>Widescreen</PresentationFormat>
  <Paragraphs>42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Comic Sans MS</vt:lpstr>
      <vt:lpstr>Twinkl Precursive</vt:lpstr>
      <vt:lpstr>Office Theme</vt:lpstr>
      <vt:lpstr>LO: To act out the Market Scene from the play.  Wednesday 30th June 2021 </vt:lpstr>
      <vt:lpstr>First let’s read about what happens to the two sets of twins.</vt:lpstr>
      <vt:lpstr>You will be acting out the ‘Market’ scene. </vt:lpstr>
      <vt:lpstr>What is a script?</vt:lpstr>
      <vt:lpstr>You will be given a script with your lines highlighted. </vt:lpstr>
      <vt:lpstr>Let’s see how your scenes are going!</vt:lpstr>
      <vt:lpstr>LO: To act out the whole Market scene as a class.  Thursday 1st July 2021 </vt:lpstr>
      <vt:lpstr>Thursday 1st July 2021 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write about why the snail wishes to travel.   Tuesday 8th June 2021</dc:title>
  <dc:creator>J Geals BTP</dc:creator>
  <cp:lastModifiedBy>J Geals BTP</cp:lastModifiedBy>
  <cp:revision>32</cp:revision>
  <dcterms:created xsi:type="dcterms:W3CDTF">2021-06-03T14:27:07Z</dcterms:created>
  <dcterms:modified xsi:type="dcterms:W3CDTF">2021-06-20T14:52:11Z</dcterms:modified>
</cp:coreProperties>
</file>