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30"/>
  </p:notesMasterIdLst>
  <p:sldIdLst>
    <p:sldId id="296" r:id="rId9"/>
    <p:sldId id="298" r:id="rId10"/>
    <p:sldId id="313" r:id="rId11"/>
    <p:sldId id="306" r:id="rId12"/>
    <p:sldId id="307" r:id="rId13"/>
    <p:sldId id="304" r:id="rId14"/>
    <p:sldId id="300" r:id="rId15"/>
    <p:sldId id="308" r:id="rId16"/>
    <p:sldId id="309" r:id="rId17"/>
    <p:sldId id="310" r:id="rId18"/>
    <p:sldId id="327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58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404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commentAuthors" Target="comment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6925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jp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9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0.png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4.png"/><Relationship Id="rId5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5" Type="http://schemas.openxmlformats.org/officeDocument/2006/relationships/image" Target="../media/image10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5.png"/><Relationship Id="rId3" Type="http://schemas.openxmlformats.org/officeDocument/2006/relationships/image" Target="../media/image17.png"/><Relationship Id="rId7" Type="http://schemas.openxmlformats.org/officeDocument/2006/relationships/image" Target="../media/image190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180.png"/><Relationship Id="rId11" Type="http://schemas.openxmlformats.org/officeDocument/2006/relationships/image" Target="../media/image23.png"/><Relationship Id="rId10" Type="http://schemas.openxmlformats.org/officeDocument/2006/relationships/image" Target="../media/image19.png"/><Relationship Id="rId9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0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3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4.xml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5.xml"/><Relationship Id="rId6" Type="http://schemas.openxmlformats.org/officeDocument/2006/relationships/image" Target="../media/image24.png"/><Relationship Id="rId5" Type="http://schemas.openxmlformats.org/officeDocument/2006/relationships/image" Target="../media/image10.png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6.xml"/><Relationship Id="rId6" Type="http://schemas.openxmlformats.org/officeDocument/2006/relationships/image" Target="../media/image10.png"/><Relationship Id="rId5" Type="http://schemas.openxmlformats.org/officeDocument/2006/relationships/image" Target="../media/image29.pn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7.xml"/><Relationship Id="rId5" Type="http://schemas.openxmlformats.org/officeDocument/2006/relationships/image" Target="../media/image29.png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5962405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Annie is facing East.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She makes a quarter turn.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direction could she be facing now?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 If Annie faced West and made a half turn, which direction would she be facing?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9659" y="495300"/>
            <a:ext cx="1349655" cy="1533528"/>
          </a:xfrm>
          <a:prstGeom prst="rect">
            <a:avLst/>
          </a:prstGeom>
        </p:spPr>
      </p:pic>
      <p:pic>
        <p:nvPicPr>
          <p:cNvPr id="6" name="Picture 5" descr="File:Compass rose en 04p.svg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5300"/>
            <a:ext cx="3372573" cy="337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Annie is facing East.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She makes a quarter turn.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direction could she be facing now?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2) If Annie faced West and made a half turn, which direction would she be facing?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19659" y="495300"/>
            <a:ext cx="1349655" cy="1533528"/>
          </a:xfrm>
          <a:prstGeom prst="rect">
            <a:avLst/>
          </a:prstGeom>
        </p:spPr>
      </p:pic>
      <p:pic>
        <p:nvPicPr>
          <p:cNvPr id="6" name="Picture 5" descr="File:Compass rose en 04p.svg - Wikipe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5300"/>
            <a:ext cx="3372573" cy="337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>
            <a:off x="6258285" y="2177006"/>
            <a:ext cx="1352765" cy="138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6284047" y="2177006"/>
            <a:ext cx="1" cy="130492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284048" y="848288"/>
            <a:ext cx="0" cy="132871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>
          <a:xfrm>
            <a:off x="1972900" y="4315682"/>
            <a:ext cx="134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S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outh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886668" y="4315682"/>
            <a:ext cx="202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o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r North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4914900" y="2177006"/>
            <a:ext cx="1343386" cy="138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>
            <a:off x="6258284" y="2177006"/>
            <a:ext cx="1352765" cy="1385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5525377" y="5479974"/>
            <a:ext cx="13496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E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ast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0255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059588" y="4122328"/>
            <a:ext cx="1428806" cy="413326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62066" y="3456328"/>
            <a:ext cx="339752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 angle is a measure of the amount of turn between two lines</a:t>
            </a:r>
          </a:p>
        </p:txBody>
      </p:sp>
      <p:sp>
        <p:nvSpPr>
          <p:cNvPr id="27" name="Arc 26"/>
          <p:cNvSpPr/>
          <p:nvPr/>
        </p:nvSpPr>
        <p:spPr>
          <a:xfrm>
            <a:off x="4949646" y="4357671"/>
            <a:ext cx="797227" cy="798842"/>
          </a:xfrm>
          <a:prstGeom prst="arc">
            <a:avLst>
              <a:gd name="adj1" fmla="val 16200000"/>
              <a:gd name="adj2" fmla="val 20828175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4010126" y="3586952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5351021" y="3586952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05394" y="496389"/>
            <a:ext cx="70278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an angle?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see angles where 2 straight lines meet at a point.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864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3600000">
                                      <p:cBhvr>
                                        <p:cTn id="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roup 59"/>
          <p:cNvGrpSpPr/>
          <p:nvPr/>
        </p:nvGrpSpPr>
        <p:grpSpPr>
          <a:xfrm rot="20424319">
            <a:off x="3377489" y="4384124"/>
            <a:ext cx="728644" cy="355098"/>
            <a:chOff x="4049401" y="3071219"/>
            <a:chExt cx="728644" cy="355098"/>
          </a:xfrm>
        </p:grpSpPr>
        <p:grpSp>
          <p:nvGrpSpPr>
            <p:cNvPr id="61" name="Group 60"/>
            <p:cNvGrpSpPr/>
            <p:nvPr/>
          </p:nvGrpSpPr>
          <p:grpSpPr>
            <a:xfrm>
              <a:off x="4438411" y="3071220"/>
              <a:ext cx="339634" cy="355097"/>
              <a:chOff x="1319349" y="3213463"/>
              <a:chExt cx="339634" cy="355097"/>
            </a:xfrm>
          </p:grpSpPr>
          <p:cxnSp>
            <p:nvCxnSpPr>
              <p:cNvPr id="65" name="Straight Connector 64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" name="Group 61"/>
            <p:cNvGrpSpPr/>
            <p:nvPr/>
          </p:nvGrpSpPr>
          <p:grpSpPr>
            <a:xfrm flipH="1">
              <a:off x="4049401" y="3071219"/>
              <a:ext cx="401987" cy="355097"/>
              <a:chOff x="1319349" y="3213463"/>
              <a:chExt cx="339634" cy="355097"/>
            </a:xfrm>
          </p:grpSpPr>
          <p:cxnSp>
            <p:nvCxnSpPr>
              <p:cNvPr id="63" name="Straight Connector 62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Straight Connector 63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>
                <a:solidFill>
                  <a:schemeClr val="accent5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9" name="Group 8"/>
          <p:cNvGrpSpPr/>
          <p:nvPr/>
        </p:nvGrpSpPr>
        <p:grpSpPr>
          <a:xfrm>
            <a:off x="5304375" y="1894525"/>
            <a:ext cx="728644" cy="355098"/>
            <a:chOff x="4049401" y="3071219"/>
            <a:chExt cx="728644" cy="355098"/>
          </a:xfrm>
        </p:grpSpPr>
        <p:grpSp>
          <p:nvGrpSpPr>
            <p:cNvPr id="8" name="Group 7"/>
            <p:cNvGrpSpPr/>
            <p:nvPr/>
          </p:nvGrpSpPr>
          <p:grpSpPr>
            <a:xfrm>
              <a:off x="4438411" y="3071220"/>
              <a:ext cx="339634" cy="355097"/>
              <a:chOff x="1319349" y="3213463"/>
              <a:chExt cx="339634" cy="355097"/>
            </a:xfrm>
          </p:grpSpPr>
          <p:cxnSp>
            <p:nvCxnSpPr>
              <p:cNvPr id="5" name="Straight Connector 4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Group 16"/>
            <p:cNvGrpSpPr/>
            <p:nvPr/>
          </p:nvGrpSpPr>
          <p:grpSpPr>
            <a:xfrm flipH="1">
              <a:off x="4049401" y="3071219"/>
              <a:ext cx="401987" cy="355097"/>
              <a:chOff x="1319349" y="3213463"/>
              <a:chExt cx="339634" cy="355097"/>
            </a:xfrm>
          </p:grpSpPr>
          <p:cxnSp>
            <p:nvCxnSpPr>
              <p:cNvPr id="18" name="Straight Connector 17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18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42" name="Group 41"/>
          <p:cNvGrpSpPr/>
          <p:nvPr/>
        </p:nvGrpSpPr>
        <p:grpSpPr>
          <a:xfrm rot="5400000">
            <a:off x="1679962" y="2537548"/>
            <a:ext cx="728644" cy="355098"/>
            <a:chOff x="4049401" y="3071219"/>
            <a:chExt cx="728644" cy="355098"/>
          </a:xfrm>
        </p:grpSpPr>
        <p:grpSp>
          <p:nvGrpSpPr>
            <p:cNvPr id="43" name="Group 42"/>
            <p:cNvGrpSpPr/>
            <p:nvPr/>
          </p:nvGrpSpPr>
          <p:grpSpPr>
            <a:xfrm>
              <a:off x="4438411" y="3071220"/>
              <a:ext cx="339634" cy="355097"/>
              <a:chOff x="1319349" y="3213463"/>
              <a:chExt cx="339634" cy="355097"/>
            </a:xfrm>
          </p:grpSpPr>
          <p:cxnSp>
            <p:nvCxnSpPr>
              <p:cNvPr id="47" name="Straight Connector 46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Straight Connector 47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oup 43"/>
            <p:cNvGrpSpPr/>
            <p:nvPr/>
          </p:nvGrpSpPr>
          <p:grpSpPr>
            <a:xfrm flipH="1">
              <a:off x="4049401" y="3071219"/>
              <a:ext cx="401987" cy="355097"/>
              <a:chOff x="1319349" y="3213463"/>
              <a:chExt cx="339634" cy="355097"/>
            </a:xfrm>
          </p:grpSpPr>
          <p:cxnSp>
            <p:nvCxnSpPr>
              <p:cNvPr id="45" name="Straight Connector 44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Straight Connector 45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25" name="Straight Arrow Connector 24"/>
          <p:cNvCxnSpPr>
            <a:cxnSpLocks/>
          </p:cNvCxnSpPr>
          <p:nvPr/>
        </p:nvCxnSpPr>
        <p:spPr>
          <a:xfrm>
            <a:off x="4438411" y="1452999"/>
            <a:ext cx="1428806" cy="619074"/>
          </a:xfrm>
          <a:prstGeom prst="straightConnector1">
            <a:avLst/>
          </a:prstGeom>
          <a:ln w="19050">
            <a:solidFill>
              <a:schemeClr val="accent1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040889" y="786999"/>
            <a:ext cx="339752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quarter turn is called a 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right angle</a:t>
            </a:r>
            <a:r>
              <a:rPr kumimoji="0" lang="en-GB" sz="2800" b="0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Arc 26"/>
          <p:cNvSpPr/>
          <p:nvPr/>
        </p:nvSpPr>
        <p:spPr>
          <a:xfrm>
            <a:off x="5373192" y="1704638"/>
            <a:ext cx="797227" cy="798842"/>
          </a:xfrm>
          <a:prstGeom prst="arc">
            <a:avLst>
              <a:gd name="adj1" fmla="val 15721913"/>
              <a:gd name="adj2" fmla="val 1155001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29" name="Group 28"/>
          <p:cNvGrpSpPr/>
          <p:nvPr/>
        </p:nvGrpSpPr>
        <p:grpSpPr>
          <a:xfrm>
            <a:off x="4388949" y="917623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5720949" y="917623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38" name="Group 37"/>
          <p:cNvGrpSpPr/>
          <p:nvPr/>
        </p:nvGrpSpPr>
        <p:grpSpPr>
          <a:xfrm rot="5400000">
            <a:off x="534735" y="1396159"/>
            <a:ext cx="2664000" cy="2664000"/>
            <a:chOff x="6276618" y="1670761"/>
            <a:chExt cx="2664000" cy="2664000"/>
          </a:xfrm>
        </p:grpSpPr>
        <p:cxnSp>
          <p:nvCxnSpPr>
            <p:cNvPr id="39" name="Straight Connector 38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Rectangle 39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41" name="Straight Connector 40"/>
          <p:cNvCxnSpPr/>
          <p:nvPr/>
        </p:nvCxnSpPr>
        <p:spPr>
          <a:xfrm rot="5400000" flipV="1">
            <a:off x="2532735" y="2062160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 rot="9768338">
            <a:off x="6191853" y="3893780"/>
            <a:ext cx="728644" cy="355098"/>
            <a:chOff x="4049401" y="3071219"/>
            <a:chExt cx="728644" cy="355098"/>
          </a:xfrm>
        </p:grpSpPr>
        <p:grpSp>
          <p:nvGrpSpPr>
            <p:cNvPr id="50" name="Group 49"/>
            <p:cNvGrpSpPr/>
            <p:nvPr/>
          </p:nvGrpSpPr>
          <p:grpSpPr>
            <a:xfrm>
              <a:off x="4438411" y="3071220"/>
              <a:ext cx="339634" cy="355097"/>
              <a:chOff x="1319349" y="3213463"/>
              <a:chExt cx="339634" cy="355097"/>
            </a:xfrm>
          </p:grpSpPr>
          <p:cxnSp>
            <p:nvCxnSpPr>
              <p:cNvPr id="54" name="Straight Connector 53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Straight Connector 54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1" name="Group 50"/>
            <p:cNvGrpSpPr/>
            <p:nvPr/>
          </p:nvGrpSpPr>
          <p:grpSpPr>
            <a:xfrm flipH="1">
              <a:off x="4049401" y="3071219"/>
              <a:ext cx="401987" cy="355097"/>
              <a:chOff x="1319349" y="3213463"/>
              <a:chExt cx="339634" cy="355097"/>
            </a:xfrm>
          </p:grpSpPr>
          <p:cxnSp>
            <p:nvCxnSpPr>
              <p:cNvPr id="52" name="Straight Connector 51"/>
              <p:cNvCxnSpPr/>
              <p:nvPr/>
            </p:nvCxnSpPr>
            <p:spPr>
              <a:xfrm>
                <a:off x="1319349" y="3226526"/>
                <a:ext cx="339634" cy="0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Straight Connector 52"/>
              <p:cNvCxnSpPr/>
              <p:nvPr/>
            </p:nvCxnSpPr>
            <p:spPr>
              <a:xfrm>
                <a:off x="1645920" y="3213463"/>
                <a:ext cx="0" cy="355097"/>
              </a:xfrm>
              <a:prstGeom prst="line">
                <a:avLst/>
              </a:prstGeom>
              <a:ln w="381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56" name="Group 55"/>
          <p:cNvGrpSpPr/>
          <p:nvPr/>
        </p:nvGrpSpPr>
        <p:grpSpPr>
          <a:xfrm rot="9768338">
            <a:off x="5129989" y="2583851"/>
            <a:ext cx="2664000" cy="2664000"/>
            <a:chOff x="6276618" y="1670761"/>
            <a:chExt cx="2664000" cy="2664000"/>
          </a:xfrm>
        </p:grpSpPr>
        <p:cxnSp>
          <p:nvCxnSpPr>
            <p:cNvPr id="57" name="Straight Connector 56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Rectangle 57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59" name="Straight Connector 58"/>
          <p:cNvCxnSpPr/>
          <p:nvPr/>
        </p:nvCxnSpPr>
        <p:spPr>
          <a:xfrm rot="9768338" flipV="1">
            <a:off x="6658870" y="3906313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67" name="Group 66"/>
          <p:cNvGrpSpPr/>
          <p:nvPr/>
        </p:nvGrpSpPr>
        <p:grpSpPr>
          <a:xfrm rot="15024319">
            <a:off x="2486859" y="3394158"/>
            <a:ext cx="2664000" cy="2664000"/>
            <a:chOff x="6276618" y="1670761"/>
            <a:chExt cx="2664000" cy="2664000"/>
          </a:xfrm>
        </p:grpSpPr>
        <p:cxnSp>
          <p:nvCxnSpPr>
            <p:cNvPr id="68" name="Straight Connector 67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69" name="Rectangle 68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70" name="Straight Connector 69"/>
          <p:cNvCxnSpPr/>
          <p:nvPr/>
        </p:nvCxnSpPr>
        <p:spPr>
          <a:xfrm rot="15024319" flipV="1">
            <a:off x="3200230" y="4285269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Rectangle 70"/>
          <p:cNvSpPr/>
          <p:nvPr/>
        </p:nvSpPr>
        <p:spPr>
          <a:xfrm>
            <a:off x="5720948" y="157223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44978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2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7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 animBg="1"/>
      <p:bldP spid="27" grpId="1" animBg="1"/>
      <p:bldP spid="7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rc 35"/>
          <p:cNvSpPr/>
          <p:nvPr/>
        </p:nvSpPr>
        <p:spPr>
          <a:xfrm>
            <a:off x="1302440" y="2815326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356171" y="4447791"/>
            <a:ext cx="302644" cy="28800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366541" y="4178184"/>
            <a:ext cx="302644" cy="2880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626652" y="4198042"/>
            <a:ext cx="302644" cy="2880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3000" y="4455113"/>
            <a:ext cx="302644" cy="28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7532" y="103089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30376" y="11735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67512" y="334776"/>
            <a:ext cx="71584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pairs of lines make right angles?</a:t>
            </a:r>
          </a:p>
          <a:p>
            <a:r>
              <a:rPr lang="en-GB" sz="2800" dirty="0" smtClean="0"/>
              <a:t>Which do not make right angles?</a:t>
            </a:r>
            <a:endParaRPr lang="en-GB" sz="2800" dirty="0"/>
          </a:p>
        </p:txBody>
      </p:sp>
      <p:grpSp>
        <p:nvGrpSpPr>
          <p:cNvPr id="7" name="Group 6"/>
          <p:cNvGrpSpPr/>
          <p:nvPr/>
        </p:nvGrpSpPr>
        <p:grpSpPr>
          <a:xfrm>
            <a:off x="1411006" y="2235618"/>
            <a:ext cx="1136330" cy="874970"/>
            <a:chOff x="1560683" y="2755878"/>
            <a:chExt cx="1199573" cy="1388293"/>
          </a:xfrm>
        </p:grpSpPr>
        <p:cxnSp>
          <p:nvCxnSpPr>
            <p:cNvPr id="12" name="Straight Connector 11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/>
          <p:cNvGrpSpPr/>
          <p:nvPr/>
        </p:nvGrpSpPr>
        <p:grpSpPr>
          <a:xfrm rot="8771780">
            <a:off x="3793346" y="2369619"/>
            <a:ext cx="1199573" cy="1301040"/>
            <a:chOff x="1560683" y="2079844"/>
            <a:chExt cx="1199573" cy="2064327"/>
          </a:xfrm>
        </p:grpSpPr>
        <p:cxnSp>
          <p:nvCxnSpPr>
            <p:cNvPr id="10" name="Straight Connector 9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 rot="19747931">
            <a:off x="6288045" y="1930439"/>
            <a:ext cx="1219741" cy="1301040"/>
            <a:chOff x="1560683" y="2079844"/>
            <a:chExt cx="1219741" cy="2064327"/>
          </a:xfrm>
        </p:grpSpPr>
        <p:cxnSp>
          <p:nvCxnSpPr>
            <p:cNvPr id="16" name="Straight Connector 15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1580852" y="3058471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6794926">
            <a:off x="6516982" y="4218407"/>
            <a:ext cx="1136330" cy="874970"/>
            <a:chOff x="1560683" y="2755878"/>
            <a:chExt cx="1199573" cy="1388293"/>
          </a:xfrm>
        </p:grpSpPr>
        <p:cxnSp>
          <p:nvCxnSpPr>
            <p:cNvPr id="19" name="Straight Connector 18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1211029" y="4178184"/>
            <a:ext cx="1904473" cy="724516"/>
            <a:chOff x="749789" y="2977931"/>
            <a:chExt cx="2010467" cy="1149571"/>
          </a:xfrm>
        </p:grpSpPr>
        <p:cxnSp>
          <p:nvCxnSpPr>
            <p:cNvPr id="22" name="Straight Connector 21"/>
            <p:cNvCxnSpPr/>
            <p:nvPr/>
          </p:nvCxnSpPr>
          <p:spPr>
            <a:xfrm>
              <a:off x="749789" y="2977931"/>
              <a:ext cx="838475" cy="1149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1560684" y="4106775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4017215" y="3802273"/>
            <a:ext cx="1199572" cy="1301040"/>
            <a:chOff x="933492" y="2079844"/>
            <a:chExt cx="1199572" cy="2064327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933492" y="3111041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2575">
            <a:off x="4304009" y="2214230"/>
            <a:ext cx="343348" cy="32673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181484">
            <a:off x="6271135" y="2480528"/>
            <a:ext cx="343348" cy="32673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672562">
            <a:off x="6423534" y="2747665"/>
            <a:ext cx="343348" cy="326735"/>
          </a:xfrm>
          <a:prstGeom prst="rect">
            <a:avLst/>
          </a:prstGeom>
        </p:spPr>
      </p:pic>
      <p:cxnSp>
        <p:nvCxnSpPr>
          <p:cNvPr id="39" name="Straight Connector 38"/>
          <p:cNvCxnSpPr/>
          <p:nvPr/>
        </p:nvCxnSpPr>
        <p:spPr>
          <a:xfrm flipV="1">
            <a:off x="1421230" y="1777935"/>
            <a:ext cx="0" cy="132214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V="1">
            <a:off x="1997343" y="3580553"/>
            <a:ext cx="0" cy="132214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1" name="Arc 40"/>
          <p:cNvSpPr/>
          <p:nvPr/>
        </p:nvSpPr>
        <p:spPr>
          <a:xfrm rot="1312677">
            <a:off x="1766109" y="4466878"/>
            <a:ext cx="593530" cy="650702"/>
          </a:xfrm>
          <a:prstGeom prst="arc">
            <a:avLst>
              <a:gd name="adj1" fmla="val 10412073"/>
              <a:gd name="adj2" fmla="val 21356916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4" name="Straight Connector 43"/>
          <p:cNvCxnSpPr/>
          <p:nvPr/>
        </p:nvCxnSpPr>
        <p:spPr>
          <a:xfrm>
            <a:off x="6917107" y="3942617"/>
            <a:ext cx="1105629" cy="49785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9" name="Arc 48"/>
          <p:cNvSpPr/>
          <p:nvPr/>
        </p:nvSpPr>
        <p:spPr>
          <a:xfrm rot="8225115">
            <a:off x="6640490" y="3764612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1" name="Rectangle 50"/>
          <p:cNvSpPr/>
          <p:nvPr/>
        </p:nvSpPr>
        <p:spPr>
          <a:xfrm rot="19544135">
            <a:off x="5186047" y="522653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7870" y="5118985"/>
            <a:ext cx="1367649" cy="959263"/>
          </a:xfrm>
          <a:prstGeom prst="rect">
            <a:avLst/>
          </a:prstGeom>
        </p:spPr>
      </p:pic>
      <p:sp>
        <p:nvSpPr>
          <p:cNvPr id="53" name="Rectangle 52"/>
          <p:cNvSpPr/>
          <p:nvPr/>
        </p:nvSpPr>
        <p:spPr>
          <a:xfrm rot="19544135">
            <a:off x="4123194" y="2298906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Rectangle 53"/>
          <p:cNvSpPr/>
          <p:nvPr/>
        </p:nvSpPr>
        <p:spPr>
          <a:xfrm rot="19761874">
            <a:off x="6157168" y="206028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 rot="19761874">
            <a:off x="6506412" y="2649506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982438" y="4464864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982438" y="377319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4665698" y="3780601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4650646" y="4474389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1433104" y="241046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1994058" y="421892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/>
          <p:cNvSpPr/>
          <p:nvPr/>
        </p:nvSpPr>
        <p:spPr>
          <a:xfrm rot="1459163">
            <a:off x="6762493" y="407806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4" grpId="0"/>
      <p:bldP spid="4" grpId="1"/>
      <p:bldP spid="41" grpId="0" animBg="1"/>
      <p:bldP spid="49" grpId="0" animBg="1"/>
      <p:bldP spid="51" grpId="0" animBg="1"/>
      <p:bldP spid="51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 animBg="1"/>
      <p:bldP spid="61" grpId="1" animBg="1"/>
      <p:bldP spid="62" grpId="0" animBg="1"/>
      <p:bldP spid="6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34776"/>
            <a:ext cx="71584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shapes have right angles?</a:t>
            </a:r>
            <a:endParaRPr lang="en-GB" sz="2800" dirty="0"/>
          </a:p>
        </p:txBody>
      </p:sp>
      <p:sp>
        <p:nvSpPr>
          <p:cNvPr id="4" name="Right Triangle 3"/>
          <p:cNvSpPr/>
          <p:nvPr/>
        </p:nvSpPr>
        <p:spPr>
          <a:xfrm>
            <a:off x="1531412" y="1394985"/>
            <a:ext cx="1685109" cy="1685109"/>
          </a:xfrm>
          <a:prstGeom prst="rt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 rot="19819042">
            <a:off x="1682582" y="4180389"/>
            <a:ext cx="1134578" cy="113457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430268" y="1394985"/>
            <a:ext cx="3033630" cy="14088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 rot="1288919">
            <a:off x="4033258" y="3570461"/>
            <a:ext cx="1870000" cy="1688893"/>
          </a:xfrm>
          <a:prstGeom prst="triangl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517574" y="2821782"/>
            <a:ext cx="302644" cy="2880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7214" y="1398550"/>
            <a:ext cx="302644" cy="2880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7176229" y="2515883"/>
            <a:ext cx="302644" cy="2880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429892" y="2508560"/>
            <a:ext cx="302644" cy="2880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175521" y="1405872"/>
            <a:ext cx="302644" cy="28800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9759864">
            <a:off x="1495314" y="4485338"/>
            <a:ext cx="226983" cy="21600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59864">
            <a:off x="2768188" y="4804168"/>
            <a:ext cx="226983" cy="21600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4359864">
            <a:off x="1978420" y="5279625"/>
            <a:ext cx="226983" cy="216000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59864">
            <a:off x="2296161" y="3995426"/>
            <a:ext cx="226983" cy="216000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4212" y="3144028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57056" y="328671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3" name="Rectangle 32"/>
          <p:cNvSpPr/>
          <p:nvPr/>
        </p:nvSpPr>
        <p:spPr>
          <a:xfrm rot="19544135">
            <a:off x="5887227" y="521086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9050" y="5103313"/>
            <a:ext cx="1367649" cy="95926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533491" y="241046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1531412" y="136004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Rectangle 36"/>
          <p:cNvSpPr/>
          <p:nvPr/>
        </p:nvSpPr>
        <p:spPr>
          <a:xfrm>
            <a:off x="2579360" y="241046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4440453" y="138115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6821753" y="1400207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821752" y="2109818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444921" y="212309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 rot="17468048">
            <a:off x="3926012" y="4354592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 rot="17468048">
            <a:off x="5034517" y="4772879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 rot="19167032">
            <a:off x="4902654" y="377299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33" grpId="0" animBg="1"/>
      <p:bldP spid="33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4388949" y="380691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1" name="TextBox 9"/>
          <p:cNvSpPr txBox="1"/>
          <p:nvPr/>
        </p:nvSpPr>
        <p:spPr>
          <a:xfrm>
            <a:off x="1314654" y="3283752"/>
            <a:ext cx="5805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is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right angle </a:t>
            </a:r>
            <a:r>
              <a:rPr lang="en-GB" sz="2800" dirty="0" smtClean="0"/>
              <a:t>in a quarter turn.</a:t>
            </a:r>
          </a:p>
        </p:txBody>
      </p:sp>
      <p:sp>
        <p:nvSpPr>
          <p:cNvPr id="72" name="TextBox 13"/>
          <p:cNvSpPr txBox="1"/>
          <p:nvPr/>
        </p:nvSpPr>
        <p:spPr>
          <a:xfrm>
            <a:off x="1314654" y="3873428"/>
            <a:ext cx="5650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 right angles </a:t>
            </a:r>
            <a:r>
              <a:rPr lang="en-GB" sz="2800" dirty="0" smtClean="0"/>
              <a:t>in a half turn.</a:t>
            </a:r>
          </a:p>
        </p:txBody>
      </p:sp>
      <p:pic>
        <p:nvPicPr>
          <p:cNvPr id="75" name="Picture 7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79797" y="1371892"/>
            <a:ext cx="378305" cy="360000"/>
          </a:xfrm>
          <a:prstGeom prst="rect">
            <a:avLst/>
          </a:prstGeom>
        </p:spPr>
      </p:pic>
      <p:grpSp>
        <p:nvGrpSpPr>
          <p:cNvPr id="76" name="Group 75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77" name="Straight Connector 76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4369899" y="1693641"/>
            <a:ext cx="1332000" cy="2835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98848" y="1371892"/>
            <a:ext cx="378305" cy="360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645" y="1741045"/>
            <a:ext cx="378305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348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" dur="2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4388949" y="380691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14"/>
          <p:cNvSpPr txBox="1"/>
          <p:nvPr/>
        </p:nvSpPr>
        <p:spPr>
          <a:xfrm>
            <a:off x="1316119" y="4494959"/>
            <a:ext cx="6593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 right angles </a:t>
            </a:r>
            <a:r>
              <a:rPr lang="en-GB" sz="2800" dirty="0" smtClean="0"/>
              <a:t>in a 3 quarter turn.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77" name="Straight Connector 76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4369899" y="1674589"/>
            <a:ext cx="1332000" cy="2835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98847" y="1342792"/>
            <a:ext cx="378305" cy="360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645" y="1719350"/>
            <a:ext cx="378305" cy="360000"/>
          </a:xfrm>
          <a:prstGeom prst="rect">
            <a:avLst/>
          </a:prstGeom>
        </p:spPr>
      </p:pic>
      <p:sp>
        <p:nvSpPr>
          <p:cNvPr id="17" name="TextBox 9"/>
          <p:cNvSpPr txBox="1"/>
          <p:nvPr/>
        </p:nvSpPr>
        <p:spPr>
          <a:xfrm>
            <a:off x="1314654" y="3283752"/>
            <a:ext cx="5805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is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right angle </a:t>
            </a:r>
            <a:r>
              <a:rPr lang="en-GB" sz="2800" dirty="0" smtClean="0"/>
              <a:t>in a quarter turn.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1314654" y="3873428"/>
            <a:ext cx="5650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 right angles </a:t>
            </a:r>
            <a:r>
              <a:rPr lang="en-GB" sz="2800" dirty="0" smtClean="0"/>
              <a:t>in a half turn.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385883" y="1688766"/>
            <a:ext cx="19050" cy="130364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07205" y="1699300"/>
            <a:ext cx="378305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12137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30" name="Straight Connector 29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Rectangle 30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4" name="Straight Connector 33"/>
          <p:cNvCxnSpPr/>
          <p:nvPr/>
        </p:nvCxnSpPr>
        <p:spPr>
          <a:xfrm flipV="1">
            <a:off x="4388949" y="380691"/>
            <a:ext cx="0" cy="1332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3" name="TextBox 14"/>
          <p:cNvSpPr txBox="1"/>
          <p:nvPr/>
        </p:nvSpPr>
        <p:spPr>
          <a:xfrm>
            <a:off x="1316119" y="4494959"/>
            <a:ext cx="65930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 right angles </a:t>
            </a:r>
            <a:r>
              <a:rPr lang="en-GB" sz="2800" dirty="0" smtClean="0"/>
              <a:t>in a 3 quarter turn.</a:t>
            </a:r>
          </a:p>
        </p:txBody>
      </p:sp>
      <p:sp>
        <p:nvSpPr>
          <p:cNvPr id="74" name="TextBox 16"/>
          <p:cNvSpPr txBox="1"/>
          <p:nvPr/>
        </p:nvSpPr>
        <p:spPr>
          <a:xfrm>
            <a:off x="1316119" y="5084635"/>
            <a:ext cx="55611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 right angles </a:t>
            </a:r>
            <a:r>
              <a:rPr lang="en-GB" sz="2800" dirty="0" smtClean="0"/>
              <a:t>in a full turn.</a:t>
            </a:r>
          </a:p>
        </p:txBody>
      </p:sp>
      <p:grpSp>
        <p:nvGrpSpPr>
          <p:cNvPr id="76" name="Group 75"/>
          <p:cNvGrpSpPr/>
          <p:nvPr/>
        </p:nvGrpSpPr>
        <p:grpSpPr>
          <a:xfrm>
            <a:off x="3056949" y="380691"/>
            <a:ext cx="2664000" cy="2664000"/>
            <a:chOff x="6276618" y="1670761"/>
            <a:chExt cx="2664000" cy="2664000"/>
          </a:xfrm>
        </p:grpSpPr>
        <p:cxnSp>
          <p:nvCxnSpPr>
            <p:cNvPr id="77" name="Straight Connector 76"/>
            <p:cNvCxnSpPr/>
            <p:nvPr/>
          </p:nvCxnSpPr>
          <p:spPr>
            <a:xfrm flipV="1">
              <a:off x="7608618" y="1670761"/>
              <a:ext cx="0" cy="1332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8" name="Rectangle 77"/>
            <p:cNvSpPr/>
            <p:nvPr/>
          </p:nvSpPr>
          <p:spPr>
            <a:xfrm>
              <a:off x="6276618" y="1670761"/>
              <a:ext cx="2664000" cy="2664000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3" name="Straight Connector 2"/>
          <p:cNvCxnSpPr/>
          <p:nvPr/>
        </p:nvCxnSpPr>
        <p:spPr>
          <a:xfrm flipV="1">
            <a:off x="4369899" y="1693641"/>
            <a:ext cx="1332000" cy="28354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4391996" y="1352842"/>
            <a:ext cx="378305" cy="360000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645" y="1741045"/>
            <a:ext cx="378305" cy="360000"/>
          </a:xfrm>
          <a:prstGeom prst="rect">
            <a:avLst/>
          </a:prstGeom>
        </p:spPr>
      </p:pic>
      <p:sp>
        <p:nvSpPr>
          <p:cNvPr id="17" name="TextBox 9"/>
          <p:cNvSpPr txBox="1"/>
          <p:nvPr/>
        </p:nvSpPr>
        <p:spPr>
          <a:xfrm>
            <a:off x="1314654" y="3283752"/>
            <a:ext cx="58056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is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800" dirty="0" smtClean="0"/>
              <a:t>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right angle </a:t>
            </a:r>
            <a:r>
              <a:rPr lang="en-GB" sz="2800" dirty="0" smtClean="0"/>
              <a:t>in a quarter turn.</a:t>
            </a:r>
          </a:p>
        </p:txBody>
      </p:sp>
      <p:sp>
        <p:nvSpPr>
          <p:cNvPr id="18" name="TextBox 13"/>
          <p:cNvSpPr txBox="1"/>
          <p:nvPr/>
        </p:nvSpPr>
        <p:spPr>
          <a:xfrm>
            <a:off x="1314654" y="3873428"/>
            <a:ext cx="56509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/>
              <a:t>There are 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 right angles </a:t>
            </a:r>
            <a:r>
              <a:rPr lang="en-GB" sz="2800" dirty="0" smtClean="0"/>
              <a:t>in a half turn.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4388949" y="1741045"/>
            <a:ext cx="19050" cy="1303646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00745" y="1712844"/>
            <a:ext cx="378305" cy="360000"/>
          </a:xfrm>
          <a:prstGeom prst="rect">
            <a:avLst/>
          </a:prstGeom>
        </p:spPr>
      </p:pic>
      <p:cxnSp>
        <p:nvCxnSpPr>
          <p:cNvPr id="20" name="Straight Connector 19"/>
          <p:cNvCxnSpPr/>
          <p:nvPr/>
        </p:nvCxnSpPr>
        <p:spPr>
          <a:xfrm flipH="1">
            <a:off x="3075999" y="1712691"/>
            <a:ext cx="1293900" cy="0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4016744" y="1328617"/>
            <a:ext cx="378305" cy="3600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3205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6236749" cy="19082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03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3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 spade before and after a turn.</a:t>
                </a: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Can you describe the turn?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Is there more than one way?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angles below are right angles?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a)                      b)                     c)                 d)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	 What is 36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740307"/>
              </a:xfrm>
              <a:prstGeom prst="rect">
                <a:avLst/>
              </a:prstGeom>
              <a:blipFill>
                <a:blip r:embed="rId4"/>
                <a:stretch>
                  <a:fillRect l="-1301" t="-81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Group 7"/>
          <p:cNvGrpSpPr/>
          <p:nvPr/>
        </p:nvGrpSpPr>
        <p:grpSpPr>
          <a:xfrm rot="8887684">
            <a:off x="1813689" y="4459036"/>
            <a:ext cx="979099" cy="736341"/>
            <a:chOff x="1560683" y="2755878"/>
            <a:chExt cx="1199573" cy="1388293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37166" y="4351319"/>
            <a:ext cx="1166411" cy="711453"/>
            <a:chOff x="749789" y="2977931"/>
            <a:chExt cx="2010467" cy="1149571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749789" y="2977931"/>
              <a:ext cx="838475" cy="1149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560684" y="4106775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rot="8771780">
            <a:off x="3344823" y="4558161"/>
            <a:ext cx="1074273" cy="877627"/>
            <a:chOff x="1560683" y="2079844"/>
            <a:chExt cx="1199573" cy="2064327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10800000">
            <a:off x="4770689" y="4325827"/>
            <a:ext cx="733548" cy="872921"/>
            <a:chOff x="1560683" y="2079844"/>
            <a:chExt cx="1199573" cy="2064327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5596" y="1451658"/>
            <a:ext cx="1514670" cy="1806840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591427" y="313596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15778" y="1474145"/>
            <a:ext cx="1514670" cy="180684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376192" y="313585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6124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3709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Here is a spade before and after a turn.</a:t>
                </a: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 Can you describe the turn?</a:t>
                </a: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Is there more than one way?</a:t>
                </a: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Which of the angles below are right angles?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a)                      b)                     c)                 d)</a:t>
                </a:r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4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	</a:t>
                </a:r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What is 36 </a:t>
                </a:r>
                <a14:m>
                  <m:oMath xmlns:m="http://schemas.openxmlformats.org/officeDocument/2006/math">
                    <m:r>
                      <a:rPr lang="en-GB" sz="24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4?</a:t>
                </a: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4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370975"/>
              </a:xfrm>
              <a:prstGeom prst="rect">
                <a:avLst/>
              </a:prstGeom>
              <a:blipFill>
                <a:blip r:embed="rId5"/>
                <a:stretch>
                  <a:fillRect l="-1301" t="-8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355596" y="1451658"/>
            <a:ext cx="1514670" cy="180684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91427" y="313596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before</a:t>
            </a:r>
            <a:endParaRPr lang="en-GB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15778" y="1474145"/>
            <a:ext cx="1514670" cy="180684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76192" y="3135859"/>
            <a:ext cx="14999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after</a:t>
            </a:r>
            <a:endParaRPr lang="en-GB" sz="2400" dirty="0"/>
          </a:p>
        </p:txBody>
      </p:sp>
      <p:grpSp>
        <p:nvGrpSpPr>
          <p:cNvPr id="8" name="Group 7"/>
          <p:cNvGrpSpPr/>
          <p:nvPr/>
        </p:nvGrpSpPr>
        <p:grpSpPr>
          <a:xfrm rot="8887684">
            <a:off x="1813689" y="4459036"/>
            <a:ext cx="979099" cy="736341"/>
            <a:chOff x="1560683" y="2755878"/>
            <a:chExt cx="1199573" cy="1388293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1560683" y="2755878"/>
              <a:ext cx="798222" cy="138829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37166" y="4351319"/>
            <a:ext cx="1166411" cy="711453"/>
            <a:chOff x="749789" y="2977931"/>
            <a:chExt cx="2010467" cy="1149571"/>
          </a:xfrm>
        </p:grpSpPr>
        <p:cxnSp>
          <p:nvCxnSpPr>
            <p:cNvPr id="12" name="Straight Connector 11"/>
            <p:cNvCxnSpPr/>
            <p:nvPr/>
          </p:nvCxnSpPr>
          <p:spPr>
            <a:xfrm>
              <a:off x="749789" y="2977931"/>
              <a:ext cx="838475" cy="1149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1560684" y="4106775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 rot="8771780">
            <a:off x="3344823" y="4558161"/>
            <a:ext cx="1074273" cy="877627"/>
            <a:chOff x="1560683" y="2079844"/>
            <a:chExt cx="1199573" cy="2064327"/>
          </a:xfrm>
        </p:grpSpPr>
        <p:cxnSp>
          <p:nvCxnSpPr>
            <p:cNvPr id="15" name="Straight Connector 14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/>
          <p:cNvGrpSpPr/>
          <p:nvPr/>
        </p:nvGrpSpPr>
        <p:grpSpPr>
          <a:xfrm rot="10800000">
            <a:off x="4770689" y="4325827"/>
            <a:ext cx="733548" cy="872921"/>
            <a:chOff x="1560683" y="2079844"/>
            <a:chExt cx="1199573" cy="2064327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1560683" y="2079844"/>
              <a:ext cx="0" cy="2064327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31786" y="1451658"/>
            <a:ext cx="1514670" cy="1806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5052613" y="713418"/>
                <a:ext cx="3055562" cy="6692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turn anti-clockwise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2613" y="713418"/>
                <a:ext cx="3055562" cy="669286"/>
              </a:xfrm>
              <a:prstGeom prst="rect">
                <a:avLst/>
              </a:prstGeom>
              <a:blipFill>
                <a:blip r:embed="rId7"/>
                <a:stretch>
                  <a:fillRect b="-818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512526" y="1451657"/>
            <a:ext cx="1514670" cy="1806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5642202" y="1270374"/>
                <a:ext cx="2435283" cy="67076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0" i="0" dirty="0" smtClean="0">
                            <a:solidFill>
                              <a:schemeClr val="accent1">
                                <a:lumMod val="75000"/>
                              </a:schemeClr>
                            </a:solidFill>
                          </a:rPr>
                          <m:t>4</m:t>
                        </m:r>
                      </m:den>
                    </m:f>
                    <m:r>
                      <a:rPr lang="en-GB" sz="2400" b="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turn clockwise</a:t>
                </a:r>
                <a:endParaRPr lang="en-GB" sz="24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42202" y="1270374"/>
                <a:ext cx="2435283" cy="670761"/>
              </a:xfrm>
              <a:prstGeom prst="rect">
                <a:avLst/>
              </a:prstGeom>
              <a:blipFill>
                <a:blip r:embed="rId8"/>
                <a:stretch>
                  <a:fillRect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Rectangle 24"/>
          <p:cNvSpPr/>
          <p:nvPr/>
        </p:nvSpPr>
        <p:spPr>
          <a:xfrm rot="14267623">
            <a:off x="2099278" y="439722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 rot="14267623">
            <a:off x="3656830" y="446857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84158" y="4846283"/>
            <a:ext cx="640100" cy="558684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 rot="10800000">
            <a:off x="4840904" y="4347481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12705" y="4832638"/>
            <a:ext cx="640100" cy="558684"/>
          </a:xfrm>
          <a:prstGeom prst="rect">
            <a:avLst/>
          </a:prstGeom>
        </p:spPr>
      </p:pic>
      <p:sp>
        <p:nvSpPr>
          <p:cNvPr id="31" name="Rectangle 30"/>
          <p:cNvSpPr/>
          <p:nvPr/>
        </p:nvSpPr>
        <p:spPr>
          <a:xfrm rot="8786848">
            <a:off x="6602770" y="4281112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6862454" y="3617836"/>
            <a:ext cx="1105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>
                    <a:lumMod val="75000"/>
                  </a:schemeClr>
                </a:solidFill>
              </a:rPr>
              <a:t>b</a:t>
            </a:r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 and c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527026" y="5438063"/>
            <a:ext cx="11058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9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7" name="Straight Connector 26"/>
          <p:cNvCxnSpPr/>
          <p:nvPr/>
        </p:nvCxnSpPr>
        <p:spPr>
          <a:xfrm>
            <a:off x="2529244" y="4263560"/>
            <a:ext cx="487107" cy="800624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833384" y="4448833"/>
            <a:ext cx="874067" cy="601119"/>
          </a:xfrm>
          <a:prstGeom prst="line">
            <a:avLst/>
          </a:prstGeom>
          <a:ln w="381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12497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6200000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/>
      <p:bldP spid="25" grpId="0" animBg="1"/>
      <p:bldP spid="25" grpId="1" animBg="1"/>
      <p:bldP spid="26" grpId="0" animBg="1"/>
      <p:bldP spid="26" grpId="1" animBg="1"/>
      <p:bldP spid="29" grpId="0" animBg="1"/>
      <p:bldP spid="29" grpId="1" animBg="1"/>
      <p:bldP spid="31" grpId="0" animBg="1"/>
      <p:bldP spid="31" grpId="1" animBg="1"/>
      <p:bldP spid="32" grpId="0"/>
      <p:bldP spid="3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7687" y="830628"/>
            <a:ext cx="2916528" cy="2333222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2399567" y="2542599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A right angle is a quarter of a full turn.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30004" y="3942500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</a:t>
            </a:r>
            <a:r>
              <a:rPr lang="en-GB" sz="2800" dirty="0" smtClean="0"/>
              <a:t>Angles are measured in degrees.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824173" y="4675008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There are 360 degrees in a full turn.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24173" y="5383848"/>
            <a:ext cx="69150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How many degrees are in one right angle?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5390879" y="2547670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4 right angles in a full turn.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0004" y="350251"/>
            <a:ext cx="2346465" cy="1788387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730004" y="1015437"/>
            <a:ext cx="1736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r</a:t>
            </a:r>
            <a:r>
              <a:rPr lang="en-GB" sz="2800" dirty="0" smtClean="0"/>
              <a:t>ight angle</a:t>
            </a:r>
          </a:p>
        </p:txBody>
      </p:sp>
      <p:pic>
        <p:nvPicPr>
          <p:cNvPr id="38" name="Picture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39" name="TextBox 38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0614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1" grpId="0"/>
      <p:bldP spid="3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52" y="1148096"/>
            <a:ext cx="2916528" cy="233322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2311947" y="2452560"/>
            <a:ext cx="302752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360 degrees in a full turn.</a:t>
            </a:r>
          </a:p>
        </p:txBody>
      </p:sp>
      <p:sp>
        <p:nvSpPr>
          <p:cNvPr id="35" name="Rectangle 34"/>
          <p:cNvSpPr/>
          <p:nvPr/>
        </p:nvSpPr>
        <p:spPr>
          <a:xfrm>
            <a:off x="824172" y="334776"/>
            <a:ext cx="69150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 smtClean="0"/>
              <a:t>How many degrees are in a right angle?</a:t>
            </a:r>
            <a:endParaRPr lang="en-GB" sz="2800" dirty="0"/>
          </a:p>
        </p:txBody>
      </p:sp>
      <p:sp>
        <p:nvSpPr>
          <p:cNvPr id="36" name="TextBox 35"/>
          <p:cNvSpPr txBox="1"/>
          <p:nvPr/>
        </p:nvSpPr>
        <p:spPr>
          <a:xfrm>
            <a:off x="2100848" y="1148096"/>
            <a:ext cx="296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There are 4 right angles in a full turn.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24172" y="3709210"/>
                <a:ext cx="159210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360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172" y="3709210"/>
                <a:ext cx="1592103" cy="523220"/>
              </a:xfrm>
              <a:prstGeom prst="rect">
                <a:avLst/>
              </a:prstGeom>
              <a:blipFill>
                <a:blip r:embed="rId6"/>
                <a:stretch>
                  <a:fillRect l="-7663" t="-10465" r="-689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14" name="Group 13"/>
          <p:cNvGrpSpPr/>
          <p:nvPr/>
        </p:nvGrpSpPr>
        <p:grpSpPr>
          <a:xfrm>
            <a:off x="5826034" y="1069335"/>
            <a:ext cx="1913206" cy="846829"/>
            <a:chOff x="3751768" y="535036"/>
            <a:chExt cx="3273907" cy="846829"/>
          </a:xfrm>
        </p:grpSpPr>
        <p:sp>
          <p:nvSpPr>
            <p:cNvPr id="15" name="Rounded Rectangular Callout 14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6" name="TextBox 15"/>
                <p:cNvSpPr txBox="1"/>
                <p:nvPr/>
              </p:nvSpPr>
              <p:spPr>
                <a:xfrm>
                  <a:off x="3882277" y="535036"/>
                  <a:ext cx="3143398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We can use 36 </a:t>
                  </a:r>
                  <a14:m>
                    <m:oMath xmlns:m="http://schemas.openxmlformats.org/officeDocument/2006/math">
                      <m:r>
                        <a:rPr lang="en-GB" sz="2400" i="1" dirty="0">
                          <a:latin typeface="Cambria Math" panose="02040503050406030204" pitchFamily="18" charset="0"/>
                          <a:cs typeface="Calibri" panose="020F0502020204030204" pitchFamily="34" charset="0"/>
                        </a:rPr>
                        <m:t>÷</m:t>
                      </m:r>
                    </m:oMath>
                  </a14:m>
                  <a:r>
                    <a:rPr lang="en-GB" sz="2400" dirty="0">
                      <a:latin typeface="Calibri" panose="020F0502020204030204" pitchFamily="34" charset="0"/>
                      <a:cs typeface="Calibri" panose="020F0502020204030204" pitchFamily="34" charset="0"/>
                    </a:rPr>
                    <a:t> </a:t>
                  </a:r>
                  <a:r>
                    <a:rPr lang="en-GB" sz="2400" dirty="0" smtClean="0">
                      <a:latin typeface="Calibri" panose="020F0502020204030204" pitchFamily="34" charset="0"/>
                      <a:cs typeface="Calibri" panose="020F0502020204030204" pitchFamily="34" charset="0"/>
                    </a:rPr>
                    <a:t>4!</a:t>
                  </a:r>
                  <a:r>
                    <a:rPr lang="en-GB" sz="2400" dirty="0" smtClean="0"/>
                    <a:t> 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6" name="TextBox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882277" y="535036"/>
                  <a:ext cx="3143398" cy="461665"/>
                </a:xfrm>
                <a:prstGeom prst="rect">
                  <a:avLst/>
                </a:prstGeom>
                <a:blipFill>
                  <a:blip r:embed="rId7"/>
                  <a:stretch>
                    <a:fillRect l="-4967" t="-10526" b="-10789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17" name="Picture 1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193" y="1916164"/>
            <a:ext cx="1566724" cy="109889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Rectangle 17"/>
              <p:cNvSpPr/>
              <p:nvPr/>
            </p:nvSpPr>
            <p:spPr>
              <a:xfrm>
                <a:off x="824172" y="4303255"/>
                <a:ext cx="116410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36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4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Rectangle 1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4172" y="4303255"/>
                <a:ext cx="1164101" cy="523220"/>
              </a:xfrm>
              <a:prstGeom prst="rect">
                <a:avLst/>
              </a:prstGeom>
              <a:blipFill>
                <a:blip r:embed="rId9"/>
                <a:stretch>
                  <a:fillRect l="-10471" t="-11628" r="-94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3397765"/>
            <a:ext cx="609046" cy="59404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3397765"/>
            <a:ext cx="609046" cy="594045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3397765"/>
            <a:ext cx="609046" cy="59404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3397765"/>
            <a:ext cx="609046" cy="594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3397765"/>
            <a:ext cx="609046" cy="594045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3397765"/>
            <a:ext cx="609046" cy="594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3397765"/>
            <a:ext cx="609046" cy="5940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3397765"/>
            <a:ext cx="609046" cy="59404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3397765"/>
            <a:ext cx="609046" cy="594045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3920017"/>
            <a:ext cx="609046" cy="594045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3920017"/>
            <a:ext cx="609046" cy="594045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3920017"/>
            <a:ext cx="609046" cy="594045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3920017"/>
            <a:ext cx="609046" cy="594045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3920017"/>
            <a:ext cx="609046" cy="594045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3920017"/>
            <a:ext cx="609046" cy="594045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3920017"/>
            <a:ext cx="609046" cy="594045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3920017"/>
            <a:ext cx="609046" cy="59404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3920017"/>
            <a:ext cx="609046" cy="59404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4442269"/>
            <a:ext cx="609046" cy="59404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4442269"/>
            <a:ext cx="609046" cy="59404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4442269"/>
            <a:ext cx="609046" cy="59404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4442269"/>
            <a:ext cx="609046" cy="59404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4442269"/>
            <a:ext cx="609046" cy="594045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4442269"/>
            <a:ext cx="609046" cy="594045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4442269"/>
            <a:ext cx="609046" cy="594045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4442269"/>
            <a:ext cx="609046" cy="594045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4442269"/>
            <a:ext cx="609046" cy="594045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974" y="4964521"/>
            <a:ext cx="609046" cy="594045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39" y="4964521"/>
            <a:ext cx="609046" cy="594045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904" y="4964521"/>
            <a:ext cx="609046" cy="594045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6869" y="4964521"/>
            <a:ext cx="609046" cy="594045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834" y="4964521"/>
            <a:ext cx="609046" cy="594045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0799" y="4964521"/>
            <a:ext cx="609046" cy="59404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64" y="4964521"/>
            <a:ext cx="609046" cy="594045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4729" y="4964521"/>
            <a:ext cx="609046" cy="594045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694" y="4964521"/>
            <a:ext cx="609046" cy="594045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3030974" y="3384702"/>
            <a:ext cx="4544766" cy="586468"/>
          </a:xfrm>
          <a:prstGeom prst="round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98875" y="4303255"/>
                <a:ext cx="10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9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8875" y="4303255"/>
                <a:ext cx="1057169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9" name="Picture 9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3442044"/>
            <a:ext cx="516020" cy="594045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3442044"/>
            <a:ext cx="516020" cy="594045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3442044"/>
            <a:ext cx="516020" cy="594045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3442044"/>
            <a:ext cx="516020" cy="594045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3442044"/>
            <a:ext cx="516020" cy="594045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3442044"/>
            <a:ext cx="516020" cy="594045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3442044"/>
            <a:ext cx="516020" cy="594045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3442044"/>
            <a:ext cx="516020" cy="594045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3442044"/>
            <a:ext cx="516020" cy="594045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3964296"/>
            <a:ext cx="516020" cy="594045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3964296"/>
            <a:ext cx="516020" cy="594045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3964296"/>
            <a:ext cx="516020" cy="594045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3964296"/>
            <a:ext cx="516020" cy="594045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3964296"/>
            <a:ext cx="516020" cy="594045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3964296"/>
            <a:ext cx="516020" cy="594045"/>
          </a:xfrm>
          <a:prstGeom prst="rect">
            <a:avLst/>
          </a:prstGeom>
        </p:spPr>
      </p:pic>
      <p:pic>
        <p:nvPicPr>
          <p:cNvPr id="114" name="Picture 11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3964296"/>
            <a:ext cx="516020" cy="594045"/>
          </a:xfrm>
          <a:prstGeom prst="rect">
            <a:avLst/>
          </a:prstGeom>
        </p:spPr>
      </p:pic>
      <p:pic>
        <p:nvPicPr>
          <p:cNvPr id="115" name="Picture 11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3964296"/>
            <a:ext cx="516020" cy="594045"/>
          </a:xfrm>
          <a:prstGeom prst="rect">
            <a:avLst/>
          </a:prstGeom>
        </p:spPr>
      </p:pic>
      <p:pic>
        <p:nvPicPr>
          <p:cNvPr id="116" name="Picture 11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3964296"/>
            <a:ext cx="516020" cy="594045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4486548"/>
            <a:ext cx="516020" cy="594045"/>
          </a:xfrm>
          <a:prstGeom prst="rect">
            <a:avLst/>
          </a:prstGeom>
        </p:spPr>
      </p:pic>
      <p:pic>
        <p:nvPicPr>
          <p:cNvPr id="118" name="Picture 11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4486548"/>
            <a:ext cx="516020" cy="594045"/>
          </a:xfrm>
          <a:prstGeom prst="rect">
            <a:avLst/>
          </a:prstGeom>
        </p:spPr>
      </p:pic>
      <p:pic>
        <p:nvPicPr>
          <p:cNvPr id="119" name="Picture 11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4486548"/>
            <a:ext cx="516020" cy="594045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4486548"/>
            <a:ext cx="516020" cy="594045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4486548"/>
            <a:ext cx="516020" cy="594045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4486548"/>
            <a:ext cx="516020" cy="594045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4486548"/>
            <a:ext cx="516020" cy="594045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4486548"/>
            <a:ext cx="516020" cy="594045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4486548"/>
            <a:ext cx="516020" cy="594045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737" y="5009724"/>
            <a:ext cx="516020" cy="594045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7702" y="5009724"/>
            <a:ext cx="516020" cy="594045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667" y="5009724"/>
            <a:ext cx="516020" cy="594045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1632" y="5009724"/>
            <a:ext cx="516020" cy="594045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3597" y="5009724"/>
            <a:ext cx="516020" cy="594045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5562" y="5009724"/>
            <a:ext cx="516020" cy="594045"/>
          </a:xfrm>
          <a:prstGeom prst="rect">
            <a:avLst/>
          </a:prstGeom>
        </p:spPr>
      </p:pic>
      <p:pic>
        <p:nvPicPr>
          <p:cNvPr id="132" name="Picture 13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527" y="5009724"/>
            <a:ext cx="516020" cy="594045"/>
          </a:xfrm>
          <a:prstGeom prst="rect">
            <a:avLst/>
          </a:prstGeom>
        </p:spPr>
      </p:pic>
      <p:pic>
        <p:nvPicPr>
          <p:cNvPr id="133" name="Picture 13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9492" y="5009724"/>
            <a:ext cx="516020" cy="594045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1457" y="5009724"/>
            <a:ext cx="516020" cy="59404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5" name="TextBox 134"/>
              <p:cNvSpPr txBox="1"/>
              <p:nvPr/>
            </p:nvSpPr>
            <p:spPr>
              <a:xfrm>
                <a:off x="2037550" y="3709210"/>
                <a:ext cx="10571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90</a:t>
                </a:r>
                <a:endParaRPr lang="en-GB" sz="2800" dirty="0"/>
              </a:p>
            </p:txBody>
          </p:sp>
        </mc:Choice>
        <mc:Fallback xmlns="">
          <p:sp>
            <p:nvSpPr>
              <p:cNvPr id="135" name="TextBox 1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7550" y="3709210"/>
                <a:ext cx="1057169" cy="523220"/>
              </a:xfrm>
              <a:prstGeom prst="rect">
                <a:avLst/>
              </a:prstGeom>
              <a:blipFill>
                <a:blip r:embed="rId1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TextBox 8"/>
          <p:cNvSpPr txBox="1"/>
          <p:nvPr/>
        </p:nvSpPr>
        <p:spPr>
          <a:xfrm>
            <a:off x="759959" y="5597561"/>
            <a:ext cx="70434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There are 90 degrees in a right angle.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127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4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6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3" fill="hold">
                      <p:stCondLst>
                        <p:cond delay="indefinite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8" fill="hold">
                      <p:stCondLst>
                        <p:cond delay="indefinite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0" fill="hold">
                      <p:stCondLst>
                        <p:cond delay="indefinite"/>
                      </p:stCondLst>
                      <p:childTnLst>
                        <p:par>
                          <p:cTn id="331" fill="hold">
                            <p:stCondLst>
                              <p:cond delay="0"/>
                            </p:stCondLst>
                            <p:childTnLst>
                              <p:par>
                                <p:cTn id="33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3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9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5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3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6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2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5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1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0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3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6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2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8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7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6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7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3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6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9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5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1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7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3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6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9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4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5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1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4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7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0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3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4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9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5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6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4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5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6" dur="1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7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8" fill="hold">
                      <p:stCondLst>
                        <p:cond delay="indefinite"/>
                      </p:stCondLst>
                      <p:childTnLst>
                        <p:par>
                          <p:cTn id="549" fill="hold">
                            <p:stCondLst>
                              <p:cond delay="0"/>
                            </p:stCondLst>
                            <p:childTnLst>
                              <p:par>
                                <p:cTn id="5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2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1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5" dur="1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6" fill="hold">
                      <p:stCondLst>
                        <p:cond delay="indefinite"/>
                      </p:stCondLst>
                      <p:childTnLst>
                        <p:par>
                          <p:cTn id="557" fill="hold">
                            <p:stCondLst>
                              <p:cond delay="0"/>
                            </p:stCondLst>
                            <p:childTnLst>
                              <p:par>
                                <p:cTn id="5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6" grpId="0"/>
      <p:bldP spid="5" grpId="0"/>
      <p:bldP spid="18" grpId="0"/>
      <p:bldP spid="6" grpId="0" animBg="1"/>
      <p:bldP spid="7" grpId="0"/>
      <p:bldP spid="135" grpId="0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8447" y="2919374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1241" y="306206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03538" y="1675950"/>
            <a:ext cx="2979513" cy="151250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23806" y="1091190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Two right angles are equal to half of a full turn.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18545" y="2107404"/>
            <a:ext cx="61548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A right angle is 90 degrees.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9932" y="417898"/>
            <a:ext cx="77813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</a:t>
            </a:r>
            <a:r>
              <a:rPr lang="en-GB" sz="2800" dirty="0" smtClean="0"/>
              <a:t>ow many degrees are there in half of a full turn?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17371" y="4408647"/>
                <a:ext cx="26946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90 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×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180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7371" y="4408647"/>
                <a:ext cx="2694691" cy="523220"/>
              </a:xfrm>
              <a:prstGeom prst="rect">
                <a:avLst/>
              </a:prstGeom>
              <a:blipFill>
                <a:blip r:embed="rId7"/>
                <a:stretch>
                  <a:fillRect l="-4515" t="-13953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9"/>
          <p:cNvSpPr txBox="1"/>
          <p:nvPr/>
        </p:nvSpPr>
        <p:spPr>
          <a:xfrm>
            <a:off x="283839" y="5169022"/>
            <a:ext cx="7352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chemeClr val="accent1"/>
                </a:solidFill>
              </a:rPr>
              <a:t>There are 180 degrees in half of a full turn.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960108" y="4408647"/>
                <a:ext cx="32683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1"/>
                    </a:solidFill>
                  </a:rPr>
                  <a:t>Half of 360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/>
                    </a:solidFill>
                  </a:rPr>
                  <a:t> 180</a:t>
                </a:r>
                <a:r>
                  <a:rPr lang="en-GB" sz="2800" dirty="0" smtClean="0">
                    <a:solidFill>
                      <a:schemeClr val="accent1"/>
                    </a:solidFill>
                    <a:ea typeface="Cambria Math" panose="02040503050406030204" pitchFamily="18" charset="0"/>
                  </a:rPr>
                  <a:t> </a:t>
                </a:r>
                <a:r>
                  <a:rPr lang="en-GB" sz="2800" dirty="0" smtClean="0">
                    <a:solidFill>
                      <a:schemeClr val="accent1"/>
                    </a:solidFill>
                  </a:rPr>
                  <a:t>  </a:t>
                </a:r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0108" y="4408647"/>
                <a:ext cx="3268339" cy="523220"/>
              </a:xfrm>
              <a:prstGeom prst="rect">
                <a:avLst/>
              </a:prstGeom>
              <a:blipFill>
                <a:blip r:embed="rId8"/>
                <a:stretch>
                  <a:fillRect l="-3918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813406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6" grpId="0"/>
      <p:bldP spid="7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b="53993"/>
          <a:stretch/>
        </p:blipFill>
        <p:spPr>
          <a:xfrm>
            <a:off x="733284" y="1364223"/>
            <a:ext cx="4255803" cy="141924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584" y="44836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5378" y="5910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are 4 angles.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95335" y="3498206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a right angle.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21474" y="4335514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 90 degrees.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817514" y="3440250"/>
            <a:ext cx="234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smaller than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35526" y="4300682"/>
            <a:ext cx="1713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less than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1806" y="5103158"/>
            <a:ext cx="8691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Angles less than 90 degrees are called </a:t>
            </a:r>
            <a:r>
              <a:rPr lang="en-GB" sz="2800" b="1" u="sng" dirty="0" smtClean="0">
                <a:solidFill>
                  <a:srgbClr val="FF0000"/>
                </a:solidFill>
              </a:rPr>
              <a:t>acute</a:t>
            </a:r>
            <a:r>
              <a:rPr lang="en-GB" sz="2800" dirty="0" smtClean="0"/>
              <a:t> angles.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/>
          <a:srcRect t="51303"/>
          <a:stretch/>
        </p:blipFill>
        <p:spPr>
          <a:xfrm>
            <a:off x="3885269" y="1488260"/>
            <a:ext cx="4179964" cy="147549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219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688" y="1122257"/>
            <a:ext cx="7243472" cy="19109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32584" y="44836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45378" y="5910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Here are 4 more angles.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95335" y="3316377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a right angle.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95335" y="4086912"/>
            <a:ext cx="77416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All of the angles are ___________ 90 degrees.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833499" y="3249862"/>
            <a:ext cx="2343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greater than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790277" y="4044377"/>
            <a:ext cx="24295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greater than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5688" y="4880332"/>
            <a:ext cx="760297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Angles more than 90 degrees and less than 180 degrees are called </a:t>
            </a:r>
            <a:r>
              <a:rPr lang="en-GB" sz="2800" b="1" u="sng" dirty="0" smtClean="0">
                <a:solidFill>
                  <a:srgbClr val="FF0000"/>
                </a:solidFill>
              </a:rPr>
              <a:t>obtuse</a:t>
            </a:r>
            <a:r>
              <a:rPr lang="en-GB" sz="2800" dirty="0" smtClean="0"/>
              <a:t> angles.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8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1" grpId="0"/>
      <p:bldP spid="22" grpId="0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344889">
            <a:off x="5915970" y="1075769"/>
            <a:ext cx="1778065" cy="135517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r="82522"/>
          <a:stretch/>
        </p:blipFill>
        <p:spPr>
          <a:xfrm>
            <a:off x="745688" y="1122257"/>
            <a:ext cx="1265992" cy="19109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52706" y="5192908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5500" y="53355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95335" y="466749"/>
            <a:ext cx="7553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Put these angles in order from smallest to largest.</a:t>
            </a:r>
          </a:p>
          <a:p>
            <a:endParaRPr lang="en-GB" sz="2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/>
          <a:srcRect l="18617" t="51303" r="55757"/>
          <a:stretch/>
        </p:blipFill>
        <p:spPr>
          <a:xfrm>
            <a:off x="4260829" y="1361613"/>
            <a:ext cx="1071154" cy="14754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53722" t="51303" r="15026"/>
          <a:stretch/>
        </p:blipFill>
        <p:spPr>
          <a:xfrm>
            <a:off x="2544253" y="1181072"/>
            <a:ext cx="1306287" cy="147549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4862" y="1301935"/>
            <a:ext cx="470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a)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164556" y="130193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b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3862251" y="128416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c)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5574208" y="1301935"/>
            <a:ext cx="7097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089856" y="3037378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260829" y="2863523"/>
            <a:ext cx="19374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r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ight</a:t>
            </a:r>
          </a:p>
          <a:p>
            <a:pPr algn="ctr"/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angle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805002" y="3078966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1817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48148E-6 L -0.30451 0.3759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226" y="1879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96296E-6 L -0.3217 0.37269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094" y="18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7 L 0.03177 0.40602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0" y="20301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0.06181 0.3662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0" y="18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3472 0.39213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36" y="19606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7.40741E-7 L -0.11753 0.3585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85" y="17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7.40741E-7 L 0.65504 0.35787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43" y="17894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7.40741E-7 L 0.61527 0.3446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764" y="1722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16" grpId="0"/>
      <p:bldP spid="17" grpId="0"/>
      <p:bldP spid="18" grpId="0"/>
      <p:bldP spid="8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3902827">
            <a:off x="2671574" y="2678041"/>
            <a:ext cx="343348" cy="326735"/>
          </a:xfrm>
          <a:prstGeom prst="rect">
            <a:avLst/>
          </a:prstGeom>
        </p:spPr>
      </p:pic>
      <p:grpSp>
        <p:nvGrpSpPr>
          <p:cNvPr id="12" name="Group 11"/>
          <p:cNvGrpSpPr/>
          <p:nvPr/>
        </p:nvGrpSpPr>
        <p:grpSpPr>
          <a:xfrm>
            <a:off x="5315125" y="490946"/>
            <a:ext cx="2460417" cy="846829"/>
            <a:chOff x="2363062" y="535036"/>
            <a:chExt cx="4579398" cy="846829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502272" y="535036"/>
              <a:ext cx="4150846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63062" y="535036"/>
              <a:ext cx="4579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angle on the left is smaller.</a:t>
              </a:r>
              <a:endParaRPr lang="en-GB" sz="2400" dirty="0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62" y="1350501"/>
            <a:ext cx="1566724" cy="10988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249" y="289933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241464" y="525956"/>
            <a:ext cx="2948159" cy="846829"/>
            <a:chOff x="3730359" y="2185145"/>
            <a:chExt cx="3173876" cy="846829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730359" y="2185145"/>
              <a:ext cx="3135654" cy="846829"/>
            </a:xfrm>
            <a:prstGeom prst="wedgeRoundRectCallout">
              <a:avLst>
                <a:gd name="adj1" fmla="val -62500"/>
                <a:gd name="adj2" fmla="val 4849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09484" y="2185145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think these are both right angles.</a:t>
              </a:r>
              <a:endParaRPr lang="en-GB" sz="2400" dirty="0"/>
            </a:p>
          </p:txBody>
        </p:sp>
      </p:grpSp>
      <p:grpSp>
        <p:nvGrpSpPr>
          <p:cNvPr id="25" name="Group 24"/>
          <p:cNvGrpSpPr/>
          <p:nvPr/>
        </p:nvGrpSpPr>
        <p:grpSpPr>
          <a:xfrm rot="8771780">
            <a:off x="4362001" y="2545788"/>
            <a:ext cx="2474896" cy="1650835"/>
            <a:chOff x="1231286" y="2636684"/>
            <a:chExt cx="1528970" cy="1490818"/>
          </a:xfrm>
        </p:grpSpPr>
        <p:cxnSp>
          <p:nvCxnSpPr>
            <p:cNvPr id="26" name="Straight Connector 25"/>
            <p:cNvCxnSpPr/>
            <p:nvPr/>
          </p:nvCxnSpPr>
          <p:spPr>
            <a:xfrm rot="12828220" flipH="1" flipV="1">
              <a:off x="1231286" y="2636684"/>
              <a:ext cx="642759" cy="136117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1560684" y="4127502"/>
              <a:ext cx="1199572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512575">
            <a:off x="5506048" y="2345289"/>
            <a:ext cx="343348" cy="326735"/>
          </a:xfrm>
          <a:prstGeom prst="rect">
            <a:avLst/>
          </a:prstGeom>
        </p:spPr>
      </p:pic>
      <p:sp>
        <p:nvSpPr>
          <p:cNvPr id="29" name="Rectangle 28"/>
          <p:cNvSpPr/>
          <p:nvPr/>
        </p:nvSpPr>
        <p:spPr>
          <a:xfrm rot="19544135">
            <a:off x="5325233" y="2429965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0" name="Group 29"/>
          <p:cNvGrpSpPr/>
          <p:nvPr/>
        </p:nvGrpSpPr>
        <p:grpSpPr>
          <a:xfrm rot="19353923">
            <a:off x="2541276" y="2594785"/>
            <a:ext cx="569139" cy="569380"/>
            <a:chOff x="1082712" y="2391558"/>
            <a:chExt cx="1607402" cy="2255042"/>
          </a:xfrm>
        </p:grpSpPr>
        <p:cxnSp>
          <p:nvCxnSpPr>
            <p:cNvPr id="31" name="Straight Connector 30"/>
            <p:cNvCxnSpPr/>
            <p:nvPr/>
          </p:nvCxnSpPr>
          <p:spPr>
            <a:xfrm rot="2246077">
              <a:off x="1082712" y="2391558"/>
              <a:ext cx="901426" cy="1525514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2246077" flipH="1">
              <a:off x="1667556" y="3532485"/>
              <a:ext cx="1022558" cy="111411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Rectangle 33"/>
          <p:cNvSpPr/>
          <p:nvPr/>
        </p:nvSpPr>
        <p:spPr>
          <a:xfrm rot="8514233">
            <a:off x="2543399" y="227500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/>
          <p:cNvSpPr txBox="1"/>
          <p:nvPr/>
        </p:nvSpPr>
        <p:spPr>
          <a:xfrm>
            <a:off x="770334" y="3882699"/>
            <a:ext cx="75533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 Tiny correct?</a:t>
            </a:r>
          </a:p>
          <a:p>
            <a:endParaRPr lang="en-GB" sz="2800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02200" y="4187008"/>
            <a:ext cx="747045" cy="747045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5614994" y="432969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832572" y="4869866"/>
            <a:ext cx="73525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</a:rPr>
              <a:t>Both angles are equal.</a:t>
            </a:r>
          </a:p>
          <a:p>
            <a:r>
              <a:rPr lang="en-GB" sz="2800" dirty="0" smtClean="0">
                <a:solidFill>
                  <a:schemeClr val="accent1"/>
                </a:solidFill>
              </a:rPr>
              <a:t>They both measure 90 degrees.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770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 animBg="1"/>
      <p:bldP spid="34" grpId="1" animBg="1"/>
      <p:bldP spid="23" grpId="0"/>
      <p:bldP spid="36" grpId="0"/>
      <p:bldP spid="36" grpId="1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5777" y="5206296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68571" y="534898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315125" y="490946"/>
            <a:ext cx="2460417" cy="846829"/>
            <a:chOff x="2363062" y="535036"/>
            <a:chExt cx="4579398" cy="846829"/>
          </a:xfrm>
        </p:grpSpPr>
        <p:sp>
          <p:nvSpPr>
            <p:cNvPr id="13" name="Rounded Rectangular Callout 12"/>
            <p:cNvSpPr/>
            <p:nvPr/>
          </p:nvSpPr>
          <p:spPr>
            <a:xfrm>
              <a:off x="2502272" y="535036"/>
              <a:ext cx="4150846" cy="846829"/>
            </a:xfrm>
            <a:prstGeom prst="wedgeRoundRectCallout">
              <a:avLst>
                <a:gd name="adj1" fmla="val -9756"/>
                <a:gd name="adj2" fmla="val 84428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2363062" y="535036"/>
              <a:ext cx="4579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some acute angles.</a:t>
              </a:r>
              <a:endParaRPr lang="en-GB" sz="2400" dirty="0"/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562" y="1350501"/>
            <a:ext cx="1566724" cy="10988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249" y="289933"/>
            <a:ext cx="1375243" cy="1695927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241464" y="525956"/>
            <a:ext cx="2343599" cy="846829"/>
            <a:chOff x="3730359" y="2185145"/>
            <a:chExt cx="3173876" cy="846829"/>
          </a:xfrm>
        </p:grpSpPr>
        <p:sp>
          <p:nvSpPr>
            <p:cNvPr id="18" name="Rounded Rectangular Callout 17"/>
            <p:cNvSpPr/>
            <p:nvPr/>
          </p:nvSpPr>
          <p:spPr>
            <a:xfrm>
              <a:off x="3730359" y="2185145"/>
              <a:ext cx="3135654" cy="846829"/>
            </a:xfrm>
            <a:prstGeom prst="wedgeRoundRectCallout">
              <a:avLst>
                <a:gd name="adj1" fmla="val -62500"/>
                <a:gd name="adj2" fmla="val 4849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09484" y="2185145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can see some obtuse angles</a:t>
              </a:r>
              <a:endParaRPr lang="en-GB" sz="2400" dirty="0"/>
            </a:p>
          </p:txBody>
        </p:sp>
      </p:grpSp>
      <p:sp>
        <p:nvSpPr>
          <p:cNvPr id="2" name="Trapezoid 1"/>
          <p:cNvSpPr/>
          <p:nvPr/>
        </p:nvSpPr>
        <p:spPr>
          <a:xfrm>
            <a:off x="3291965" y="2212092"/>
            <a:ext cx="2276606" cy="2044699"/>
          </a:xfrm>
          <a:prstGeom prst="trapezoid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ectangle 37"/>
          <p:cNvSpPr/>
          <p:nvPr/>
        </p:nvSpPr>
        <p:spPr>
          <a:xfrm>
            <a:off x="3788823" y="2212092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Rectangle 38"/>
          <p:cNvSpPr/>
          <p:nvPr/>
        </p:nvSpPr>
        <p:spPr>
          <a:xfrm>
            <a:off x="3291965" y="3603763"/>
            <a:ext cx="641445" cy="660865"/>
          </a:xfrm>
          <a:prstGeom prst="rect">
            <a:avLst/>
          </a:prstGeom>
          <a:solidFill>
            <a:schemeClr val="accent1">
              <a:lumMod val="20000"/>
              <a:lumOff val="80000"/>
              <a:alpha val="46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/>
          <p:cNvSpPr txBox="1"/>
          <p:nvPr/>
        </p:nvSpPr>
        <p:spPr>
          <a:xfrm>
            <a:off x="5726738" y="4027561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250132" y="1950482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173909" y="4003018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acute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2474458" y="1942645"/>
            <a:ext cx="19374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obtuse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4" name="Arc 43"/>
          <p:cNvSpPr/>
          <p:nvPr/>
        </p:nvSpPr>
        <p:spPr>
          <a:xfrm rot="4984378">
            <a:off x="3366581" y="1871248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Arc 44"/>
          <p:cNvSpPr/>
          <p:nvPr/>
        </p:nvSpPr>
        <p:spPr>
          <a:xfrm rot="10521490">
            <a:off x="4837386" y="1833537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6" name="Arc 45"/>
          <p:cNvSpPr/>
          <p:nvPr/>
        </p:nvSpPr>
        <p:spPr>
          <a:xfrm rot="1762836">
            <a:off x="2881141" y="3821836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7" name="Arc 46"/>
          <p:cNvSpPr/>
          <p:nvPr/>
        </p:nvSpPr>
        <p:spPr>
          <a:xfrm rot="15409764">
            <a:off x="5328836" y="3931440"/>
            <a:ext cx="593530" cy="650702"/>
          </a:xfrm>
          <a:prstGeom prst="arc">
            <a:avLst>
              <a:gd name="adj1" fmla="val 16775713"/>
              <a:gd name="adj2" fmla="val 21156534"/>
            </a:avLst>
          </a:prstGeom>
          <a:ln w="381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6650" y="4850320"/>
            <a:ext cx="670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types of angles do you see?</a:t>
            </a:r>
            <a:endParaRPr lang="en-GB" sz="28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8991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85185E-6 L 0.06771 0.00093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85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11111E-6 L 0.17882 -1.11111E-6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4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/>
      <p:bldP spid="41" grpId="0"/>
      <p:bldP spid="42" grpId="0"/>
      <p:bldP spid="43" grpId="0"/>
      <p:bldP spid="44" grpId="0" animBg="1"/>
      <p:bldP spid="45" grpId="0" animBg="1"/>
      <p:bldP spid="46" grpId="0" animBg="1"/>
      <p:bldP spid="4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|0.6|1|3.1|1.6|5.7|0.4|8.2|1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5.1|0.9|2.4|0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2.5|0.9|10.2|0.7|7.6|4.6|0.7|2.3|3.9|1.8|1.5|2.2|0.5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4|2.8|2.6|15.8|1.2|4.1|0.5|1.2|2.2|0.6|0.7|1|0.6|4|2.5|0.5|0.5|0.5|0.4|0.4|0.5|0.5|0.4|0.5|0.7|8.5|6.5|4.6|0.5|6.8|5|1.1|0.5|1|3.2|5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5|2.5|5.5|12.8|0.9|3.2|0.9|0.7|0.9|0.6|6.3|0.7|0.7|0.6|0.4|0.6|0.4|0.4|0.6|0.5|0.5|0.4|0.6|8.9|0.5|0.5|0.5|5.6|1.2|0.7|1|0.6|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3.7|0.6|3.8|1.5|2.8|2.8|0.5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3|1.1|0.9|0.6|1.5|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3.4|0.9|0.9|0.6|0.8|0.8|1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6.3|2.6|2.1|0.5|4.4|3|16.9|0.6|1.1|2.4|2.4|1.2|0.5|1.1|0.7|0.9|2.4|0.9|2.1|1.3|8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9.4|2.4|3.7|4.1|3|7.9|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3.7|6|7.1|12.3|2.9|11.8|4.2|3|0.7|10.4|6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3.1|5.1|7.6|2.9|2|3.5|17.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9|7.5|0.9|4.9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4.2|3.4|3.9|3.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3.7|4.8|3.8|8.3|5.4|5.9|11.8|3|9.4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5|4.3|2.5|3.3|4.1|11.7|2.9|0.9|0.8|2.2|0.5|2.8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4.8|10.6|15.6|6.2|0.7|0.7|1|0.8|4|3.7|3.5|0.6|0.6|0.8|0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purl.org/dc/terms/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8800</TotalTime>
  <Words>719</Words>
  <Application>Microsoft Office PowerPoint</Application>
  <PresentationFormat>On-screen Show (4:3)</PresentationFormat>
  <Paragraphs>146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21</vt:i4>
      </vt:variant>
    </vt:vector>
  </HeadingPairs>
  <TitlesOfParts>
    <vt:vector size="31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226</cp:revision>
  <dcterms:created xsi:type="dcterms:W3CDTF">2019-07-05T11:02:13Z</dcterms:created>
  <dcterms:modified xsi:type="dcterms:W3CDTF">2021-06-05T16:49:21Z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