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AF8CFF-F4ED-76BC-34A8-C99ED9DA6C9B}" v="4" dt="2021-04-16T10:09:59.7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8751B2-DCFB-4314-9733-7C4A60B570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5D60BDC5-EFA5-4D88-AF0C-29102689BC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8BF12461-04A1-4574-984A-B6DC22943C98}"/>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5" name="Footer Placeholder 4">
            <a:extLst>
              <a:ext uri="{FF2B5EF4-FFF2-40B4-BE49-F238E27FC236}">
                <a16:creationId xmlns:a16="http://schemas.microsoft.com/office/drawing/2014/main" xmlns="" id="{503291F1-3339-475B-B919-8D32507873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25DAE67-626B-422C-924C-E420B62ADBCC}"/>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2557070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CCAFC0-D87A-416B-8EE2-98278B656A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6588753-DC87-4FD7-BF82-5A24C5E887B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8598EA8-34BA-484A-831F-50CA175EFE39}"/>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5" name="Footer Placeholder 4">
            <a:extLst>
              <a:ext uri="{FF2B5EF4-FFF2-40B4-BE49-F238E27FC236}">
                <a16:creationId xmlns:a16="http://schemas.microsoft.com/office/drawing/2014/main" xmlns="" id="{5B0B288B-B8E7-4851-8E50-24CCC72678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F407D3B-710D-41B5-ABBF-500CA7EA93FA}"/>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4157101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5645C9-4692-488C-A7F2-2A49CBAD17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AE29C82-A5EE-489D-9285-7FC77842CA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D4CB12D7-13B1-4E09-8A4B-D7F4F7400E26}"/>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5" name="Footer Placeholder 4">
            <a:extLst>
              <a:ext uri="{FF2B5EF4-FFF2-40B4-BE49-F238E27FC236}">
                <a16:creationId xmlns:a16="http://schemas.microsoft.com/office/drawing/2014/main" xmlns="" id="{CC48D019-F46B-46D3-A364-0858C2D853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61B935F-3F91-4552-AAB4-2380CF42E92F}"/>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389529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D0C5FB-93BD-45B0-A7DD-84590E15F3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FF60977-DED5-4B56-8A7E-29617461CA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43AC6A53-D326-4B07-B8F8-7D5399594D2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A8600D12-60EC-4A88-B1D4-01C35EF654AF}"/>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6" name="Footer Placeholder 5">
            <a:extLst>
              <a:ext uri="{FF2B5EF4-FFF2-40B4-BE49-F238E27FC236}">
                <a16:creationId xmlns:a16="http://schemas.microsoft.com/office/drawing/2014/main" xmlns="" id="{EA6C85D2-3642-462B-811B-DB9BD7C16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FBABA7A9-3229-4AF7-9165-75DFED2253E8}"/>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2313852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741F39-8AC7-42B1-8A0B-F5D1A7F4C1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ACFB7C1-8329-48B4-AB5D-BC4A59B7B8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489D3633-DD42-46E9-A95E-A971E983F9E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B7EDBE10-8B75-44E8-889A-88D7779D82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7D136502-0348-4879-8836-814401F8382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CC6E67C8-7BB9-4816-B481-797AA834E0E0}"/>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8" name="Footer Placeholder 7">
            <a:extLst>
              <a:ext uri="{FF2B5EF4-FFF2-40B4-BE49-F238E27FC236}">
                <a16:creationId xmlns:a16="http://schemas.microsoft.com/office/drawing/2014/main" xmlns="" id="{4D5F635E-01ED-4620-9931-8A558EE610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CD2B4713-A7CC-469E-8F5A-575A48B03122}"/>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94251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61440F-2DC1-4065-84EC-8240FCB6F07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D73F3101-AE8A-41F3-A88D-19D7049FDA78}"/>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4" name="Footer Placeholder 3">
            <a:extLst>
              <a:ext uri="{FF2B5EF4-FFF2-40B4-BE49-F238E27FC236}">
                <a16:creationId xmlns:a16="http://schemas.microsoft.com/office/drawing/2014/main" xmlns="" id="{EAE5DFF6-20CD-4A31-86AB-C2624E37C5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D04E29B4-748C-4D8D-956B-D89806678A50}"/>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649379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CE164D91-FA26-40CC-B385-9800E8881F0D}"/>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3" name="Footer Placeholder 2">
            <a:extLst>
              <a:ext uri="{FF2B5EF4-FFF2-40B4-BE49-F238E27FC236}">
                <a16:creationId xmlns:a16="http://schemas.microsoft.com/office/drawing/2014/main" xmlns="" id="{768C5ADC-A92D-49CA-9476-9EFE2FE8AAB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E731E72C-22C9-44BC-A09F-02D161FFE6A1}"/>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035031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CF3B9D-D6F5-4EF9-B229-F4BE3CEF6D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59D9A51-F6ED-45FA-8470-A851B77259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CE47F76B-964F-4032-8F3E-BB690B2A85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2A029F04-9293-40FB-BE1F-9411865E956F}"/>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6" name="Footer Placeholder 5">
            <a:extLst>
              <a:ext uri="{FF2B5EF4-FFF2-40B4-BE49-F238E27FC236}">
                <a16:creationId xmlns:a16="http://schemas.microsoft.com/office/drawing/2014/main" xmlns="" id="{963A5D5E-2C37-4F2C-BFC0-E7188899CF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3F618788-C4FD-494A-A8C0-6AB8965FD22F}"/>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3097586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7F5033-ED01-4B33-9631-9B5ED54FC2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2788396E-3D7A-47EE-BDC4-E66797E7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88374D71-AC05-4556-B625-355D9A31FE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777DD35-0978-410D-8762-F51DA70B4C4D}"/>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6" name="Footer Placeholder 5">
            <a:extLst>
              <a:ext uri="{FF2B5EF4-FFF2-40B4-BE49-F238E27FC236}">
                <a16:creationId xmlns:a16="http://schemas.microsoft.com/office/drawing/2014/main" xmlns="" id="{0A3CEEC3-F3CB-416A-957B-211DD8986C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67AA17AE-B7D8-4880-A580-A3D6CB2EF1CA}"/>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547139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065F14-3793-42C1-B085-DA47EC9280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771E701-A7C0-4131-995D-F31FC114680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A9CCD38-0FB4-4652-BD06-389B4271607C}"/>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5" name="Footer Placeholder 4">
            <a:extLst>
              <a:ext uri="{FF2B5EF4-FFF2-40B4-BE49-F238E27FC236}">
                <a16:creationId xmlns:a16="http://schemas.microsoft.com/office/drawing/2014/main" xmlns="" id="{E6AF7CE4-9343-4878-AC06-F24CDD57D8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A1792D6-7712-49FB-818F-C5AEB70DE839}"/>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327513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0E4F8E6-0F27-491B-91FB-0D36AFC1E6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70596DB6-C118-44C1-85F0-0AA49F76F1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D2C0F1E-6092-4545-BCCB-5348511D2EE3}"/>
              </a:ext>
            </a:extLst>
          </p:cNvPr>
          <p:cNvSpPr>
            <a:spLocks noGrp="1"/>
          </p:cNvSpPr>
          <p:nvPr>
            <p:ph type="dt" sz="half" idx="10"/>
          </p:nvPr>
        </p:nvSpPr>
        <p:spPr/>
        <p:txBody>
          <a:bodyPr/>
          <a:lstStyle/>
          <a:p>
            <a:fld id="{65FC4C87-DD71-445B-B940-48F2D8F9F594}" type="datetimeFigureOut">
              <a:rPr lang="en-GB" smtClean="0"/>
              <a:t>24/04/2021</a:t>
            </a:fld>
            <a:endParaRPr lang="en-GB"/>
          </a:p>
        </p:txBody>
      </p:sp>
      <p:sp>
        <p:nvSpPr>
          <p:cNvPr id="5" name="Footer Placeholder 4">
            <a:extLst>
              <a:ext uri="{FF2B5EF4-FFF2-40B4-BE49-F238E27FC236}">
                <a16:creationId xmlns:a16="http://schemas.microsoft.com/office/drawing/2014/main" xmlns="" id="{CB286E40-2D7A-4C3E-B2EF-513C063540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9E77837-CAF6-479F-B244-A0A746AB4734}"/>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572429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EEF16DC2-7B74-4E6C-977A-4E017BB055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0A8CA4E-EDB0-42D1-AFA1-0090E67E6F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5763B68-548A-499D-A7E1-09C4AA2E93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FC4C87-DD71-445B-B940-48F2D8F9F594}" type="datetimeFigureOut">
              <a:rPr lang="en-GB" smtClean="0"/>
              <a:t>24/04/2021</a:t>
            </a:fld>
            <a:endParaRPr lang="en-GB"/>
          </a:p>
        </p:txBody>
      </p:sp>
      <p:sp>
        <p:nvSpPr>
          <p:cNvPr id="5" name="Footer Placeholder 4">
            <a:extLst>
              <a:ext uri="{FF2B5EF4-FFF2-40B4-BE49-F238E27FC236}">
                <a16:creationId xmlns:a16="http://schemas.microsoft.com/office/drawing/2014/main" xmlns="" id="{6394BCD9-2353-4A29-815A-EC96F3EB92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204284AC-BB56-47A2-9FC0-CF29245665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A8DC7-276D-4085-A439-8C4DFB52F4B3}" type="slidenum">
              <a:rPr lang="en-GB" smtClean="0"/>
              <a:t>‹#›</a:t>
            </a:fld>
            <a:endParaRPr lang="en-GB"/>
          </a:p>
        </p:txBody>
      </p:sp>
    </p:spTree>
    <p:extLst>
      <p:ext uri="{BB962C8B-B14F-4D97-AF65-F5344CB8AC3E}">
        <p14:creationId xmlns:p14="http://schemas.microsoft.com/office/powerpoint/2010/main" val="11163099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youtube.com/watch?v=BXDsucz23O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Disney Princess Cinderella White Background (Page 1) - Line.17QQ.com">
            <a:extLst>
              <a:ext uri="{FF2B5EF4-FFF2-40B4-BE49-F238E27FC236}">
                <a16:creationId xmlns:a16="http://schemas.microsoft.com/office/drawing/2014/main" xmlns="" id="{A3400B83-D85A-42E2-AC7E-5D7DFB6ACE7E}"/>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662E37AD-13C4-4698-BB67-1459BDDB59AF}"/>
              </a:ext>
            </a:extLst>
          </p:cNvPr>
          <p:cNvSpPr>
            <a:spLocks noGrp="1"/>
          </p:cNvSpPr>
          <p:nvPr>
            <p:ph type="ctrTitle"/>
          </p:nvPr>
        </p:nvSpPr>
        <p:spPr>
          <a:xfrm>
            <a:off x="2610678" y="145257"/>
            <a:ext cx="8958469" cy="1655762"/>
          </a:xfrm>
        </p:spPr>
        <p:txBody>
          <a:bodyPr>
            <a:normAutofit/>
          </a:bodyPr>
          <a:lstStyle/>
          <a:p>
            <a:r>
              <a:rPr lang="en-GB" sz="6600" u="sng" dirty="0">
                <a:latin typeface="Twinkl Cursive Looped" panose="02000000000000000000" pitchFamily="2" charset="0"/>
              </a:rPr>
              <a:t>Tuesday 27</a:t>
            </a:r>
            <a:r>
              <a:rPr lang="en-GB" sz="6600" u="sng" baseline="30000" dirty="0">
                <a:latin typeface="Twinkl Cursive Looped" panose="02000000000000000000" pitchFamily="2" charset="0"/>
              </a:rPr>
              <a:t>th</a:t>
            </a:r>
            <a:r>
              <a:rPr lang="en-GB" sz="6600" u="sng" dirty="0">
                <a:latin typeface="Twinkl Cursive Looped" panose="02000000000000000000" pitchFamily="2" charset="0"/>
              </a:rPr>
              <a:t> April 2021</a:t>
            </a:r>
          </a:p>
        </p:txBody>
      </p:sp>
      <p:sp>
        <p:nvSpPr>
          <p:cNvPr id="3" name="Subtitle 2">
            <a:extLst>
              <a:ext uri="{FF2B5EF4-FFF2-40B4-BE49-F238E27FC236}">
                <a16:creationId xmlns:a16="http://schemas.microsoft.com/office/drawing/2014/main" xmlns="" id="{212EFF75-0742-46D3-9E2B-2FBD10AD778F}"/>
              </a:ext>
            </a:extLst>
          </p:cNvPr>
          <p:cNvSpPr>
            <a:spLocks noGrp="1"/>
          </p:cNvSpPr>
          <p:nvPr>
            <p:ph type="subTitle" idx="1"/>
          </p:nvPr>
        </p:nvSpPr>
        <p:spPr>
          <a:xfrm>
            <a:off x="2703444" y="2859916"/>
            <a:ext cx="9144000" cy="1655762"/>
          </a:xfrm>
        </p:spPr>
        <p:txBody>
          <a:bodyPr>
            <a:normAutofit/>
          </a:bodyPr>
          <a:lstStyle/>
          <a:p>
            <a:r>
              <a:rPr lang="en-GB" sz="3200" dirty="0">
                <a:latin typeface="Twinkl Cursive Looped" panose="02000000000000000000" pitchFamily="2" charset="0"/>
              </a:rPr>
              <a:t>LO: To create a story map for the fairy tale Cinderella</a:t>
            </a:r>
          </a:p>
        </p:txBody>
      </p:sp>
    </p:spTree>
    <p:extLst>
      <p:ext uri="{BB962C8B-B14F-4D97-AF65-F5344CB8AC3E}">
        <p14:creationId xmlns:p14="http://schemas.microsoft.com/office/powerpoint/2010/main" val="1965601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4F5DB6-C6C7-422D-80DE-17AC0D90E855}"/>
              </a:ext>
            </a:extLst>
          </p:cNvPr>
          <p:cNvSpPr>
            <a:spLocks noGrp="1"/>
          </p:cNvSpPr>
          <p:nvPr>
            <p:ph type="title"/>
          </p:nvPr>
        </p:nvSpPr>
        <p:spPr>
          <a:xfrm>
            <a:off x="2557670" y="2859502"/>
            <a:ext cx="9448801" cy="1874492"/>
          </a:xfrm>
        </p:spPr>
        <p:txBody>
          <a:bodyPr>
            <a:normAutofit fontScale="90000"/>
          </a:bodyPr>
          <a:lstStyle/>
          <a:p>
            <a:r>
              <a:rPr lang="en-GB" dirty="0">
                <a:latin typeface="Twinkl Cursive Looped" panose="02000000000000000000" pitchFamily="2" charset="0"/>
              </a:rPr>
              <a:t>Watch this short video of the story of Cinderella.</a:t>
            </a:r>
            <a:br>
              <a:rPr lang="en-GB" dirty="0">
                <a:latin typeface="Twinkl Cursive Looped" panose="02000000000000000000" pitchFamily="2" charset="0"/>
              </a:rPr>
            </a:br>
            <a:r>
              <a:rPr lang="en-GB" sz="3600" dirty="0">
                <a:latin typeface="Twinkl Cursive Looped" panose="02000000000000000000" pitchFamily="2" charset="0"/>
                <a:hlinkClick r:id="rId2"/>
              </a:rPr>
              <a:t>https://www.youtube.com/watch?v=BXDsucz23OA</a:t>
            </a: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pic>
        <p:nvPicPr>
          <p:cNvPr id="4" name="Picture 12" descr="Disney Princess Cinderella White Background (Page 1) - Line.17QQ.com">
            <a:extLst>
              <a:ext uri="{FF2B5EF4-FFF2-40B4-BE49-F238E27FC236}">
                <a16:creationId xmlns:a16="http://schemas.microsoft.com/office/drawing/2014/main" xmlns="" id="{56908FA8-3AA3-4A5A-8E74-D476D4C10FA4}"/>
              </a:ext>
            </a:extLst>
          </p:cNvPr>
          <p:cNvPicPr>
            <a:picLocks noChangeAspect="1" noChangeArrowheads="1"/>
          </p:cNvPicPr>
          <p:nvPr/>
        </p:nvPicPr>
        <p:blipFill>
          <a:blip r:embed="rId3" cstate="print">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5538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xmlns="" id="{D4936A0A-D9F3-4BF1-9A62-CF7753D471DE}"/>
              </a:ext>
            </a:extLst>
          </p:cNvPr>
          <p:cNvSpPr txBox="1">
            <a:spLocks/>
          </p:cNvSpPr>
          <p:nvPr/>
        </p:nvSpPr>
        <p:spPr>
          <a:xfrm>
            <a:off x="588065" y="331995"/>
            <a:ext cx="1101586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0"/>
              </a:rPr>
              <a:t>What do you already know about the story of Cinderella?</a:t>
            </a:r>
          </a:p>
        </p:txBody>
      </p:sp>
    </p:spTree>
    <p:extLst>
      <p:ext uri="{BB962C8B-B14F-4D97-AF65-F5344CB8AC3E}">
        <p14:creationId xmlns:p14="http://schemas.microsoft.com/office/powerpoint/2010/main" val="152783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xmlns="" id="{56908FA8-3AA3-4A5A-8E74-D476D4C10FA4}"/>
              </a:ext>
            </a:extLst>
          </p:cNvPr>
          <p:cNvPicPr>
            <a:picLocks noChangeAspect="1" noChangeArrowheads="1"/>
          </p:cNvPicPr>
          <p:nvPr/>
        </p:nvPicPr>
        <p:blipFill>
          <a:blip r:embed="rId2" cstate="print">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7160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CA4F5DB6-C6C7-422D-80DE-17AC0D90E855}"/>
              </a:ext>
            </a:extLst>
          </p:cNvPr>
          <p:cNvSpPr>
            <a:spLocks noGrp="1"/>
          </p:cNvSpPr>
          <p:nvPr>
            <p:ph type="title"/>
          </p:nvPr>
        </p:nvSpPr>
        <p:spPr>
          <a:xfrm>
            <a:off x="838200" y="106534"/>
            <a:ext cx="10515600" cy="1325563"/>
          </a:xfrm>
        </p:spPr>
        <p:txBody>
          <a:bodyPr>
            <a:normAutofit/>
          </a:bodyPr>
          <a:lstStyle/>
          <a:p>
            <a:pPr algn="ctr"/>
            <a:r>
              <a:rPr lang="en-GB" sz="4800" dirty="0">
                <a:latin typeface="Twinkl Cursive Looped" panose="02000000000000000000" pitchFamily="2" charset="0"/>
              </a:rPr>
              <a:t>Who are the characters in the story?</a:t>
            </a:r>
          </a:p>
        </p:txBody>
      </p:sp>
      <p:sp>
        <p:nvSpPr>
          <p:cNvPr id="3" name="Content Placeholder 2">
            <a:extLst>
              <a:ext uri="{FF2B5EF4-FFF2-40B4-BE49-F238E27FC236}">
                <a16:creationId xmlns:a16="http://schemas.microsoft.com/office/drawing/2014/main" xmlns="" id="{F0EC068F-CB8B-498C-BAD4-1A3C3DF73776}"/>
              </a:ext>
            </a:extLst>
          </p:cNvPr>
          <p:cNvSpPr>
            <a:spLocks noGrp="1"/>
          </p:cNvSpPr>
          <p:nvPr>
            <p:ph idx="1"/>
          </p:nvPr>
        </p:nvSpPr>
        <p:spPr>
          <a:xfrm>
            <a:off x="3392555" y="1809198"/>
            <a:ext cx="8385313" cy="4351338"/>
          </a:xfrm>
        </p:spPr>
        <p:txBody>
          <a:bodyPr/>
          <a:lstStyle/>
          <a:p>
            <a:pPr marL="0" indent="0">
              <a:buNone/>
            </a:pPr>
            <a:r>
              <a:rPr lang="en-GB" dirty="0"/>
              <a:t>                 Cinderella                      Fairy Godmother</a:t>
            </a:r>
          </a:p>
          <a:p>
            <a:pPr marL="0" indent="0">
              <a:buNone/>
            </a:pPr>
            <a:endParaRPr lang="en-GB" dirty="0"/>
          </a:p>
          <a:p>
            <a:pPr marL="0" indent="0">
              <a:buNone/>
            </a:pPr>
            <a:endParaRPr lang="en-GB" dirty="0"/>
          </a:p>
          <a:p>
            <a:pPr marL="0" indent="0">
              <a:buNone/>
            </a:pPr>
            <a:endParaRPr lang="en-GB" dirty="0"/>
          </a:p>
          <a:p>
            <a:pPr marL="0" indent="0">
              <a:buNone/>
            </a:pPr>
            <a:r>
              <a:rPr lang="en-GB" dirty="0"/>
              <a:t>                The Prince                        The King </a:t>
            </a:r>
          </a:p>
          <a:p>
            <a:pPr marL="0" indent="0">
              <a:buNone/>
            </a:pPr>
            <a:endParaRPr lang="en-GB" dirty="0"/>
          </a:p>
          <a:p>
            <a:pPr marL="0" indent="0">
              <a:buNone/>
            </a:pPr>
            <a:r>
              <a:rPr lang="en-GB" dirty="0"/>
              <a:t>                                                             Evil Stepmother and</a:t>
            </a:r>
          </a:p>
          <a:p>
            <a:pPr marL="0" indent="0">
              <a:buNone/>
            </a:pPr>
            <a:r>
              <a:rPr lang="en-GB" dirty="0"/>
              <a:t>                                                             Step Sisters</a:t>
            </a:r>
          </a:p>
        </p:txBody>
      </p:sp>
      <p:pic>
        <p:nvPicPr>
          <p:cNvPr id="4098" name="Picture 2" descr="Cinderella Character Blitz Quiz - By Thebiguglyalien">
            <a:extLst>
              <a:ext uri="{FF2B5EF4-FFF2-40B4-BE49-F238E27FC236}">
                <a16:creationId xmlns:a16="http://schemas.microsoft.com/office/drawing/2014/main" xmlns="" id="{1111A21C-4920-4D95-845C-4D674B9223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5178" b="66729"/>
          <a:stretch/>
        </p:blipFill>
        <p:spPr bwMode="auto">
          <a:xfrm>
            <a:off x="3425686" y="1809198"/>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inderella Character Blitz Quiz - By Thebiguglyalien">
            <a:extLst>
              <a:ext uri="{FF2B5EF4-FFF2-40B4-BE49-F238E27FC236}">
                <a16:creationId xmlns:a16="http://schemas.microsoft.com/office/drawing/2014/main" xmlns="" id="{C849D535-9169-483F-9C7E-B2E64F3488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35" r="50000" b="66870"/>
          <a:stretch/>
        </p:blipFill>
        <p:spPr bwMode="auto">
          <a:xfrm>
            <a:off x="6589643" y="1809198"/>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inderella Character Blitz Quiz - By Thebiguglyalien">
            <a:extLst>
              <a:ext uri="{FF2B5EF4-FFF2-40B4-BE49-F238E27FC236}">
                <a16:creationId xmlns:a16="http://schemas.microsoft.com/office/drawing/2014/main" xmlns="" id="{6BC9553F-C221-4CA6-A564-759F168397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r="24956" b="66870"/>
          <a:stretch/>
        </p:blipFill>
        <p:spPr bwMode="auto">
          <a:xfrm>
            <a:off x="3392555" y="3506235"/>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Cinderella Character Blitz Quiz - By Thebiguglyalien">
            <a:extLst>
              <a:ext uri="{FF2B5EF4-FFF2-40B4-BE49-F238E27FC236}">
                <a16:creationId xmlns:a16="http://schemas.microsoft.com/office/drawing/2014/main" xmlns="" id="{77034C2D-68F8-4DB8-850A-1686CA2F62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594" r="24783" b="33247"/>
          <a:stretch/>
        </p:blipFill>
        <p:spPr bwMode="auto">
          <a:xfrm>
            <a:off x="5082208" y="5091859"/>
            <a:ext cx="3014870" cy="996825"/>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Cinderella Character Blitz Quiz - By Thebiguglyalien">
            <a:extLst>
              <a:ext uri="{FF2B5EF4-FFF2-40B4-BE49-F238E27FC236}">
                <a16:creationId xmlns:a16="http://schemas.microsoft.com/office/drawing/2014/main" xmlns="" id="{796B9CA9-16F3-4553-8DD3-DB9C639578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6753" r="75043"/>
          <a:stretch/>
        </p:blipFill>
        <p:spPr bwMode="auto">
          <a:xfrm>
            <a:off x="6589643" y="3416640"/>
            <a:ext cx="1318591"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188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102"/>
                                        </p:tgtEl>
                                        <p:attrNameLst>
                                          <p:attrName>style.visibility</p:attrName>
                                        </p:attrNameLst>
                                      </p:cBhvr>
                                      <p:to>
                                        <p:strVal val="visible"/>
                                      </p:to>
                                    </p:set>
                                    <p:animEffect transition="in" filter="circle(in)">
                                      <p:cBhvr>
                                        <p:cTn id="18" dur="2000"/>
                                        <p:tgtEl>
                                          <p:spTgt spid="4102"/>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4104"/>
                                        </p:tgtEl>
                                        <p:attrNameLst>
                                          <p:attrName>style.visibility</p:attrName>
                                        </p:attrNameLst>
                                      </p:cBhvr>
                                      <p:to>
                                        <p:strVal val="visible"/>
                                      </p:to>
                                    </p:set>
                                    <p:animEffect transition="in" filter="circle(in)">
                                      <p:cBhvr>
                                        <p:cTn id="23" dur="2000"/>
                                        <p:tgtEl>
                                          <p:spTgt spid="410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110"/>
                                        </p:tgtEl>
                                        <p:attrNameLst>
                                          <p:attrName>style.visibility</p:attrName>
                                        </p:attrNameLst>
                                      </p:cBhvr>
                                      <p:to>
                                        <p:strVal val="visible"/>
                                      </p:to>
                                    </p:set>
                                    <p:animEffect transition="in" filter="barn(inVertical)">
                                      <p:cBhvr>
                                        <p:cTn id="28" dur="500"/>
                                        <p:tgtEl>
                                          <p:spTgt spid="41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4108"/>
                                        </p:tgtEl>
                                        <p:attrNameLst>
                                          <p:attrName>style.visibility</p:attrName>
                                        </p:attrNameLst>
                                      </p:cBhvr>
                                      <p:to>
                                        <p:strVal val="visible"/>
                                      </p:to>
                                    </p:set>
                                    <p:animEffect transition="in" filter="fade">
                                      <p:cBhvr>
                                        <p:cTn id="38" dur="2000"/>
                                        <p:tgtEl>
                                          <p:spTgt spid="4108"/>
                                        </p:tgtEl>
                                      </p:cBhvr>
                                    </p:animEffect>
                                    <p:anim calcmode="lin" valueType="num">
                                      <p:cBhvr>
                                        <p:cTn id="39" dur="2000" fill="hold"/>
                                        <p:tgtEl>
                                          <p:spTgt spid="4108"/>
                                        </p:tgtEl>
                                        <p:attrNameLst>
                                          <p:attrName>ppt_w</p:attrName>
                                        </p:attrNameLst>
                                      </p:cBhvr>
                                      <p:tavLst>
                                        <p:tav tm="0" fmla="#ppt_w*sin(2.5*pi*$)">
                                          <p:val>
                                            <p:fltVal val="0"/>
                                          </p:val>
                                        </p:tav>
                                        <p:tav tm="100000">
                                          <p:val>
                                            <p:fltVal val="1"/>
                                          </p:val>
                                        </p:tav>
                                      </p:tavLst>
                                    </p:anim>
                                    <p:anim calcmode="lin" valueType="num">
                                      <p:cBhvr>
                                        <p:cTn id="40" dur="2000" fill="hold"/>
                                        <p:tgtEl>
                                          <p:spTgt spid="4108"/>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xmlns="" id="{56908FA8-3AA3-4A5A-8E74-D476D4C10FA4}"/>
              </a:ext>
            </a:extLst>
          </p:cNvPr>
          <p:cNvPicPr>
            <a:picLocks noChangeAspect="1" noChangeArrowheads="1"/>
          </p:cNvPicPr>
          <p:nvPr/>
        </p:nvPicPr>
        <p:blipFill>
          <a:blip r:embed="rId2" cstate="print">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1" y="1371600"/>
            <a:ext cx="8242852"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CA4F5DB6-C6C7-422D-80DE-17AC0D90E855}"/>
              </a:ext>
            </a:extLst>
          </p:cNvPr>
          <p:cNvSpPr>
            <a:spLocks noGrp="1"/>
          </p:cNvSpPr>
          <p:nvPr>
            <p:ph type="title"/>
          </p:nvPr>
        </p:nvSpPr>
        <p:spPr>
          <a:xfrm>
            <a:off x="838200" y="46037"/>
            <a:ext cx="10515600" cy="1207293"/>
          </a:xfrm>
        </p:spPr>
        <p:txBody>
          <a:bodyPr/>
          <a:lstStyle/>
          <a:p>
            <a:pPr algn="ctr"/>
            <a:r>
              <a:rPr lang="en-GB" dirty="0">
                <a:latin typeface="Twinkl Cursive Looped" panose="02000000000000000000" pitchFamily="2" charset="0"/>
              </a:rPr>
              <a:t>What happens in the story?</a:t>
            </a:r>
          </a:p>
        </p:txBody>
      </p:sp>
      <p:sp>
        <p:nvSpPr>
          <p:cNvPr id="3" name="Content Placeholder 2">
            <a:extLst>
              <a:ext uri="{FF2B5EF4-FFF2-40B4-BE49-F238E27FC236}">
                <a16:creationId xmlns:a16="http://schemas.microsoft.com/office/drawing/2014/main" xmlns="" id="{F0EC068F-CB8B-498C-BAD4-1A3C3DF73776}"/>
              </a:ext>
            </a:extLst>
          </p:cNvPr>
          <p:cNvSpPr>
            <a:spLocks noGrp="1"/>
          </p:cNvSpPr>
          <p:nvPr>
            <p:ph idx="1"/>
          </p:nvPr>
        </p:nvSpPr>
        <p:spPr>
          <a:xfrm>
            <a:off x="3011557" y="1253330"/>
            <a:ext cx="9021417" cy="5147470"/>
          </a:xfrm>
        </p:spPr>
        <p:txBody>
          <a:bodyPr vert="horz" lIns="91440" tIns="45720" rIns="91440" bIns="45720" rtlCol="0" anchor="t">
            <a:normAutofit lnSpcReduction="10000"/>
          </a:bodyPr>
          <a:lstStyle/>
          <a:p>
            <a:pPr marL="0" indent="0" algn="just">
              <a:buNone/>
            </a:pPr>
            <a:r>
              <a:rPr lang="en-GB" dirty="0">
                <a:latin typeface="Twinkl Cursive Looped"/>
              </a:rPr>
              <a:t>There lived a girl called Cinderella. She lived in a house with her stepmother and two step-sisters. They were unkind to her.</a:t>
            </a:r>
          </a:p>
          <a:p>
            <a:pPr marL="0" indent="0" algn="just">
              <a:buNone/>
            </a:pPr>
            <a:r>
              <a:rPr lang="en-GB" dirty="0">
                <a:latin typeface="Twinkl Cursive Looped" panose="02000000000000000000" pitchFamily="2" charset="0"/>
              </a:rPr>
              <a:t>They were invited to a royal ball. Cinderella wanted to go but had nothing to wear. A Fairy Godmother came and made Cinderella a beautiful dress and sent her to the ball in a golden carriage.</a:t>
            </a:r>
          </a:p>
          <a:p>
            <a:pPr marL="0" indent="0" algn="just">
              <a:buNone/>
            </a:pPr>
            <a:r>
              <a:rPr lang="en-GB" dirty="0">
                <a:latin typeface="Twinkl Cursive Looped" panose="02000000000000000000" pitchFamily="2" charset="0"/>
              </a:rPr>
              <a:t>When Cinderella arrived at the ball, she met the Prince. They danced together and then it was midnight and Cinderella had to leave. The Prince chased after her and found her glass slipper. </a:t>
            </a:r>
          </a:p>
          <a:p>
            <a:pPr marL="0" indent="0" algn="just">
              <a:buNone/>
            </a:pPr>
            <a:r>
              <a:rPr lang="en-GB" dirty="0">
                <a:latin typeface="Twinkl Cursive Looped"/>
              </a:rPr>
              <a:t>He searched all over the Kingdom until he found her and they got married. </a:t>
            </a:r>
            <a:endParaRPr lang="en-GB" dirty="0">
              <a:latin typeface="Twinkl Cursive Looped" panose="02000000000000000000" pitchFamily="2" charset="0"/>
            </a:endParaRPr>
          </a:p>
          <a:p>
            <a:pPr marL="0" indent="0">
              <a:buNone/>
            </a:pPr>
            <a:endParaRPr lang="en-GB" dirty="0"/>
          </a:p>
        </p:txBody>
      </p:sp>
    </p:spTree>
    <p:extLst>
      <p:ext uri="{BB962C8B-B14F-4D97-AF65-F5344CB8AC3E}">
        <p14:creationId xmlns:p14="http://schemas.microsoft.com/office/powerpoint/2010/main" val="4982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80">
                                          <p:stCondLst>
                                            <p:cond delay="0"/>
                                          </p:stCondLst>
                                        </p:cTn>
                                        <p:tgtEl>
                                          <p:spTgt spid="3">
                                            <p:txEl>
                                              <p:pRg st="1" end="1"/>
                                            </p:txEl>
                                          </p:spTgt>
                                        </p:tgtEl>
                                      </p:cBhvr>
                                    </p:animEffect>
                                    <p:anim calcmode="lin" valueType="num">
                                      <p:cBhvr>
                                        <p:cTn id="13"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1" end="1"/>
                                            </p:txEl>
                                          </p:spTgt>
                                        </p:tgtEl>
                                      </p:cBhvr>
                                      <p:to x="100000" y="60000"/>
                                    </p:animScale>
                                    <p:animScale>
                                      <p:cBhvr>
                                        <p:cTn id="19" dur="166" decel="50000">
                                          <p:stCondLst>
                                            <p:cond delay="676"/>
                                          </p:stCondLst>
                                        </p:cTn>
                                        <p:tgtEl>
                                          <p:spTgt spid="3">
                                            <p:txEl>
                                              <p:pRg st="1" end="1"/>
                                            </p:txEl>
                                          </p:spTgt>
                                        </p:tgtEl>
                                      </p:cBhvr>
                                      <p:to x="100000" y="100000"/>
                                    </p:animScale>
                                    <p:animScale>
                                      <p:cBhvr>
                                        <p:cTn id="20" dur="26">
                                          <p:stCondLst>
                                            <p:cond delay="1312"/>
                                          </p:stCondLst>
                                        </p:cTn>
                                        <p:tgtEl>
                                          <p:spTgt spid="3">
                                            <p:txEl>
                                              <p:pRg st="1" end="1"/>
                                            </p:txEl>
                                          </p:spTgt>
                                        </p:tgtEl>
                                      </p:cBhvr>
                                      <p:to x="100000" y="80000"/>
                                    </p:animScale>
                                    <p:animScale>
                                      <p:cBhvr>
                                        <p:cTn id="21" dur="166" decel="50000">
                                          <p:stCondLst>
                                            <p:cond delay="1338"/>
                                          </p:stCondLst>
                                        </p:cTn>
                                        <p:tgtEl>
                                          <p:spTgt spid="3">
                                            <p:txEl>
                                              <p:pRg st="1" end="1"/>
                                            </p:txEl>
                                          </p:spTgt>
                                        </p:tgtEl>
                                      </p:cBhvr>
                                      <p:to x="100000" y="100000"/>
                                    </p:animScale>
                                    <p:animScale>
                                      <p:cBhvr>
                                        <p:cTn id="22" dur="26">
                                          <p:stCondLst>
                                            <p:cond delay="1642"/>
                                          </p:stCondLst>
                                        </p:cTn>
                                        <p:tgtEl>
                                          <p:spTgt spid="3">
                                            <p:txEl>
                                              <p:pRg st="1" end="1"/>
                                            </p:txEl>
                                          </p:spTgt>
                                        </p:tgtEl>
                                      </p:cBhvr>
                                      <p:to x="100000" y="90000"/>
                                    </p:animScale>
                                    <p:animScale>
                                      <p:cBhvr>
                                        <p:cTn id="23" dur="166" decel="50000">
                                          <p:stCondLst>
                                            <p:cond delay="1668"/>
                                          </p:stCondLst>
                                        </p:cTn>
                                        <p:tgtEl>
                                          <p:spTgt spid="3">
                                            <p:txEl>
                                              <p:pRg st="1" end="1"/>
                                            </p:txEl>
                                          </p:spTgt>
                                        </p:tgtEl>
                                      </p:cBhvr>
                                      <p:to x="100000" y="100000"/>
                                    </p:animScale>
                                    <p:animScale>
                                      <p:cBhvr>
                                        <p:cTn id="24" dur="26">
                                          <p:stCondLst>
                                            <p:cond delay="1808"/>
                                          </p:stCondLst>
                                        </p:cTn>
                                        <p:tgtEl>
                                          <p:spTgt spid="3">
                                            <p:txEl>
                                              <p:pRg st="1" end="1"/>
                                            </p:txEl>
                                          </p:spTgt>
                                        </p:tgtEl>
                                      </p:cBhvr>
                                      <p:to x="100000" y="95000"/>
                                    </p:animScale>
                                    <p:animScale>
                                      <p:cBhvr>
                                        <p:cTn id="25" dur="166" decel="50000">
                                          <p:stCondLst>
                                            <p:cond delay="1834"/>
                                          </p:stCondLst>
                                        </p:cTn>
                                        <p:tgtEl>
                                          <p:spTgt spid="3">
                                            <p:txEl>
                                              <p:pRg st="1" end="1"/>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xmlns="" id="{56908FA8-3AA3-4A5A-8E74-D476D4C10FA4}"/>
              </a:ext>
            </a:extLst>
          </p:cNvPr>
          <p:cNvPicPr>
            <a:picLocks noChangeAspect="1" noChangeArrowheads="1"/>
          </p:cNvPicPr>
          <p:nvPr/>
        </p:nvPicPr>
        <p:blipFill>
          <a:blip r:embed="rId2" cstate="print">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71600"/>
            <a:ext cx="8772939"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CA4F5DB6-C6C7-422D-80DE-17AC0D90E855}"/>
              </a:ext>
            </a:extLst>
          </p:cNvPr>
          <p:cNvSpPr>
            <a:spLocks noGrp="1"/>
          </p:cNvSpPr>
          <p:nvPr>
            <p:ph type="title"/>
          </p:nvPr>
        </p:nvSpPr>
        <p:spPr>
          <a:xfrm>
            <a:off x="838200" y="182010"/>
            <a:ext cx="10515600" cy="1325563"/>
          </a:xfrm>
        </p:spPr>
        <p:txBody>
          <a:bodyPr>
            <a:normAutofit/>
          </a:bodyPr>
          <a:lstStyle/>
          <a:p>
            <a:pPr algn="ctr"/>
            <a:r>
              <a:rPr lang="en-GB" sz="6000" dirty="0">
                <a:latin typeface="Twinkl Cursive Looped" panose="02000000000000000000" pitchFamily="2" charset="0"/>
              </a:rPr>
              <a:t>Your Task</a:t>
            </a:r>
          </a:p>
        </p:txBody>
      </p:sp>
      <p:sp>
        <p:nvSpPr>
          <p:cNvPr id="3" name="Content Placeholder 2">
            <a:extLst>
              <a:ext uri="{FF2B5EF4-FFF2-40B4-BE49-F238E27FC236}">
                <a16:creationId xmlns:a16="http://schemas.microsoft.com/office/drawing/2014/main" xmlns="" id="{F0EC068F-CB8B-498C-BAD4-1A3C3DF73776}"/>
              </a:ext>
            </a:extLst>
          </p:cNvPr>
          <p:cNvSpPr>
            <a:spLocks noGrp="1"/>
          </p:cNvSpPr>
          <p:nvPr>
            <p:ph idx="1"/>
          </p:nvPr>
        </p:nvSpPr>
        <p:spPr>
          <a:xfrm>
            <a:off x="3458818" y="1507573"/>
            <a:ext cx="8176591" cy="4351338"/>
          </a:xfrm>
        </p:spPr>
        <p:txBody>
          <a:bodyPr>
            <a:normAutofit fontScale="92500"/>
          </a:bodyPr>
          <a:lstStyle/>
          <a:p>
            <a:pPr marL="0" indent="0">
              <a:buNone/>
            </a:pPr>
            <a:r>
              <a:rPr lang="en-GB" dirty="0">
                <a:latin typeface="Twinkl Cursive Looped" panose="02000000000000000000" pitchFamily="2" charset="0"/>
              </a:rPr>
              <a:t>To complete a story map for the fairy tale Cinderella.</a:t>
            </a:r>
          </a:p>
          <a:p>
            <a:pPr marL="0" indent="0">
              <a:buNone/>
            </a:pPr>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Think about what characters are in the story.</a:t>
            </a:r>
          </a:p>
          <a:p>
            <a:pPr marL="0" indent="0">
              <a:buNone/>
            </a:pPr>
            <a:r>
              <a:rPr lang="en-GB" dirty="0">
                <a:latin typeface="Twinkl Cursive Looped" panose="02000000000000000000" pitchFamily="2" charset="0"/>
              </a:rPr>
              <a:t>What happens at the beginning?</a:t>
            </a:r>
          </a:p>
          <a:p>
            <a:pPr marL="0" indent="0">
              <a:buNone/>
            </a:pPr>
            <a:r>
              <a:rPr lang="en-GB" dirty="0">
                <a:latin typeface="Twinkl Cursive Looped" panose="02000000000000000000" pitchFamily="2" charset="0"/>
              </a:rPr>
              <a:t>What happens in the middle?</a:t>
            </a:r>
          </a:p>
          <a:p>
            <a:pPr marL="0" indent="0">
              <a:buNone/>
            </a:pPr>
            <a:r>
              <a:rPr lang="en-GB" dirty="0">
                <a:latin typeface="Twinkl Cursive Looped" panose="02000000000000000000" pitchFamily="2" charset="0"/>
              </a:rPr>
              <a:t>What happens at the end?</a:t>
            </a:r>
          </a:p>
          <a:p>
            <a:pPr marL="0" indent="0">
              <a:buNone/>
            </a:pPr>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You will be using this story </a:t>
            </a:r>
            <a:r>
              <a:rPr lang="en-GB" dirty="0"/>
              <a:t>map to help you to write the story tomorrow.</a:t>
            </a:r>
          </a:p>
        </p:txBody>
      </p:sp>
    </p:spTree>
    <p:extLst>
      <p:ext uri="{BB962C8B-B14F-4D97-AF65-F5344CB8AC3E}">
        <p14:creationId xmlns:p14="http://schemas.microsoft.com/office/powerpoint/2010/main" val="78490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239</Words>
  <Application>Microsoft Office PowerPoint</Application>
  <PresentationFormat>Custom</PresentationFormat>
  <Paragraphs>27</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Tuesday 27th April 2021</vt:lpstr>
      <vt:lpstr>Watch this short video of the story of Cinderella. https://www.youtube.com/watch?v=BXDsucz23OA  </vt:lpstr>
      <vt:lpstr>Who are the characters in the story?</vt:lpstr>
      <vt:lpstr>What happens in the story?</vt:lpstr>
      <vt:lpstr>Your Task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8</cp:revision>
  <dcterms:created xsi:type="dcterms:W3CDTF">2021-04-16T09:26:02Z</dcterms:created>
  <dcterms:modified xsi:type="dcterms:W3CDTF">2021-04-24T20:54:25Z</dcterms:modified>
</cp:coreProperties>
</file>