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7763E56-965E-E3C6-80DC-0657D6FED9FF}" v="2" dt="2025-07-16T15:29:20.118"/>
    <p1510:client id="{6E93FB39-B439-832C-A20D-B1B9B73FA156}" v="6" dt="2025-07-16T14:28:45.35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8" d="100"/>
          <a:sy n="98" d="100"/>
        </p:scale>
        <p:origin x="110" y="125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AEEC0A-7327-41B0-AF4F-83AEDEB5F8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08AD19-6917-43EC-86A2-8ECAB1633B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2ED821-E2AF-4B9D-8D8F-875DDD80AD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5A10C-0B5D-4575-9904-DE76920854BF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31C4A0-4378-4970-BAC6-3C2465D083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D8385A-05C8-4B32-B749-A7F269EE4B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E90B2-2C81-4B47-9D4B-4CF63D5628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08563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CE9394-88B2-4E6D-8AA4-913F02A326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6EC9AA-7536-41D7-A371-E51928D4DB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19BA5F-3BD1-4B2B-A303-1659AC5FE1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5A10C-0B5D-4575-9904-DE76920854BF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EEFC6A2-E85F-4B85-96C7-12E10E3CEB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18FB53-BB1E-4A91-B4BA-2A42DB1CF5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E90B2-2C81-4B47-9D4B-4CF63D5628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96258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4F31BA-8F0A-4125-A9E7-8BB0A2E5C2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69F5FB3-174C-44FD-95E4-40891B1A51C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E55BA2-A73F-4419-B091-4B55D8224A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5A10C-0B5D-4575-9904-DE76920854BF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C9F7667-FC1D-4475-A561-FBE3A576A8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C6E283-E248-48B1-BBE1-243D0FCACC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E90B2-2C81-4B47-9D4B-4CF63D5628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14196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421620-DA46-46C2-B589-9325586F73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F7C470-F28B-4466-83C6-C8DD93A9ADC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7FC2D1C-A6C7-4A98-A02B-D46111D2D2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2FE9291-04C0-442C-B742-0508D07342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5A10C-0B5D-4575-9904-DE76920854BF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061A0F-7468-4899-8264-F5B71910E3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5C9AA58-C8BB-4720-9A00-CBACB620FC4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E90B2-2C81-4B47-9D4B-4CF63D5628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0520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88AD22-EB83-44E1-A4CB-D96A1086D4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967467F-2735-44FE-8C33-B08C68C2C1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357ED2-8FCE-41FC-A192-6D31E203EC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D47A3A2-40FE-4AD2-8FD3-45473FDE055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C7627FB-383F-4F3F-95D1-1FAC88B3832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C4AF06B-F382-46D0-8D99-F7DD72A518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5A10C-0B5D-4575-9904-DE76920854BF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0885441-0078-4865-93C7-FA6D299862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605B5AC-70D3-4E0D-85B9-689D34DB9A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E90B2-2C81-4B47-9D4B-4CF63D5628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6085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405A99-264E-4503-ACC7-28BE71184D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F6B766-17B8-4011-AE02-AEBD93DE48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5A10C-0B5D-4575-9904-DE76920854BF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5242981-C79D-439D-9837-EBF8FA3BC8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0798F9-D11E-4A4F-9409-D8B1A4C04D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E90B2-2C81-4B47-9D4B-4CF63D5628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7011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A813776-7F75-44A9-BE66-A2A16461EA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5A10C-0B5D-4575-9904-DE76920854BF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A91656A-04AA-4466-B44E-EC398423CC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2C4380-756A-4D80-AF07-A54F89BA67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E90B2-2C81-4B47-9D4B-4CF63D5628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674545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3DD789-1FC4-4139-B70A-8A418CB01F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2D31DF-3E8B-4ABD-8300-E05FE3B6F1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4885DE7-55F2-4F24-BEA4-CB2CFFA2A0C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AB2BEC-AEE1-4A28-9D02-1F28C5A68C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5A10C-0B5D-4575-9904-DE76920854BF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3F3967-FE0C-4153-B40D-BB58C04868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DFFFC4-9EF9-4D39-905D-910F95F677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E90B2-2C81-4B47-9D4B-4CF63D5628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1202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3B2DC6-D4CA-478D-AA12-FA021C3F0B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E1643F0-D510-404F-A413-276D0D752DF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5DBACE4-7FD1-4AAC-AFCA-D4AE37DA4B5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F084755-F729-40BF-8B3E-F884A2C1B9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5A10C-0B5D-4575-9904-DE76920854BF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60C340-63B3-46D8-80A8-7C8EEF5ECA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FBD662-062E-4E41-88D0-D698BDA42A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E90B2-2C81-4B47-9D4B-4CF63D5628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27121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24B5FD-D173-47A6-945A-9B22C52D6A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5BD0260-617F-4F32-8438-01E57D3D808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866465-CBAD-4F54-AAF3-77B327D1C1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5A10C-0B5D-4575-9904-DE76920854BF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660A6ED-AC66-4573-867E-3230E8D14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74D9EA-2DDF-42ED-A8F2-26AF3A4747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E90B2-2C81-4B47-9D4B-4CF63D5628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5670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17C8F00-8A58-4335-BED0-BA93E9C9702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A0DF427-EF04-40D9-92AC-EAEAABB2452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C58752-DB36-4E52-AF7F-5E3576BF76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5A10C-0B5D-4575-9904-DE76920854BF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7F92B0-C5D7-4B21-9B43-1137386F9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CFF568-07DF-469A-9B87-AC5F1A621D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5E90B2-2C81-4B47-9D4B-4CF63D5628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1145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A379114-D60C-41AB-9158-9E9ED7CA5E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504F04-62DF-4FC9-8598-70A42E03E3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6342B7-2B5F-4760-AE8E-D21A3915FE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E5A10C-0B5D-4575-9904-DE76920854BF}" type="datetimeFigureOut">
              <a:rPr lang="en-GB" smtClean="0"/>
              <a:t>16/07/2025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AEE19F-9B3A-4EC4-AAD6-0A9AE86E55A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08BDD4-2F41-414F-B6FB-3496949DBAB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5E90B2-2C81-4B47-9D4B-4CF63D5628D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06502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welcome-quote-sign-poster-998360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en.wikipedia.org/wiki/Royal_Shakespeare_Company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toughcookiemommy.com/2011/02/burdened-children.html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creativecommons.org/licenses/by-nc-nd/3.0/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alaysia-students.com/2014/12/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unknowncystic.com/2012/05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eave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754A70-D647-463A-ACA0-33CC6204004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-504825"/>
            <a:ext cx="9144000" cy="2438400"/>
          </a:xfrm>
        </p:spPr>
        <p:txBody>
          <a:bodyPr>
            <a:normAutofit/>
          </a:bodyPr>
          <a:lstStyle/>
          <a:p>
            <a:r>
              <a:rPr lang="en-GB" sz="8000" b="1" dirty="0"/>
              <a:t>Welcome to Year 6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759FC1-2C9B-4519-A5F8-0785C05D999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117B7CB-C68F-4FDE-ADCD-340F3C9907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233737" y="2034004"/>
            <a:ext cx="5724525" cy="40429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4662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FD4F2E-CF23-4E89-BAEC-7103B5A18F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Year 6 Staff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D4F6ED-FC0B-4B7B-A530-BEA9FC1350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b="1" dirty="0"/>
              <a:t>There will be two Year 6 classes this year: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dirty="0"/>
              <a:t>Year 6G- Mrs Graver (class teacher) Teresa (class TA)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Year 6CJ Mrs Charman and Mrs Jones (class teachers) Maryna (class TA) </a:t>
            </a:r>
            <a:r>
              <a:rPr lang="en-GB" dirty="0">
                <a:ea typeface="+mn-lt"/>
                <a:cs typeface="+mn-lt"/>
              </a:rPr>
              <a:t>Mrs. Lawrence (1:1) </a:t>
            </a:r>
          </a:p>
        </p:txBody>
      </p:sp>
    </p:spTree>
    <p:extLst>
      <p:ext uri="{BB962C8B-B14F-4D97-AF65-F5344CB8AC3E}">
        <p14:creationId xmlns:p14="http://schemas.microsoft.com/office/powerpoint/2010/main" val="33134203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58C0BC-3FE0-458D-A7A6-1AAB6305BC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What to Expect in Year 6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8B050C-EDF8-45F4-A4E0-FA9072772CE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Expectations are high in Year 6 as this is the transitional year into secondary school: independence, responsibility and maturity are key.</a:t>
            </a:r>
          </a:p>
          <a:p>
            <a:r>
              <a:rPr lang="en-GB" dirty="0"/>
              <a:t>Reading is paramount as we move towards secondary school expectations- children should be reading at least 3 times per week for 30 minutes to develop stamina and vocabulary.</a:t>
            </a:r>
          </a:p>
          <a:p>
            <a:r>
              <a:rPr lang="en-GB" dirty="0"/>
              <a:t>Maths will involve reviewing, consolidating and exploring new fields, such as algebra. Maths homework will continue to be given on a weekly basis with the Schofield and Sims mental maths books.</a:t>
            </a:r>
          </a:p>
          <a:p>
            <a:r>
              <a:rPr lang="en-GB" dirty="0"/>
              <a:t>Written work needs to be of a very high standard as all children are externally assessed before moving into secondary school.</a:t>
            </a:r>
          </a:p>
        </p:txBody>
      </p:sp>
    </p:spTree>
    <p:extLst>
      <p:ext uri="{BB962C8B-B14F-4D97-AF65-F5344CB8AC3E}">
        <p14:creationId xmlns:p14="http://schemas.microsoft.com/office/powerpoint/2010/main" val="41125581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865B8E-3924-42C8-88F9-9F1B46D227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Exciting Opportunities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9855F4-2462-4017-9F74-2BC549C805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2475" y="1253331"/>
            <a:ext cx="10515600" cy="350916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dirty="0"/>
              <a:t>But it’s not all hard work!</a:t>
            </a:r>
          </a:p>
          <a:p>
            <a:pPr marL="0" indent="0">
              <a:buNone/>
            </a:pPr>
            <a:r>
              <a:rPr lang="en-GB" dirty="0"/>
              <a:t>We have already planned some amazing activities for Year 6 to be involved in:</a:t>
            </a:r>
          </a:p>
          <a:p>
            <a:r>
              <a:rPr lang="en-GB" dirty="0" err="1"/>
              <a:t>Bellboating</a:t>
            </a:r>
            <a:r>
              <a:rPr lang="en-GB" dirty="0"/>
              <a:t> in September</a:t>
            </a:r>
          </a:p>
          <a:p>
            <a:r>
              <a:rPr lang="en-GB" dirty="0"/>
              <a:t>The RSC’s production-BFG</a:t>
            </a:r>
            <a:endParaRPr lang="en-GB" dirty="0">
              <a:ea typeface="Calibri"/>
              <a:cs typeface="Calibri"/>
            </a:endParaRPr>
          </a:p>
          <a:p>
            <a:r>
              <a:rPr lang="en-GB" dirty="0"/>
              <a:t>A visit to Mary Arden’s Farm for a traditional Tudor Christmas</a:t>
            </a:r>
            <a:endParaRPr lang="en-GB" dirty="0">
              <a:ea typeface="Calibri" panose="020F0502020204030204"/>
              <a:cs typeface="Calibri" panose="020F0502020204030204"/>
            </a:endParaRPr>
          </a:p>
          <a:p>
            <a:r>
              <a:rPr lang="en-GB" dirty="0"/>
              <a:t>Year 6 residential trip to Red Ridge in the final summer term</a:t>
            </a:r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EB83EFD-16B2-4A3C-9063-F4BA055B87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3343275" y="5184795"/>
            <a:ext cx="1562100" cy="1203305"/>
          </a:xfrm>
          <a:prstGeom prst="rect">
            <a:avLst/>
          </a:prstGeom>
        </p:spPr>
      </p:pic>
      <p:pic>
        <p:nvPicPr>
          <p:cNvPr id="1028" name="Picture 4" descr="Redridge Centre - Our Photos">
            <a:extLst>
              <a:ext uri="{FF2B5EF4-FFF2-40B4-BE49-F238E27FC236}">
                <a16:creationId xmlns:a16="http://schemas.microsoft.com/office/drawing/2014/main" id="{21B67B2E-9C40-43A2-B673-44DD6DE6BA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" y="4762500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Bell Boating | Group Bell Boat Courses ...">
            <a:extLst>
              <a:ext uri="{FF2B5EF4-FFF2-40B4-BE49-F238E27FC236}">
                <a16:creationId xmlns:a16="http://schemas.microsoft.com/office/drawing/2014/main" id="{668F74B9-8C14-4272-9EC1-5A43D83532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9725" y="4991109"/>
            <a:ext cx="2876550" cy="159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About Mary Arden's Farm">
            <a:extLst>
              <a:ext uri="{FF2B5EF4-FFF2-40B4-BE49-F238E27FC236}">
                <a16:creationId xmlns:a16="http://schemas.microsoft.com/office/drawing/2014/main" id="{DD5159CE-6E3A-479E-BB7C-F41E5F35BF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10625" y="4914908"/>
            <a:ext cx="2619375" cy="174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51282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FB6D8B-6F54-4093-B2E0-F26551439A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Greater Responsibility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ECF6F3-1A4E-402B-B8F5-C146AA3F99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There are many responsibilities and privileges of being in Year 6.</a:t>
            </a:r>
          </a:p>
          <a:p>
            <a:pPr marL="0" indent="0">
              <a:buNone/>
            </a:pPr>
            <a:r>
              <a:rPr lang="en-GB" dirty="0"/>
              <a:t>Here are just some of them:</a:t>
            </a:r>
          </a:p>
          <a:p>
            <a:pPr marL="0" indent="0">
              <a:buNone/>
            </a:pPr>
            <a:r>
              <a:rPr lang="en-GB" dirty="0"/>
              <a:t>House Captains</a:t>
            </a:r>
          </a:p>
          <a:p>
            <a:pPr marL="0" indent="0">
              <a:buNone/>
            </a:pPr>
            <a:r>
              <a:rPr lang="en-GB" dirty="0"/>
              <a:t>Role Models</a:t>
            </a:r>
          </a:p>
          <a:p>
            <a:pPr marL="0" indent="0">
              <a:buNone/>
            </a:pPr>
            <a:r>
              <a:rPr lang="en-GB" dirty="0"/>
              <a:t>Reception readers</a:t>
            </a:r>
          </a:p>
          <a:p>
            <a:pPr marL="0" indent="0">
              <a:buNone/>
            </a:pPr>
            <a:r>
              <a:rPr lang="en-GB" dirty="0"/>
              <a:t>Maths Champions</a:t>
            </a:r>
          </a:p>
          <a:p>
            <a:pPr marL="0" indent="0">
              <a:buNone/>
            </a:pPr>
            <a:r>
              <a:rPr lang="en-GB" dirty="0"/>
              <a:t>And best of all…you get to sit on chairs in assembly!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76F233-6CAC-4074-952B-F142E5E00E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8696325" y="3930650"/>
            <a:ext cx="3181350" cy="256222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4531AE7-E3B9-497B-8DAB-ACF9AEC784E3}"/>
              </a:ext>
            </a:extLst>
          </p:cNvPr>
          <p:cNvSpPr txBox="1"/>
          <p:nvPr/>
        </p:nvSpPr>
        <p:spPr>
          <a:xfrm>
            <a:off x="8696325" y="6492875"/>
            <a:ext cx="3181350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900">
                <a:hlinkClick r:id="rId3" tooltip="http://toughcookiemommy.com/2011/02/burdened-children.html"/>
              </a:rPr>
              <a:t>This Photo</a:t>
            </a:r>
            <a:r>
              <a:rPr lang="en-GB" sz="900"/>
              <a:t> by Unknown Author is licensed under </a:t>
            </a:r>
            <a:r>
              <a:rPr lang="en-GB" sz="900">
                <a:hlinkClick r:id="rId4" tooltip="https://creativecommons.org/licenses/by-nc-nd/3.0/"/>
              </a:rPr>
              <a:t>CC BY-NC-ND</a:t>
            </a:r>
            <a:endParaRPr lang="en-GB" sz="900"/>
          </a:p>
        </p:txBody>
      </p:sp>
    </p:spTree>
    <p:extLst>
      <p:ext uri="{BB962C8B-B14F-4D97-AF65-F5344CB8AC3E}">
        <p14:creationId xmlns:p14="http://schemas.microsoft.com/office/powerpoint/2010/main" val="855148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2DFF98-B9AB-44E4-AF5A-E835C249C9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SATs Tests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5ED884A-1E08-4094-A4FB-92284576A0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 lnSpcReduction="10000"/>
          </a:bodyPr>
          <a:lstStyle/>
          <a:p>
            <a:pPr marL="0" indent="0">
              <a:buNone/>
            </a:pPr>
            <a:r>
              <a:rPr lang="en-GB" dirty="0"/>
              <a:t>Part of Year 6 involves sitting SATs tests in the second part of the Spring Term. These tests are an opportunity to consolidate all previous learning and to ensure children have a good working knowledge of maths and </a:t>
            </a:r>
            <a:r>
              <a:rPr lang="en-GB" dirty="0" err="1"/>
              <a:t>english</a:t>
            </a:r>
            <a:r>
              <a:rPr lang="en-GB" dirty="0"/>
              <a:t> skills which they can apply in test conditions.</a:t>
            </a:r>
          </a:p>
          <a:p>
            <a:pPr marL="0" indent="0">
              <a:buNone/>
            </a:pPr>
            <a:r>
              <a:rPr lang="en-GB" dirty="0"/>
              <a:t>The following areas are tested on different days during the period of one week in May:</a:t>
            </a:r>
          </a:p>
          <a:p>
            <a:r>
              <a:rPr lang="en-GB" dirty="0"/>
              <a:t>Grammar, Punctuation and Spelling</a:t>
            </a:r>
            <a:endParaRPr lang="en-GB" dirty="0">
              <a:ea typeface="Calibri"/>
              <a:cs typeface="Calibri"/>
            </a:endParaRPr>
          </a:p>
          <a:p>
            <a:r>
              <a:rPr lang="en-GB" dirty="0"/>
              <a:t>Reading Comprehension</a:t>
            </a:r>
          </a:p>
          <a:p>
            <a:r>
              <a:rPr lang="en-GB" dirty="0"/>
              <a:t>Arithmetic</a:t>
            </a:r>
          </a:p>
          <a:p>
            <a:r>
              <a:rPr lang="en-GB" dirty="0"/>
              <a:t>Maths Reasoning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5BD5BA3-FBDA-4350-8A2D-4F4263C83D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981950" y="4159250"/>
            <a:ext cx="3467100" cy="2333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0047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BCAC3C-64AA-4BCB-969E-8BE2538F2D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Any Questions?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EA31642-F1B0-4C0E-85B2-0DEBBBEBD0C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Year 6 is always one of the busiest and most exciting years at primary school but it does fly past very quickly! </a:t>
            </a:r>
          </a:p>
          <a:p>
            <a:pPr marL="0" indent="0">
              <a:buNone/>
            </a:pPr>
            <a:r>
              <a:rPr lang="en-GB" dirty="0"/>
              <a:t>Is there anything you would like to ask about Year 6?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0423E72-EE93-4AC7-A365-3A95BD97078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400800" y="3240882"/>
            <a:ext cx="3914775" cy="29360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61835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390</Words>
  <Application>Microsoft Office PowerPoint</Application>
  <PresentationFormat>Widescreen</PresentationFormat>
  <Paragraphs>38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Welcome to Year 6</vt:lpstr>
      <vt:lpstr>Year 6 Staff</vt:lpstr>
      <vt:lpstr>What to Expect in Year 6</vt:lpstr>
      <vt:lpstr>Exciting Opportunities</vt:lpstr>
      <vt:lpstr>Greater Responsibility</vt:lpstr>
      <vt:lpstr>SATs Tests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6</dc:title>
  <dc:creator>E Graver BTP</dc:creator>
  <cp:lastModifiedBy>E Jones BTP</cp:lastModifiedBy>
  <cp:revision>15</cp:revision>
  <dcterms:created xsi:type="dcterms:W3CDTF">2024-07-11T14:04:01Z</dcterms:created>
  <dcterms:modified xsi:type="dcterms:W3CDTF">2025-07-16T15:29:22Z</dcterms:modified>
</cp:coreProperties>
</file>