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3"/>
  </p:notesMasterIdLst>
  <p:handoutMasterIdLst>
    <p:handoutMasterId r:id="rId24"/>
  </p:handoutMasterIdLst>
  <p:sldIdLst>
    <p:sldId id="258" r:id="rId2"/>
    <p:sldId id="264" r:id="rId3"/>
    <p:sldId id="278" r:id="rId4"/>
    <p:sldId id="292" r:id="rId5"/>
    <p:sldId id="293" r:id="rId6"/>
    <p:sldId id="294" r:id="rId7"/>
    <p:sldId id="295" r:id="rId8"/>
    <p:sldId id="296" r:id="rId9"/>
    <p:sldId id="297" r:id="rId10"/>
    <p:sldId id="298" r:id="rId11"/>
    <p:sldId id="299" r:id="rId12"/>
    <p:sldId id="300" r:id="rId13"/>
    <p:sldId id="301" r:id="rId14"/>
    <p:sldId id="302" r:id="rId15"/>
    <p:sldId id="303" r:id="rId16"/>
    <p:sldId id="304" r:id="rId17"/>
    <p:sldId id="305" r:id="rId18"/>
    <p:sldId id="306" r:id="rId19"/>
    <p:sldId id="307" r:id="rId20"/>
    <p:sldId id="308" r:id="rId21"/>
    <p:sldId id="267" r:id="rId22"/>
  </p:sldIdLst>
  <p:sldSz cx="9144000" cy="6858000" type="screen4x3"/>
  <p:notesSz cx="6858000" cy="9144000"/>
  <p:embeddedFontLst>
    <p:embeddedFont>
      <p:font typeface="Twinkl" panose="020B0604020202020204" charset="0"/>
      <p:regular r:id="rId25"/>
      <p:bold r:id="rId26"/>
    </p:embeddedFont>
    <p:embeddedFont>
      <p:font typeface="Calibri" panose="020F0502020204030204" pitchFamily="34" charset="0"/>
      <p:regular r:id="rId27"/>
      <p:bold r:id="rId28"/>
      <p:italic r:id="rId29"/>
      <p:boldItalic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397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61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CF83"/>
    <a:srgbClr val="AFDEF8"/>
    <a:srgbClr val="FAC9CB"/>
    <a:srgbClr val="CEDF98"/>
    <a:srgbClr val="003F7A"/>
    <a:srgbClr val="F2CB4A"/>
    <a:srgbClr val="F4C94D"/>
    <a:srgbClr val="F7BC92"/>
    <a:srgbClr val="F1854B"/>
    <a:srgbClr val="E84D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448" autoAdjust="0"/>
    <p:restoredTop sz="94660"/>
  </p:normalViewPr>
  <p:slideViewPr>
    <p:cSldViewPr snapToGrid="0" showGuides="1">
      <p:cViewPr varScale="1">
        <p:scale>
          <a:sx n="85" d="100"/>
          <a:sy n="85" d="100"/>
        </p:scale>
        <p:origin x="972" y="78"/>
      </p:cViewPr>
      <p:guideLst>
        <p:guide orient="horz" pos="2160"/>
        <p:guide pos="2880"/>
        <p:guide pos="363"/>
        <p:guide orient="horz" pos="3974"/>
        <p:guide pos="5397"/>
        <p:guide orient="horz" pos="346"/>
        <p:guide pos="476"/>
        <p:guide orient="horz" pos="482"/>
        <p:guide orient="horz" pos="3861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47.png"/><Relationship Id="rId7" Type="http://schemas.openxmlformats.org/officeDocument/2006/relationships/image" Target="../media/image5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9.png"/><Relationship Id="rId5" Type="http://schemas.openxmlformats.org/officeDocument/2006/relationships/image" Target="../media/image7.png"/><Relationship Id="rId4" Type="http://schemas.openxmlformats.org/officeDocument/2006/relationships/image" Target="../media/image48.png"/><Relationship Id="rId9" Type="http://schemas.openxmlformats.org/officeDocument/2006/relationships/image" Target="../media/image52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51379" y="3228623"/>
            <a:ext cx="640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LO: Design your own feather for a brand new type of bird. What will it look like? Can you draw the bird too?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Barn Owl</a:t>
            </a:r>
            <a:endParaRPr lang="en-GB" sz="3600" dirty="0"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755650" y="1628775"/>
            <a:ext cx="7632700" cy="4200525"/>
          </a:xfrm>
          <a:prstGeom prst="roundRect">
            <a:avLst>
              <a:gd name="adj" fmla="val 5783"/>
            </a:avLst>
          </a:prstGeom>
          <a:blipFill>
            <a:blip r:embed="rId2"/>
            <a:srcRect/>
            <a:stretch>
              <a:fillRect t="-16338" b="-11414"/>
            </a:stretch>
          </a:blipFill>
          <a:ln w="38100">
            <a:solidFill>
              <a:srgbClr val="F2CB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n w="76200">
                <a:noFill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7665" y="2340728"/>
            <a:ext cx="4192909" cy="2369279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755651" y="1434061"/>
            <a:ext cx="3073400" cy="3966613"/>
          </a:xfrm>
          <a:prstGeom prst="roundRect">
            <a:avLst>
              <a:gd name="adj" fmla="val 6989"/>
            </a:avLst>
          </a:prstGeom>
          <a:solidFill>
            <a:srgbClr val="FAC9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Barn Owl</a:t>
            </a:r>
          </a:p>
        </p:txBody>
      </p:sp>
      <p:sp>
        <p:nvSpPr>
          <p:cNvPr id="5" name="Rectangle 4"/>
          <p:cNvSpPr/>
          <p:nvPr/>
        </p:nvSpPr>
        <p:spPr>
          <a:xfrm>
            <a:off x="943813" y="1611767"/>
            <a:ext cx="2717626" cy="27699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Barn owls are </a:t>
            </a:r>
            <a:r>
              <a:rPr lang="en-GB" b="1" dirty="0"/>
              <a:t>nocturnal</a:t>
            </a:r>
            <a:r>
              <a:rPr lang="en-GB" dirty="0"/>
              <a:t>. They hunt at night.</a:t>
            </a:r>
          </a:p>
          <a:p>
            <a:endParaRPr lang="en-GB" dirty="0"/>
          </a:p>
          <a:p>
            <a:r>
              <a:rPr lang="en-GB" dirty="0"/>
              <a:t>They can turn their heads right around to look behind them!</a:t>
            </a:r>
          </a:p>
          <a:p>
            <a:endParaRPr lang="en-GB" dirty="0"/>
          </a:p>
          <a:p>
            <a:r>
              <a:rPr lang="en-GB" dirty="0"/>
              <a:t>They are </a:t>
            </a:r>
            <a:r>
              <a:rPr lang="en-GB" b="1" dirty="0"/>
              <a:t>carnivores</a:t>
            </a:r>
            <a:r>
              <a:rPr lang="en-GB" dirty="0"/>
              <a:t>. They eat small animals like mice, shrews and birds.</a:t>
            </a:r>
          </a:p>
        </p:txBody>
      </p:sp>
      <p:grpSp>
        <p:nvGrpSpPr>
          <p:cNvPr id="36" name="Group 35"/>
          <p:cNvGrpSpPr/>
          <p:nvPr/>
        </p:nvGrpSpPr>
        <p:grpSpPr>
          <a:xfrm>
            <a:off x="5719518" y="2138014"/>
            <a:ext cx="2255657" cy="1800208"/>
            <a:chOff x="5719518" y="2138014"/>
            <a:chExt cx="2255657" cy="1800208"/>
          </a:xfrm>
        </p:grpSpPr>
        <p:cxnSp>
          <p:nvCxnSpPr>
            <p:cNvPr id="3" name="Straight Arrow Connector 2"/>
            <p:cNvCxnSpPr/>
            <p:nvPr/>
          </p:nvCxnSpPr>
          <p:spPr>
            <a:xfrm flipH="1">
              <a:off x="6653645" y="2672977"/>
              <a:ext cx="163544" cy="1265245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12"/>
            <p:cNvSpPr/>
            <p:nvPr/>
          </p:nvSpPr>
          <p:spPr>
            <a:xfrm>
              <a:off x="5719518" y="2138014"/>
              <a:ext cx="2255657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good eyesight to help them hunt in the dark</a:t>
              </a: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6810375" y="2836266"/>
            <a:ext cx="1713805" cy="897534"/>
            <a:chOff x="6810375" y="2836266"/>
            <a:chExt cx="1713805" cy="897534"/>
          </a:xfrm>
        </p:grpSpPr>
        <p:sp>
          <p:nvSpPr>
            <p:cNvPr id="14" name="Rectangle 13"/>
            <p:cNvSpPr/>
            <p:nvPr/>
          </p:nvSpPr>
          <p:spPr>
            <a:xfrm>
              <a:off x="6810375" y="2836266"/>
              <a:ext cx="1713805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heart-shaped</a:t>
              </a:r>
            </a:p>
            <a:p>
              <a:pPr algn="ctr"/>
              <a:r>
                <a:rPr lang="en-GB" sz="1600" dirty="0"/>
                <a:t> face</a:t>
              </a:r>
            </a:p>
          </p:txBody>
        </p:sp>
        <p:cxnSp>
          <p:nvCxnSpPr>
            <p:cNvPr id="18" name="Straight Arrow Connector 17"/>
            <p:cNvCxnSpPr/>
            <p:nvPr/>
          </p:nvCxnSpPr>
          <p:spPr>
            <a:xfrm flipH="1">
              <a:off x="6810375" y="3192383"/>
              <a:ext cx="545109" cy="541417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Group 30"/>
          <p:cNvGrpSpPr/>
          <p:nvPr/>
        </p:nvGrpSpPr>
        <p:grpSpPr>
          <a:xfrm>
            <a:off x="6277174" y="4372033"/>
            <a:ext cx="1981200" cy="967122"/>
            <a:chOff x="6277174" y="4372033"/>
            <a:chExt cx="1981200" cy="967122"/>
          </a:xfrm>
        </p:grpSpPr>
        <p:cxnSp>
          <p:nvCxnSpPr>
            <p:cNvPr id="19" name="Straight Arrow Connector 18"/>
            <p:cNvCxnSpPr/>
            <p:nvPr/>
          </p:nvCxnSpPr>
          <p:spPr>
            <a:xfrm flipH="1" flipV="1">
              <a:off x="6283601" y="4372033"/>
              <a:ext cx="883962" cy="404845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1"/>
            <p:cNvSpPr/>
            <p:nvPr/>
          </p:nvSpPr>
          <p:spPr>
            <a:xfrm>
              <a:off x="6277174" y="4846712"/>
              <a:ext cx="1981200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white feathers </a:t>
              </a:r>
            </a:p>
            <a:p>
              <a:pPr algn="ctr"/>
              <a:r>
                <a:rPr lang="en-GB" sz="1600" dirty="0"/>
                <a:t>on the belly</a:t>
              </a: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3576635" y="4284759"/>
            <a:ext cx="1986402" cy="1888109"/>
            <a:chOff x="3576635" y="4284759"/>
            <a:chExt cx="1986402" cy="1888109"/>
          </a:xfrm>
        </p:grpSpPr>
        <p:sp>
          <p:nvSpPr>
            <p:cNvPr id="25" name="Rectangle 24"/>
            <p:cNvSpPr/>
            <p:nvPr/>
          </p:nvSpPr>
          <p:spPr>
            <a:xfrm>
              <a:off x="3576635" y="5434204"/>
              <a:ext cx="1981200" cy="7386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long legs for reaching into long grass to catch food</a:t>
              </a:r>
            </a:p>
          </p:txBody>
        </p:sp>
        <p:cxnSp>
          <p:nvCxnSpPr>
            <p:cNvPr id="26" name="Straight Arrow Connector 25"/>
            <p:cNvCxnSpPr>
              <a:stCxn id="25" idx="0"/>
            </p:cNvCxnSpPr>
            <p:nvPr/>
          </p:nvCxnSpPr>
          <p:spPr>
            <a:xfrm flipV="1">
              <a:off x="4567235" y="4284759"/>
              <a:ext cx="995802" cy="1149445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Group 31"/>
          <p:cNvGrpSpPr/>
          <p:nvPr/>
        </p:nvGrpSpPr>
        <p:grpSpPr>
          <a:xfrm>
            <a:off x="5340617" y="4611182"/>
            <a:ext cx="2030851" cy="1264228"/>
            <a:chOff x="5340617" y="4611182"/>
            <a:chExt cx="2030851" cy="1264228"/>
          </a:xfrm>
        </p:grpSpPr>
        <p:sp>
          <p:nvSpPr>
            <p:cNvPr id="28" name="Rectangle 27"/>
            <p:cNvSpPr/>
            <p:nvPr/>
          </p:nvSpPr>
          <p:spPr>
            <a:xfrm>
              <a:off x="5390268" y="5382967"/>
              <a:ext cx="1981200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sharp talons for catching </a:t>
              </a:r>
              <a:r>
                <a:rPr lang="en-GB" sz="1600" b="1" dirty="0"/>
                <a:t>prey</a:t>
              </a:r>
            </a:p>
          </p:txBody>
        </p:sp>
        <p:cxnSp>
          <p:nvCxnSpPr>
            <p:cNvPr id="29" name="Straight Arrow Connector 28"/>
            <p:cNvCxnSpPr/>
            <p:nvPr/>
          </p:nvCxnSpPr>
          <p:spPr>
            <a:xfrm flipH="1" flipV="1">
              <a:off x="5340617" y="4611182"/>
              <a:ext cx="822951" cy="737058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Group 23"/>
          <p:cNvGrpSpPr/>
          <p:nvPr/>
        </p:nvGrpSpPr>
        <p:grpSpPr>
          <a:xfrm>
            <a:off x="4120519" y="1519786"/>
            <a:ext cx="2256606" cy="2418436"/>
            <a:chOff x="4120519" y="1519786"/>
            <a:chExt cx="2256606" cy="2418436"/>
          </a:xfrm>
        </p:grpSpPr>
        <p:cxnSp>
          <p:nvCxnSpPr>
            <p:cNvPr id="35" name="Straight Arrow Connector 34"/>
            <p:cNvCxnSpPr/>
            <p:nvPr/>
          </p:nvCxnSpPr>
          <p:spPr>
            <a:xfrm>
              <a:off x="5061911" y="2322929"/>
              <a:ext cx="1315214" cy="1615293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Rectangle 36"/>
            <p:cNvSpPr/>
            <p:nvPr/>
          </p:nvSpPr>
          <p:spPr>
            <a:xfrm>
              <a:off x="4120519" y="1519786"/>
              <a:ext cx="1825634" cy="7386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excellent hearing to find small animals in the dark</a:t>
              </a: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3884437" y="3395736"/>
            <a:ext cx="1751471" cy="615032"/>
            <a:chOff x="3884437" y="3395736"/>
            <a:chExt cx="1751471" cy="615032"/>
          </a:xfrm>
        </p:grpSpPr>
        <p:cxnSp>
          <p:nvCxnSpPr>
            <p:cNvPr id="46" name="Straight Arrow Connector 45"/>
            <p:cNvCxnSpPr/>
            <p:nvPr/>
          </p:nvCxnSpPr>
          <p:spPr>
            <a:xfrm>
              <a:off x="5235402" y="3748897"/>
              <a:ext cx="400506" cy="261871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Rectangle 47"/>
            <p:cNvSpPr/>
            <p:nvPr/>
          </p:nvSpPr>
          <p:spPr>
            <a:xfrm>
              <a:off x="3884437" y="3395736"/>
              <a:ext cx="1447788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brown feathers on the back</a:t>
              </a:r>
            </a:p>
          </p:txBody>
        </p:sp>
      </p:grpSp>
      <p:pic>
        <p:nvPicPr>
          <p:cNvPr id="41" name="Picture 4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391" y="4525457"/>
            <a:ext cx="854166" cy="640624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7650" y="4560212"/>
            <a:ext cx="700059" cy="66754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0354" y="4559462"/>
            <a:ext cx="984839" cy="736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778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Nightjar</a:t>
            </a:r>
            <a:endParaRPr lang="en-GB" sz="3600" dirty="0"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755650" y="1628775"/>
            <a:ext cx="7632700" cy="4200525"/>
          </a:xfrm>
          <a:prstGeom prst="roundRect">
            <a:avLst>
              <a:gd name="adj" fmla="val 5783"/>
            </a:avLst>
          </a:prstGeom>
          <a:blipFill>
            <a:blip r:embed="rId2"/>
            <a:srcRect/>
            <a:stretch>
              <a:fillRect t="-33824" b="-19538"/>
            </a:stretch>
          </a:blipFill>
          <a:ln w="38100">
            <a:solidFill>
              <a:srgbClr val="F2CB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n w="76200">
                <a:noFill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26166902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8241" y="2658669"/>
            <a:ext cx="2987110" cy="2384136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755651" y="1555749"/>
            <a:ext cx="3073400" cy="4264026"/>
          </a:xfrm>
          <a:prstGeom prst="roundRect">
            <a:avLst>
              <a:gd name="adj" fmla="val 6989"/>
            </a:avLst>
          </a:prstGeom>
          <a:solidFill>
            <a:srgbClr val="FAC9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Nightjar</a:t>
            </a:r>
          </a:p>
        </p:txBody>
      </p:sp>
      <p:sp>
        <p:nvSpPr>
          <p:cNvPr id="5" name="Rectangle 4"/>
          <p:cNvSpPr/>
          <p:nvPr/>
        </p:nvSpPr>
        <p:spPr>
          <a:xfrm>
            <a:off x="943813" y="1679831"/>
            <a:ext cx="2717626" cy="3323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Nightjars are nocturnal. They like to come out at dusk and dawn.</a:t>
            </a:r>
          </a:p>
          <a:p>
            <a:endParaRPr lang="en-GB" dirty="0"/>
          </a:p>
          <a:p>
            <a:r>
              <a:rPr lang="en-GB" dirty="0"/>
              <a:t>Their feathers look like tree bark. This acts as </a:t>
            </a:r>
            <a:r>
              <a:rPr lang="en-GB" b="1" dirty="0"/>
              <a:t>camouflage</a:t>
            </a:r>
            <a:r>
              <a:rPr lang="en-GB" dirty="0"/>
              <a:t> to help them hide from </a:t>
            </a:r>
            <a:r>
              <a:rPr lang="en-GB" b="1" dirty="0"/>
              <a:t>predators</a:t>
            </a:r>
            <a:r>
              <a:rPr lang="en-GB" dirty="0"/>
              <a:t>.</a:t>
            </a:r>
          </a:p>
          <a:p>
            <a:endParaRPr lang="en-GB" dirty="0"/>
          </a:p>
          <a:p>
            <a:r>
              <a:rPr lang="en-GB" dirty="0"/>
              <a:t>They are </a:t>
            </a:r>
            <a:r>
              <a:rPr lang="en-GB" b="1" dirty="0"/>
              <a:t>carnivores</a:t>
            </a:r>
            <a:r>
              <a:rPr lang="en-GB" dirty="0"/>
              <a:t> and like to eat insects, such as moths and beetles.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3917738" y="1911075"/>
            <a:ext cx="2093083" cy="1670325"/>
            <a:chOff x="3917738" y="1911075"/>
            <a:chExt cx="2093083" cy="1670325"/>
          </a:xfrm>
        </p:grpSpPr>
        <p:cxnSp>
          <p:nvCxnSpPr>
            <p:cNvPr id="3" name="Straight Arrow Connector 2"/>
            <p:cNvCxnSpPr/>
            <p:nvPr/>
          </p:nvCxnSpPr>
          <p:spPr>
            <a:xfrm>
              <a:off x="4755676" y="2687839"/>
              <a:ext cx="99622" cy="893561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12"/>
            <p:cNvSpPr/>
            <p:nvPr/>
          </p:nvSpPr>
          <p:spPr>
            <a:xfrm>
              <a:off x="3917738" y="1911075"/>
              <a:ext cx="2093083" cy="7386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short beak and wide mouth, perfect for catching moths</a:t>
              </a: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390268" y="4676775"/>
            <a:ext cx="1981200" cy="1198635"/>
            <a:chOff x="5390268" y="4676775"/>
            <a:chExt cx="1981200" cy="1198635"/>
          </a:xfrm>
        </p:grpSpPr>
        <p:sp>
          <p:nvSpPr>
            <p:cNvPr id="28" name="Rectangle 27"/>
            <p:cNvSpPr/>
            <p:nvPr/>
          </p:nvSpPr>
          <p:spPr>
            <a:xfrm>
              <a:off x="5390268" y="5382967"/>
              <a:ext cx="1981200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short legs, which make walking tricky</a:t>
              </a:r>
            </a:p>
          </p:txBody>
        </p:sp>
        <p:cxnSp>
          <p:nvCxnSpPr>
            <p:cNvPr id="29" name="Straight Arrow Connector 28"/>
            <p:cNvCxnSpPr/>
            <p:nvPr/>
          </p:nvCxnSpPr>
          <p:spPr>
            <a:xfrm flipH="1" flipV="1">
              <a:off x="5581650" y="4676775"/>
              <a:ext cx="581918" cy="671466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8"/>
          <p:cNvGrpSpPr/>
          <p:nvPr/>
        </p:nvGrpSpPr>
        <p:grpSpPr>
          <a:xfrm>
            <a:off x="6191796" y="1338162"/>
            <a:ext cx="1960513" cy="1452663"/>
            <a:chOff x="6191796" y="1338162"/>
            <a:chExt cx="1960513" cy="1452663"/>
          </a:xfrm>
        </p:grpSpPr>
        <p:cxnSp>
          <p:nvCxnSpPr>
            <p:cNvPr id="35" name="Straight Arrow Connector 34"/>
            <p:cNvCxnSpPr/>
            <p:nvPr/>
          </p:nvCxnSpPr>
          <p:spPr>
            <a:xfrm>
              <a:off x="7172052" y="2172404"/>
              <a:ext cx="0" cy="618421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Rectangle 36"/>
            <p:cNvSpPr/>
            <p:nvPr/>
          </p:nvSpPr>
          <p:spPr>
            <a:xfrm>
              <a:off x="6191796" y="1338162"/>
              <a:ext cx="1960513" cy="7386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brown and grey feathers that blend in with tree trunks</a:t>
              </a:r>
            </a:p>
          </p:txBody>
        </p:sp>
      </p:grpSp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3561" y="5143095"/>
            <a:ext cx="613713" cy="53994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9122" y="5127900"/>
            <a:ext cx="973229" cy="555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449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Nightingale</a:t>
            </a:r>
            <a:endParaRPr lang="en-GB" sz="3600" dirty="0">
              <a:latin typeface="+mn-lt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750885" y="1628775"/>
            <a:ext cx="7637465" cy="4200525"/>
            <a:chOff x="750885" y="1628775"/>
            <a:chExt cx="7637465" cy="4200525"/>
          </a:xfrm>
        </p:grpSpPr>
        <p:sp>
          <p:nvSpPr>
            <p:cNvPr id="2" name="Rounded Rectangle 1"/>
            <p:cNvSpPr/>
            <p:nvPr/>
          </p:nvSpPr>
          <p:spPr>
            <a:xfrm>
              <a:off x="755650" y="1628775"/>
              <a:ext cx="7632700" cy="4200525"/>
            </a:xfrm>
            <a:prstGeom prst="roundRect">
              <a:avLst>
                <a:gd name="adj" fmla="val 5783"/>
              </a:avLst>
            </a:prstGeom>
            <a:blipFill>
              <a:blip r:embed="rId2"/>
              <a:srcRect/>
              <a:stretch>
                <a:fillRect t="-23583" b="-4799"/>
              </a:stretch>
            </a:blipFill>
            <a:ln w="38100">
              <a:solidFill>
                <a:srgbClr val="F2CB4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n w="76200">
                  <a:noFill/>
                </a:ln>
              </a:endParaRPr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2037"/>
            <a:stretch/>
          </p:blipFill>
          <p:spPr>
            <a:xfrm>
              <a:off x="750885" y="1694837"/>
              <a:ext cx="7632700" cy="4134463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</p:spTree>
    <p:extLst>
      <p:ext uri="{BB962C8B-B14F-4D97-AF65-F5344CB8AC3E}">
        <p14:creationId xmlns:p14="http://schemas.microsoft.com/office/powerpoint/2010/main" val="31942851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9014" y="3075837"/>
            <a:ext cx="3274814" cy="2123394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755651" y="1692275"/>
            <a:ext cx="3073400" cy="4032250"/>
          </a:xfrm>
          <a:prstGeom prst="roundRect">
            <a:avLst>
              <a:gd name="adj" fmla="val 6989"/>
            </a:avLst>
          </a:prstGeom>
          <a:solidFill>
            <a:srgbClr val="FDCF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Nightingale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3813" y="1816356"/>
            <a:ext cx="2717626" cy="30469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Nightingales are small brown birds.</a:t>
            </a:r>
          </a:p>
          <a:p>
            <a:endParaRPr lang="en-GB" dirty="0"/>
          </a:p>
          <a:p>
            <a:r>
              <a:rPr lang="en-GB" dirty="0"/>
              <a:t>They are nocturnal and their beautiful singing can be heard at night.</a:t>
            </a:r>
          </a:p>
          <a:p>
            <a:endParaRPr lang="en-GB" dirty="0"/>
          </a:p>
          <a:p>
            <a:r>
              <a:rPr lang="en-GB" dirty="0"/>
              <a:t>They are </a:t>
            </a:r>
            <a:r>
              <a:rPr lang="en-GB" b="1" dirty="0"/>
              <a:t>omnivores</a:t>
            </a:r>
            <a:r>
              <a:rPr lang="en-GB" dirty="0"/>
              <a:t>. They eat insects, such as ants and beetles. They also eat nuts and seeds.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4388381" y="2066965"/>
            <a:ext cx="2093083" cy="1631379"/>
            <a:chOff x="4388381" y="2066965"/>
            <a:chExt cx="2093083" cy="1631379"/>
          </a:xfrm>
        </p:grpSpPr>
        <p:cxnSp>
          <p:nvCxnSpPr>
            <p:cNvPr id="3" name="Straight Arrow Connector 2"/>
            <p:cNvCxnSpPr/>
            <p:nvPr/>
          </p:nvCxnSpPr>
          <p:spPr>
            <a:xfrm>
              <a:off x="5457973" y="2869271"/>
              <a:ext cx="323850" cy="829073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12"/>
            <p:cNvSpPr/>
            <p:nvPr/>
          </p:nvSpPr>
          <p:spPr>
            <a:xfrm>
              <a:off x="4388381" y="2066965"/>
              <a:ext cx="2093083" cy="7386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plain brown feathers so they can hide in bushes easily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500412" y="4279223"/>
            <a:ext cx="1981200" cy="812721"/>
            <a:chOff x="4500412" y="4279223"/>
            <a:chExt cx="1981200" cy="812721"/>
          </a:xfrm>
        </p:grpSpPr>
        <p:sp>
          <p:nvSpPr>
            <p:cNvPr id="28" name="Rectangle 27"/>
            <p:cNvSpPr/>
            <p:nvPr/>
          </p:nvSpPr>
          <p:spPr>
            <a:xfrm>
              <a:off x="4500412" y="4845723"/>
              <a:ext cx="1981200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small body</a:t>
              </a:r>
            </a:p>
          </p:txBody>
        </p:sp>
        <p:cxnSp>
          <p:nvCxnSpPr>
            <p:cNvPr id="29" name="Straight Arrow Connector 28"/>
            <p:cNvCxnSpPr/>
            <p:nvPr/>
          </p:nvCxnSpPr>
          <p:spPr>
            <a:xfrm flipV="1">
              <a:off x="5499186" y="4279223"/>
              <a:ext cx="510270" cy="476249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8"/>
          <p:cNvGrpSpPr/>
          <p:nvPr/>
        </p:nvGrpSpPr>
        <p:grpSpPr>
          <a:xfrm>
            <a:off x="6127611" y="1964573"/>
            <a:ext cx="1960513" cy="1176661"/>
            <a:chOff x="6127611" y="1964573"/>
            <a:chExt cx="1960513" cy="1176661"/>
          </a:xfrm>
        </p:grpSpPr>
        <p:cxnSp>
          <p:nvCxnSpPr>
            <p:cNvPr id="35" name="Straight Arrow Connector 34"/>
            <p:cNvCxnSpPr/>
            <p:nvPr/>
          </p:nvCxnSpPr>
          <p:spPr>
            <a:xfrm>
              <a:off x="7181105" y="2244828"/>
              <a:ext cx="476523" cy="896406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Rectangle 36"/>
            <p:cNvSpPr/>
            <p:nvPr/>
          </p:nvSpPr>
          <p:spPr>
            <a:xfrm>
              <a:off x="6127611" y="1964573"/>
              <a:ext cx="1960513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thin beak</a:t>
              </a: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7063903" y="3400464"/>
            <a:ext cx="1339850" cy="1547331"/>
            <a:chOff x="7063903" y="3400464"/>
            <a:chExt cx="1339850" cy="1547331"/>
          </a:xfrm>
        </p:grpSpPr>
        <p:sp>
          <p:nvSpPr>
            <p:cNvPr id="20" name="Rectangle 19"/>
            <p:cNvSpPr/>
            <p:nvPr/>
          </p:nvSpPr>
          <p:spPr>
            <a:xfrm>
              <a:off x="7063903" y="4455352"/>
              <a:ext cx="1339850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beautiful singing voice</a:t>
              </a:r>
            </a:p>
          </p:txBody>
        </p:sp>
        <p:cxnSp>
          <p:nvCxnSpPr>
            <p:cNvPr id="22" name="Straight Arrow Connector 21"/>
            <p:cNvCxnSpPr/>
            <p:nvPr/>
          </p:nvCxnSpPr>
          <p:spPr>
            <a:xfrm flipH="1" flipV="1">
              <a:off x="7581428" y="3400464"/>
              <a:ext cx="152400" cy="1007017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755995">
            <a:off x="1137782" y="4764187"/>
            <a:ext cx="493053" cy="103516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9538" y="4983561"/>
            <a:ext cx="844263" cy="62074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102" y="5023962"/>
            <a:ext cx="613713" cy="539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346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Corncrake</a:t>
            </a:r>
            <a:endParaRPr lang="en-GB" sz="3600" dirty="0"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755650" y="1628775"/>
            <a:ext cx="7632700" cy="4200525"/>
          </a:xfrm>
          <a:prstGeom prst="roundRect">
            <a:avLst>
              <a:gd name="adj" fmla="val 5783"/>
            </a:avLst>
          </a:prstGeom>
          <a:blipFill>
            <a:blip r:embed="rId2"/>
            <a:srcRect/>
            <a:stretch>
              <a:fillRect t="-3704" b="-24678"/>
            </a:stretch>
          </a:blipFill>
          <a:ln w="38100">
            <a:solidFill>
              <a:srgbClr val="F2CB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n w="76200">
                <a:noFill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23167144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4636" y="1821224"/>
            <a:ext cx="2045936" cy="3803362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755651" y="1746596"/>
            <a:ext cx="3318408" cy="3882679"/>
          </a:xfrm>
          <a:prstGeom prst="roundRect">
            <a:avLst>
              <a:gd name="adj" fmla="val 6989"/>
            </a:avLst>
          </a:prstGeom>
          <a:solidFill>
            <a:srgbClr val="FDCF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Corncrake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3813" y="1870677"/>
            <a:ext cx="2885238" cy="27699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Corncrakes like to hide in tall grass.</a:t>
            </a:r>
          </a:p>
          <a:p>
            <a:endParaRPr lang="en-GB" dirty="0"/>
          </a:p>
          <a:p>
            <a:r>
              <a:rPr lang="en-GB" dirty="0"/>
              <a:t>They hunt at night but are hard to spot.</a:t>
            </a:r>
          </a:p>
          <a:p>
            <a:endParaRPr lang="en-GB" dirty="0"/>
          </a:p>
          <a:p>
            <a:r>
              <a:rPr lang="en-GB" dirty="0"/>
              <a:t>Corncrakes are </a:t>
            </a:r>
            <a:r>
              <a:rPr lang="en-GB" b="1" dirty="0"/>
              <a:t>omnivores</a:t>
            </a:r>
            <a:r>
              <a:rPr lang="en-GB" dirty="0"/>
              <a:t>. They eat plants, like grass. They also eat animals, such as insects, slugs and worms.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6379792" y="5010610"/>
            <a:ext cx="1792789" cy="942456"/>
            <a:chOff x="6379792" y="5010610"/>
            <a:chExt cx="1792789" cy="942456"/>
          </a:xfrm>
        </p:grpSpPr>
        <p:cxnSp>
          <p:nvCxnSpPr>
            <p:cNvPr id="3" name="Straight Arrow Connector 2"/>
            <p:cNvCxnSpPr/>
            <p:nvPr/>
          </p:nvCxnSpPr>
          <p:spPr>
            <a:xfrm flipH="1" flipV="1">
              <a:off x="6609035" y="5010610"/>
              <a:ext cx="551537" cy="432926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12"/>
            <p:cNvSpPr/>
            <p:nvPr/>
          </p:nvSpPr>
          <p:spPr>
            <a:xfrm>
              <a:off x="6379792" y="5460623"/>
              <a:ext cx="1792789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long legs for wading in wetlands</a:t>
              </a: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4098952" y="4033669"/>
            <a:ext cx="1981200" cy="755783"/>
            <a:chOff x="4098952" y="4033669"/>
            <a:chExt cx="1981200" cy="755783"/>
          </a:xfrm>
        </p:grpSpPr>
        <p:sp>
          <p:nvSpPr>
            <p:cNvPr id="28" name="Rectangle 27"/>
            <p:cNvSpPr/>
            <p:nvPr/>
          </p:nvSpPr>
          <p:spPr>
            <a:xfrm>
              <a:off x="4098952" y="4543231"/>
              <a:ext cx="1981200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round body</a:t>
              </a:r>
            </a:p>
          </p:txBody>
        </p:sp>
        <p:cxnSp>
          <p:nvCxnSpPr>
            <p:cNvPr id="29" name="Straight Arrow Connector 28"/>
            <p:cNvCxnSpPr/>
            <p:nvPr/>
          </p:nvCxnSpPr>
          <p:spPr>
            <a:xfrm flipV="1">
              <a:off x="5098605" y="4033669"/>
              <a:ext cx="510270" cy="476249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Group 11"/>
          <p:cNvGrpSpPr/>
          <p:nvPr/>
        </p:nvGrpSpPr>
        <p:grpSpPr>
          <a:xfrm>
            <a:off x="5998674" y="1821224"/>
            <a:ext cx="2093083" cy="852783"/>
            <a:chOff x="5998674" y="1821224"/>
            <a:chExt cx="2093083" cy="852783"/>
          </a:xfrm>
        </p:grpSpPr>
        <p:cxnSp>
          <p:nvCxnSpPr>
            <p:cNvPr id="35" name="Straight Arrow Connector 34"/>
            <p:cNvCxnSpPr/>
            <p:nvPr/>
          </p:nvCxnSpPr>
          <p:spPr>
            <a:xfrm flipH="1">
              <a:off x="6310270" y="2138271"/>
              <a:ext cx="674483" cy="535736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Rectangle 22"/>
            <p:cNvSpPr/>
            <p:nvPr/>
          </p:nvSpPr>
          <p:spPr>
            <a:xfrm>
              <a:off x="5998674" y="1821224"/>
              <a:ext cx="2093083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long neck</a:t>
              </a: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591" y="4801274"/>
            <a:ext cx="717359" cy="5760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440" y="5013141"/>
            <a:ext cx="1333500" cy="61613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9715" y="5053999"/>
            <a:ext cx="862251" cy="49176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2565" y="4741464"/>
            <a:ext cx="616671" cy="397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294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Kingfisher</a:t>
            </a:r>
            <a:endParaRPr lang="en-GB" sz="3600" dirty="0"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755650" y="1628775"/>
            <a:ext cx="7632700" cy="4200525"/>
          </a:xfrm>
          <a:prstGeom prst="roundRect">
            <a:avLst>
              <a:gd name="adj" fmla="val 5783"/>
            </a:avLst>
          </a:prstGeom>
          <a:blipFill>
            <a:blip r:embed="rId2"/>
            <a:srcRect/>
            <a:stretch>
              <a:fillRect t="-5909" b="-22473"/>
            </a:stretch>
          </a:blipFill>
          <a:ln w="38100">
            <a:solidFill>
              <a:srgbClr val="F2CB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n w="76200">
                <a:noFill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0431365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4556" y="2395010"/>
            <a:ext cx="3163292" cy="2761716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755651" y="1605410"/>
            <a:ext cx="3318408" cy="4223890"/>
          </a:xfrm>
          <a:prstGeom prst="roundRect">
            <a:avLst>
              <a:gd name="adj" fmla="val 6989"/>
            </a:avLst>
          </a:prstGeom>
          <a:solidFill>
            <a:srgbClr val="FAC9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Kingfisher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3813" y="1729491"/>
            <a:ext cx="2885238" cy="3323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Kingfishers come out during the day. They are </a:t>
            </a:r>
            <a:r>
              <a:rPr lang="en-GB" b="1" dirty="0"/>
              <a:t>diurnal</a:t>
            </a:r>
            <a:r>
              <a:rPr lang="en-GB" dirty="0"/>
              <a:t>.</a:t>
            </a:r>
          </a:p>
          <a:p>
            <a:endParaRPr lang="en-GB" dirty="0"/>
          </a:p>
          <a:p>
            <a:r>
              <a:rPr lang="en-GB" dirty="0"/>
              <a:t>They can be found fishing in rivers and lakes. They like to perch on a branch and dive down to catch their </a:t>
            </a:r>
            <a:r>
              <a:rPr lang="en-GB" b="1" dirty="0"/>
              <a:t>prey</a:t>
            </a:r>
            <a:r>
              <a:rPr lang="en-GB" dirty="0"/>
              <a:t>.</a:t>
            </a:r>
          </a:p>
          <a:p>
            <a:endParaRPr lang="en-GB" dirty="0"/>
          </a:p>
          <a:p>
            <a:r>
              <a:rPr lang="en-GB" dirty="0"/>
              <a:t>They eat small fish, like minnows or sticklebacks. They also eat tadpoles.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4371065" y="4667250"/>
            <a:ext cx="1792789" cy="1100856"/>
            <a:chOff x="4371065" y="4667250"/>
            <a:chExt cx="1792789" cy="1100856"/>
          </a:xfrm>
        </p:grpSpPr>
        <p:cxnSp>
          <p:nvCxnSpPr>
            <p:cNvPr id="3" name="Straight Arrow Connector 2"/>
            <p:cNvCxnSpPr/>
            <p:nvPr/>
          </p:nvCxnSpPr>
          <p:spPr>
            <a:xfrm flipV="1">
              <a:off x="5294620" y="4667250"/>
              <a:ext cx="629930" cy="854636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12"/>
            <p:cNvSpPr/>
            <p:nvPr/>
          </p:nvSpPr>
          <p:spPr>
            <a:xfrm>
              <a:off x="4371065" y="5521885"/>
              <a:ext cx="1792789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short orange legs</a:t>
              </a: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6460861" y="1979194"/>
            <a:ext cx="2024415" cy="1574215"/>
            <a:chOff x="6460861" y="1979194"/>
            <a:chExt cx="2024415" cy="1574215"/>
          </a:xfrm>
        </p:grpSpPr>
        <p:cxnSp>
          <p:nvCxnSpPr>
            <p:cNvPr id="35" name="Straight Arrow Connector 34"/>
            <p:cNvCxnSpPr/>
            <p:nvPr/>
          </p:nvCxnSpPr>
          <p:spPr>
            <a:xfrm>
              <a:off x="7610475" y="2548264"/>
              <a:ext cx="323850" cy="1005145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Rectangle 22"/>
            <p:cNvSpPr/>
            <p:nvPr/>
          </p:nvSpPr>
          <p:spPr>
            <a:xfrm>
              <a:off x="6460861" y="1979194"/>
              <a:ext cx="2024415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long pointy beak for diving into water</a:t>
              </a: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4567235" y="1762443"/>
            <a:ext cx="1939432" cy="1580832"/>
            <a:chOff x="4567235" y="1762443"/>
            <a:chExt cx="1939432" cy="1580832"/>
          </a:xfrm>
        </p:grpSpPr>
        <p:sp>
          <p:nvSpPr>
            <p:cNvPr id="28" name="Rectangle 27"/>
            <p:cNvSpPr/>
            <p:nvPr/>
          </p:nvSpPr>
          <p:spPr>
            <a:xfrm>
              <a:off x="4567235" y="1762443"/>
              <a:ext cx="1939432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very bright blue and orange feathers</a:t>
              </a:r>
            </a:p>
          </p:txBody>
        </p:sp>
        <p:cxnSp>
          <p:nvCxnSpPr>
            <p:cNvPr id="15" name="Straight Arrow Connector 14"/>
            <p:cNvCxnSpPr/>
            <p:nvPr/>
          </p:nvCxnSpPr>
          <p:spPr>
            <a:xfrm flipH="1">
              <a:off x="5600364" y="2324100"/>
              <a:ext cx="86182" cy="1019175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oup 21"/>
          <p:cNvGrpSpPr/>
          <p:nvPr/>
        </p:nvGrpSpPr>
        <p:grpSpPr>
          <a:xfrm>
            <a:off x="6506667" y="4476750"/>
            <a:ext cx="1792789" cy="780411"/>
            <a:chOff x="6506667" y="4476750"/>
            <a:chExt cx="1792789" cy="780411"/>
          </a:xfrm>
        </p:grpSpPr>
        <p:cxnSp>
          <p:nvCxnSpPr>
            <p:cNvPr id="25" name="Straight Arrow Connector 24"/>
            <p:cNvCxnSpPr/>
            <p:nvPr/>
          </p:nvCxnSpPr>
          <p:spPr>
            <a:xfrm flipH="1" flipV="1">
              <a:off x="6677025" y="4476750"/>
              <a:ext cx="735572" cy="446487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Rectangle 26"/>
            <p:cNvSpPr/>
            <p:nvPr/>
          </p:nvSpPr>
          <p:spPr>
            <a:xfrm>
              <a:off x="6506667" y="5010940"/>
              <a:ext cx="1792789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small body</a:t>
              </a:r>
            </a:p>
          </p:txBody>
        </p:sp>
      </p:grpSp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2941" y="5232657"/>
            <a:ext cx="1126982" cy="41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87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Mallard Duck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55650" y="1628775"/>
            <a:ext cx="7632700" cy="4200525"/>
          </a:xfrm>
          <a:prstGeom prst="roundRect">
            <a:avLst>
              <a:gd name="adj" fmla="val 5783"/>
            </a:avLst>
          </a:prstGeom>
          <a:blipFill>
            <a:blip r:embed="rId2"/>
            <a:srcRect/>
            <a:stretch>
              <a:fillRect t="-521" b="-27861"/>
            </a:stretch>
          </a:blipFill>
          <a:ln w="38100">
            <a:solidFill>
              <a:srgbClr val="F2CB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n w="76200">
                <a:noFill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8483472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80847" y="2370877"/>
            <a:ext cx="1843014" cy="139471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275" y="3902802"/>
            <a:ext cx="1854102" cy="1402569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755651" y="1419147"/>
            <a:ext cx="3318408" cy="4257374"/>
          </a:xfrm>
          <a:prstGeom prst="roundRect">
            <a:avLst>
              <a:gd name="adj" fmla="val 6989"/>
            </a:avLst>
          </a:prstGeom>
          <a:solidFill>
            <a:srgbClr val="FDCF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Mallard Duck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3813" y="1543228"/>
            <a:ext cx="2885238" cy="30469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Mallards are large ducks that come out during the day. </a:t>
            </a:r>
          </a:p>
          <a:p>
            <a:endParaRPr lang="en-GB" dirty="0"/>
          </a:p>
          <a:p>
            <a:r>
              <a:rPr lang="en-GB" dirty="0"/>
              <a:t>They live near water, such as lakes and ponds.</a:t>
            </a:r>
          </a:p>
          <a:p>
            <a:endParaRPr lang="en-GB" dirty="0"/>
          </a:p>
          <a:p>
            <a:r>
              <a:rPr lang="en-GB" dirty="0"/>
              <a:t>They are </a:t>
            </a:r>
            <a:r>
              <a:rPr lang="en-GB" b="1" dirty="0"/>
              <a:t>omnivores</a:t>
            </a:r>
            <a:r>
              <a:rPr lang="en-GB" dirty="0"/>
              <a:t>. They eat underwater plants, seeds and acorns. They also eat small fish and insects.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4159654" y="5468168"/>
            <a:ext cx="2411905" cy="620105"/>
          </a:xfrm>
          <a:prstGeom prst="roundRect">
            <a:avLst>
              <a:gd name="adj" fmla="val 23049"/>
            </a:avLst>
          </a:prstGeom>
          <a:solidFill>
            <a:srgbClr val="AFD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10" name="Group 9"/>
          <p:cNvGrpSpPr/>
          <p:nvPr/>
        </p:nvGrpSpPr>
        <p:grpSpPr>
          <a:xfrm>
            <a:off x="5025078" y="3491126"/>
            <a:ext cx="1792789" cy="635932"/>
            <a:chOff x="5025078" y="3491126"/>
            <a:chExt cx="1792789" cy="635932"/>
          </a:xfrm>
        </p:grpSpPr>
        <p:cxnSp>
          <p:nvCxnSpPr>
            <p:cNvPr id="3" name="Straight Arrow Connector 2"/>
            <p:cNvCxnSpPr/>
            <p:nvPr/>
          </p:nvCxnSpPr>
          <p:spPr>
            <a:xfrm>
              <a:off x="5970400" y="3766460"/>
              <a:ext cx="91610" cy="360598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12"/>
            <p:cNvSpPr/>
            <p:nvPr/>
          </p:nvSpPr>
          <p:spPr>
            <a:xfrm>
              <a:off x="5025078" y="3491126"/>
              <a:ext cx="1792789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long black bill</a:t>
              </a:r>
            </a:p>
          </p:txBody>
        </p:sp>
      </p:grpSp>
      <p:sp>
        <p:nvSpPr>
          <p:cNvPr id="38" name="Rectangle 37"/>
          <p:cNvSpPr/>
          <p:nvPr/>
        </p:nvSpPr>
        <p:spPr>
          <a:xfrm>
            <a:off x="4157670" y="5523115"/>
            <a:ext cx="2452317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1600" dirty="0"/>
              <a:t>female – mostly brown feathers with some blue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6750658" y="2247766"/>
            <a:ext cx="2120920" cy="246221"/>
            <a:chOff x="6750658" y="2247766"/>
            <a:chExt cx="2120920" cy="246221"/>
          </a:xfrm>
        </p:grpSpPr>
        <p:cxnSp>
          <p:nvCxnSpPr>
            <p:cNvPr id="35" name="Straight Arrow Connector 34"/>
            <p:cNvCxnSpPr/>
            <p:nvPr/>
          </p:nvCxnSpPr>
          <p:spPr>
            <a:xfrm flipH="1">
              <a:off x="6750658" y="2412408"/>
              <a:ext cx="519275" cy="81579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Rectangle 22"/>
            <p:cNvSpPr/>
            <p:nvPr/>
          </p:nvSpPr>
          <p:spPr>
            <a:xfrm>
              <a:off x="6847163" y="2247766"/>
              <a:ext cx="2024415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green head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4426117" y="2063814"/>
            <a:ext cx="1939432" cy="627592"/>
            <a:chOff x="4426117" y="2063814"/>
            <a:chExt cx="1939432" cy="627592"/>
          </a:xfrm>
        </p:grpSpPr>
        <p:sp>
          <p:nvSpPr>
            <p:cNvPr id="28" name="Rectangle 27"/>
            <p:cNvSpPr/>
            <p:nvPr/>
          </p:nvSpPr>
          <p:spPr>
            <a:xfrm>
              <a:off x="4426117" y="2063814"/>
              <a:ext cx="1939432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long yellow bill</a:t>
              </a:r>
            </a:p>
          </p:txBody>
        </p:sp>
        <p:cxnSp>
          <p:nvCxnSpPr>
            <p:cNvPr id="15" name="Straight Arrow Connector 14"/>
            <p:cNvCxnSpPr/>
            <p:nvPr/>
          </p:nvCxnSpPr>
          <p:spPr>
            <a:xfrm>
              <a:off x="5567881" y="2331106"/>
              <a:ext cx="612161" cy="360300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Rounded Rectangle 41"/>
          <p:cNvSpPr/>
          <p:nvPr/>
        </p:nvSpPr>
        <p:spPr>
          <a:xfrm>
            <a:off x="5970400" y="1363146"/>
            <a:ext cx="2411905" cy="620105"/>
          </a:xfrm>
          <a:prstGeom prst="roundRect">
            <a:avLst>
              <a:gd name="adj" fmla="val 23049"/>
            </a:avLst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3" name="Rectangle 42"/>
          <p:cNvSpPr/>
          <p:nvPr/>
        </p:nvSpPr>
        <p:spPr>
          <a:xfrm>
            <a:off x="5968416" y="1418093"/>
            <a:ext cx="2452317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1600" dirty="0"/>
              <a:t>male – green, purple-brown and blue feathers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5798476" y="3657604"/>
            <a:ext cx="2544330" cy="1601048"/>
            <a:chOff x="5798476" y="3657604"/>
            <a:chExt cx="2544330" cy="1601048"/>
          </a:xfrm>
        </p:grpSpPr>
        <p:sp>
          <p:nvSpPr>
            <p:cNvPr id="27" name="Rectangle 26"/>
            <p:cNvSpPr/>
            <p:nvPr/>
          </p:nvSpPr>
          <p:spPr>
            <a:xfrm>
              <a:off x="7062875" y="3971926"/>
              <a:ext cx="1279931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webbed feet for swimming</a:t>
              </a:r>
            </a:p>
          </p:txBody>
        </p:sp>
        <p:cxnSp>
          <p:nvCxnSpPr>
            <p:cNvPr id="18" name="Straight Arrow Connector 17"/>
            <p:cNvCxnSpPr/>
            <p:nvPr/>
          </p:nvCxnSpPr>
          <p:spPr>
            <a:xfrm flipH="1" flipV="1">
              <a:off x="7062877" y="3657604"/>
              <a:ext cx="639964" cy="245198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Arrow Connector 28"/>
            <p:cNvCxnSpPr/>
            <p:nvPr/>
          </p:nvCxnSpPr>
          <p:spPr>
            <a:xfrm flipH="1">
              <a:off x="5798476" y="4565310"/>
              <a:ext cx="1904365" cy="693342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/>
          <p:cNvGrpSpPr/>
          <p:nvPr/>
        </p:nvGrpSpPr>
        <p:grpSpPr>
          <a:xfrm>
            <a:off x="5732406" y="3367131"/>
            <a:ext cx="1792789" cy="1518708"/>
            <a:chOff x="5732406" y="3367131"/>
            <a:chExt cx="1792789" cy="1518708"/>
          </a:xfrm>
        </p:grpSpPr>
        <p:sp>
          <p:nvSpPr>
            <p:cNvPr id="33" name="Rectangle 32"/>
            <p:cNvSpPr/>
            <p:nvPr/>
          </p:nvSpPr>
          <p:spPr>
            <a:xfrm>
              <a:off x="5732406" y="4384072"/>
              <a:ext cx="1792789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long body</a:t>
              </a:r>
            </a:p>
          </p:txBody>
        </p:sp>
        <p:cxnSp>
          <p:nvCxnSpPr>
            <p:cNvPr id="47" name="Straight Arrow Connector 46"/>
            <p:cNvCxnSpPr>
              <a:stCxn id="33" idx="0"/>
            </p:cNvCxnSpPr>
            <p:nvPr/>
          </p:nvCxnSpPr>
          <p:spPr>
            <a:xfrm flipV="1">
              <a:off x="6628801" y="3367131"/>
              <a:ext cx="1169" cy="1016941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Arrow Connector 48"/>
            <p:cNvCxnSpPr/>
            <p:nvPr/>
          </p:nvCxnSpPr>
          <p:spPr>
            <a:xfrm flipH="1">
              <a:off x="5811039" y="4685240"/>
              <a:ext cx="700188" cy="200599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7" name="Picture 5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0092" y="4927465"/>
            <a:ext cx="552109" cy="486444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870" y="4793340"/>
            <a:ext cx="946423" cy="754696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6510" y="4949287"/>
            <a:ext cx="1210625" cy="442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158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Green Woodpecker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55650" y="1628775"/>
            <a:ext cx="7632700" cy="4200525"/>
          </a:xfrm>
          <a:prstGeom prst="roundRect">
            <a:avLst>
              <a:gd name="adj" fmla="val 5783"/>
            </a:avLst>
          </a:prstGeom>
          <a:blipFill>
            <a:blip r:embed="rId2"/>
            <a:srcRect/>
            <a:stretch>
              <a:fillRect l="-41095" t="-46873" r="-17843" b="-57175"/>
            </a:stretch>
          </a:blipFill>
          <a:ln w="38100">
            <a:solidFill>
              <a:srgbClr val="F2CB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n w="76200">
                <a:noFill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4573343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296" y="2708489"/>
            <a:ext cx="2966045" cy="2372836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755651" y="1614934"/>
            <a:ext cx="3318408" cy="4097437"/>
          </a:xfrm>
          <a:prstGeom prst="roundRect">
            <a:avLst>
              <a:gd name="adj" fmla="val 6989"/>
            </a:avLst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Green Woodpecker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3813" y="1739016"/>
            <a:ext cx="2885238" cy="27699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Green woodpeckers come out during the day. </a:t>
            </a:r>
          </a:p>
          <a:p>
            <a:endParaRPr lang="en-GB" dirty="0"/>
          </a:p>
          <a:p>
            <a:r>
              <a:rPr lang="en-GB" dirty="0"/>
              <a:t>They use their strong beak to dig for ants.</a:t>
            </a:r>
          </a:p>
          <a:p>
            <a:endParaRPr lang="en-GB" dirty="0"/>
          </a:p>
          <a:p>
            <a:r>
              <a:rPr lang="en-GB" dirty="0"/>
              <a:t>Ants make up most of their diet. They do sometimes eat other insects and some seeds or fruit.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4911426" y="5081325"/>
            <a:ext cx="2676899" cy="1012718"/>
            <a:chOff x="4911426" y="5081325"/>
            <a:chExt cx="2676899" cy="1012718"/>
          </a:xfrm>
        </p:grpSpPr>
        <p:cxnSp>
          <p:nvCxnSpPr>
            <p:cNvPr id="3" name="Straight Arrow Connector 2"/>
            <p:cNvCxnSpPr>
              <a:endCxn id="7" idx="2"/>
            </p:cNvCxnSpPr>
            <p:nvPr/>
          </p:nvCxnSpPr>
          <p:spPr>
            <a:xfrm flipV="1">
              <a:off x="6317238" y="5081325"/>
              <a:ext cx="200081" cy="495781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12"/>
            <p:cNvSpPr/>
            <p:nvPr/>
          </p:nvSpPr>
          <p:spPr>
            <a:xfrm>
              <a:off x="4911426" y="5601600"/>
              <a:ext cx="2676899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strong claws for gripping the sides of tree trunks</a:t>
              </a: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543323" y="2671536"/>
            <a:ext cx="2024415" cy="1138361"/>
            <a:chOff x="6543323" y="2671536"/>
            <a:chExt cx="2024415" cy="1138361"/>
          </a:xfrm>
        </p:grpSpPr>
        <p:cxnSp>
          <p:nvCxnSpPr>
            <p:cNvPr id="35" name="Straight Arrow Connector 34"/>
            <p:cNvCxnSpPr/>
            <p:nvPr/>
          </p:nvCxnSpPr>
          <p:spPr>
            <a:xfrm flipH="1">
              <a:off x="7196932" y="3026979"/>
              <a:ext cx="265413" cy="782918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Rectangle 22"/>
            <p:cNvSpPr/>
            <p:nvPr/>
          </p:nvSpPr>
          <p:spPr>
            <a:xfrm>
              <a:off x="6543323" y="2671536"/>
              <a:ext cx="2024415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green feathers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124779" y="1812794"/>
            <a:ext cx="1939432" cy="895695"/>
            <a:chOff x="5124779" y="1812794"/>
            <a:chExt cx="1939432" cy="895695"/>
          </a:xfrm>
        </p:grpSpPr>
        <p:sp>
          <p:nvSpPr>
            <p:cNvPr id="28" name="Rectangle 27"/>
            <p:cNvSpPr/>
            <p:nvPr/>
          </p:nvSpPr>
          <p:spPr>
            <a:xfrm>
              <a:off x="5124779" y="1812794"/>
              <a:ext cx="1939432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red head</a:t>
              </a:r>
            </a:p>
          </p:txBody>
        </p:sp>
        <p:cxnSp>
          <p:nvCxnSpPr>
            <p:cNvPr id="15" name="Straight Arrow Connector 14"/>
            <p:cNvCxnSpPr/>
            <p:nvPr/>
          </p:nvCxnSpPr>
          <p:spPr>
            <a:xfrm flipH="1">
              <a:off x="5833238" y="2139426"/>
              <a:ext cx="201673" cy="569063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/>
          <p:cNvGrpSpPr/>
          <p:nvPr/>
        </p:nvGrpSpPr>
        <p:grpSpPr>
          <a:xfrm>
            <a:off x="4214647" y="3130311"/>
            <a:ext cx="1820264" cy="1379480"/>
            <a:chOff x="4214647" y="3130311"/>
            <a:chExt cx="1820264" cy="1379480"/>
          </a:xfrm>
        </p:grpSpPr>
        <p:cxnSp>
          <p:nvCxnSpPr>
            <p:cNvPr id="25" name="Straight Arrow Connector 24"/>
            <p:cNvCxnSpPr/>
            <p:nvPr/>
          </p:nvCxnSpPr>
          <p:spPr>
            <a:xfrm flipV="1">
              <a:off x="5129048" y="3130311"/>
              <a:ext cx="136632" cy="815086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Rectangle 26"/>
            <p:cNvSpPr/>
            <p:nvPr/>
          </p:nvSpPr>
          <p:spPr>
            <a:xfrm>
              <a:off x="4214647" y="4017348"/>
              <a:ext cx="1820264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strong, long bill for digging up ants</a:t>
              </a:r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755995">
            <a:off x="1356417" y="4436872"/>
            <a:ext cx="681673" cy="143116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8855" y="4724400"/>
            <a:ext cx="1167241" cy="858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597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Blue Tit</a:t>
            </a:r>
            <a:endParaRPr lang="en-GB" sz="3600" dirty="0"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755650" y="1628775"/>
            <a:ext cx="7632700" cy="4200525"/>
          </a:xfrm>
          <a:prstGeom prst="roundRect">
            <a:avLst>
              <a:gd name="adj" fmla="val 5783"/>
            </a:avLst>
          </a:prstGeom>
          <a:blipFill>
            <a:blip r:embed="rId2"/>
            <a:srcRect/>
            <a:stretch>
              <a:fillRect l="-24688" t="-3704" r="-2350" b="-59390"/>
            </a:stretch>
          </a:blipFill>
          <a:ln w="38100">
            <a:solidFill>
              <a:srgbClr val="F2CB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n w="76200">
                <a:noFill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28746799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7784" y="2323695"/>
            <a:ext cx="2187160" cy="2757630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755651" y="1519684"/>
            <a:ext cx="3318408" cy="4097437"/>
          </a:xfrm>
          <a:prstGeom prst="roundRect">
            <a:avLst>
              <a:gd name="adj" fmla="val 6989"/>
            </a:avLst>
          </a:prstGeom>
          <a:solidFill>
            <a:srgbClr val="FDCF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Blue Tit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3813" y="1643766"/>
            <a:ext cx="2885238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Blue tits are </a:t>
            </a:r>
            <a:r>
              <a:rPr lang="en-GB" b="1" dirty="0"/>
              <a:t>diurnal</a:t>
            </a:r>
            <a:r>
              <a:rPr lang="en-GB" dirty="0"/>
              <a:t> birds. They can often be seen in gardens during the day.</a:t>
            </a:r>
          </a:p>
          <a:p>
            <a:endParaRPr lang="en-GB" dirty="0"/>
          </a:p>
          <a:p>
            <a:r>
              <a:rPr lang="en-GB" dirty="0"/>
              <a:t>Blue tits are </a:t>
            </a:r>
            <a:r>
              <a:rPr lang="en-GB" b="1" dirty="0"/>
              <a:t>omnivores</a:t>
            </a:r>
            <a:r>
              <a:rPr lang="en-GB" dirty="0"/>
              <a:t>. They eat insects and caterpillars, as well as seeds and nuts.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5628736" y="4676151"/>
            <a:ext cx="2676899" cy="935917"/>
            <a:chOff x="5628736" y="4676151"/>
            <a:chExt cx="2676899" cy="935917"/>
          </a:xfrm>
        </p:grpSpPr>
        <p:cxnSp>
          <p:nvCxnSpPr>
            <p:cNvPr id="3" name="Straight Arrow Connector 2"/>
            <p:cNvCxnSpPr/>
            <p:nvPr/>
          </p:nvCxnSpPr>
          <p:spPr>
            <a:xfrm flipH="1" flipV="1">
              <a:off x="6775952" y="4676151"/>
              <a:ext cx="110623" cy="628704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12"/>
            <p:cNvSpPr/>
            <p:nvPr/>
          </p:nvSpPr>
          <p:spPr>
            <a:xfrm>
              <a:off x="5628736" y="5365847"/>
              <a:ext cx="2676899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small, round body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987773" y="1803420"/>
            <a:ext cx="1600552" cy="1734434"/>
            <a:chOff x="5987773" y="1803420"/>
            <a:chExt cx="1600552" cy="1734434"/>
          </a:xfrm>
        </p:grpSpPr>
        <p:cxnSp>
          <p:nvCxnSpPr>
            <p:cNvPr id="35" name="Straight Arrow Connector 34"/>
            <p:cNvCxnSpPr/>
            <p:nvPr/>
          </p:nvCxnSpPr>
          <p:spPr>
            <a:xfrm>
              <a:off x="6886575" y="2390244"/>
              <a:ext cx="68934" cy="1147610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Rectangle 22"/>
            <p:cNvSpPr/>
            <p:nvPr/>
          </p:nvSpPr>
          <p:spPr>
            <a:xfrm>
              <a:off x="5987773" y="1803420"/>
              <a:ext cx="1600552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blue feathers on the back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900113" y="2545732"/>
            <a:ext cx="1939432" cy="492449"/>
            <a:chOff x="3900113" y="2545732"/>
            <a:chExt cx="1939432" cy="492449"/>
          </a:xfrm>
        </p:grpSpPr>
        <p:sp>
          <p:nvSpPr>
            <p:cNvPr id="28" name="Rectangle 27"/>
            <p:cNvSpPr/>
            <p:nvPr/>
          </p:nvSpPr>
          <p:spPr>
            <a:xfrm>
              <a:off x="3900113" y="2545732"/>
              <a:ext cx="1939432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small beak</a:t>
              </a:r>
            </a:p>
          </p:txBody>
        </p:sp>
        <p:cxnSp>
          <p:nvCxnSpPr>
            <p:cNvPr id="15" name="Straight Arrow Connector 14"/>
            <p:cNvCxnSpPr/>
            <p:nvPr/>
          </p:nvCxnSpPr>
          <p:spPr>
            <a:xfrm>
              <a:off x="5000684" y="2830229"/>
              <a:ext cx="621687" cy="207952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/>
          <p:cNvGrpSpPr/>
          <p:nvPr/>
        </p:nvGrpSpPr>
        <p:grpSpPr>
          <a:xfrm>
            <a:off x="4285942" y="4235804"/>
            <a:ext cx="1628499" cy="1537314"/>
            <a:chOff x="4285942" y="4235804"/>
            <a:chExt cx="1628499" cy="1537314"/>
          </a:xfrm>
        </p:grpSpPr>
        <p:cxnSp>
          <p:nvCxnSpPr>
            <p:cNvPr id="25" name="Straight Arrow Connector 24"/>
            <p:cNvCxnSpPr/>
            <p:nvPr/>
          </p:nvCxnSpPr>
          <p:spPr>
            <a:xfrm flipV="1">
              <a:off x="5066900" y="4235804"/>
              <a:ext cx="847541" cy="976336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Rectangle 26"/>
            <p:cNvSpPr/>
            <p:nvPr/>
          </p:nvSpPr>
          <p:spPr>
            <a:xfrm>
              <a:off x="4285942" y="5280675"/>
              <a:ext cx="1563128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yellow feathers on the belly</a:t>
              </a:r>
            </a:p>
          </p:txBody>
        </p:sp>
      </p:grpSp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8963" y="4653428"/>
            <a:ext cx="1098333" cy="807553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6967186" y="3201829"/>
            <a:ext cx="1600552" cy="1269885"/>
            <a:chOff x="6967186" y="3201829"/>
            <a:chExt cx="1600552" cy="1269885"/>
          </a:xfrm>
        </p:grpSpPr>
        <p:cxnSp>
          <p:nvCxnSpPr>
            <p:cNvPr id="20" name="Straight Arrow Connector 19"/>
            <p:cNvCxnSpPr/>
            <p:nvPr/>
          </p:nvCxnSpPr>
          <p:spPr>
            <a:xfrm flipH="1">
              <a:off x="7450486" y="3537854"/>
              <a:ext cx="282104" cy="933860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1"/>
            <p:cNvSpPr/>
            <p:nvPr/>
          </p:nvSpPr>
          <p:spPr>
            <a:xfrm>
              <a:off x="6967186" y="3201829"/>
              <a:ext cx="1600552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long, thin tail</a:t>
              </a:r>
            </a:p>
          </p:txBody>
        </p:sp>
      </p:grpSp>
      <p:pic>
        <p:nvPicPr>
          <p:cNvPr id="29" name="Pictur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452" y="4644168"/>
            <a:ext cx="727123" cy="64064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235" y="4111658"/>
            <a:ext cx="1328190" cy="636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920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Bullfinch</a:t>
            </a:r>
            <a:endParaRPr lang="en-GB" sz="3600" dirty="0"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755650" y="1628775"/>
            <a:ext cx="7632700" cy="4200525"/>
          </a:xfrm>
          <a:prstGeom prst="roundRect">
            <a:avLst>
              <a:gd name="adj" fmla="val 5783"/>
            </a:avLst>
          </a:prstGeom>
          <a:blipFill>
            <a:blip r:embed="rId2"/>
            <a:srcRect/>
            <a:stretch>
              <a:fillRect l="-17138" t="-30008" r="-9900" b="-33086"/>
            </a:stretch>
          </a:blipFill>
          <a:ln w="38100">
            <a:solidFill>
              <a:srgbClr val="F2CB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n w="76200">
                <a:noFill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0819367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6731" y="2551545"/>
            <a:ext cx="2520317" cy="2386286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755651" y="1473201"/>
            <a:ext cx="3318408" cy="4356099"/>
          </a:xfrm>
          <a:prstGeom prst="roundRect">
            <a:avLst>
              <a:gd name="adj" fmla="val 6989"/>
            </a:avLst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Bullfinch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3813" y="1613328"/>
            <a:ext cx="2885238" cy="30469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Bullfinches are awake during the day. They live and hunt in the woods. </a:t>
            </a:r>
          </a:p>
          <a:p>
            <a:endParaRPr lang="en-GB" dirty="0"/>
          </a:p>
          <a:p>
            <a:r>
              <a:rPr lang="en-GB" dirty="0"/>
              <a:t>Bullfinches are not often spotted in gardens.</a:t>
            </a:r>
          </a:p>
          <a:p>
            <a:endParaRPr lang="en-GB" dirty="0"/>
          </a:p>
          <a:p>
            <a:r>
              <a:rPr lang="en-GB" dirty="0"/>
              <a:t>Bullfinches eat mostly seeds and flower buds. When they have babies to feed, they also eat insects.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5562061" y="4343400"/>
            <a:ext cx="2676899" cy="1287718"/>
            <a:chOff x="5562061" y="4343400"/>
            <a:chExt cx="2676899" cy="1287718"/>
          </a:xfrm>
        </p:grpSpPr>
        <p:cxnSp>
          <p:nvCxnSpPr>
            <p:cNvPr id="3" name="Straight Arrow Connector 2"/>
            <p:cNvCxnSpPr/>
            <p:nvPr/>
          </p:nvCxnSpPr>
          <p:spPr>
            <a:xfrm flipH="1" flipV="1">
              <a:off x="6591252" y="4343400"/>
              <a:ext cx="228649" cy="980505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12"/>
            <p:cNvSpPr/>
            <p:nvPr/>
          </p:nvSpPr>
          <p:spPr>
            <a:xfrm>
              <a:off x="5562061" y="5384897"/>
              <a:ext cx="2676899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round body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4990700" y="1662077"/>
            <a:ext cx="1600552" cy="914285"/>
            <a:chOff x="4990700" y="1662077"/>
            <a:chExt cx="1600552" cy="914285"/>
          </a:xfrm>
        </p:grpSpPr>
        <p:cxnSp>
          <p:nvCxnSpPr>
            <p:cNvPr id="35" name="Straight Arrow Connector 34"/>
            <p:cNvCxnSpPr/>
            <p:nvPr/>
          </p:nvCxnSpPr>
          <p:spPr>
            <a:xfrm>
              <a:off x="5843932" y="1945845"/>
              <a:ext cx="596560" cy="630517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Rectangle 22"/>
            <p:cNvSpPr/>
            <p:nvPr/>
          </p:nvSpPr>
          <p:spPr>
            <a:xfrm>
              <a:off x="4990700" y="1662077"/>
              <a:ext cx="1600552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black cap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4187337" y="4910868"/>
            <a:ext cx="1563128" cy="795735"/>
            <a:chOff x="4187337" y="4910868"/>
            <a:chExt cx="1563128" cy="795735"/>
          </a:xfrm>
        </p:grpSpPr>
        <p:cxnSp>
          <p:nvCxnSpPr>
            <p:cNvPr id="25" name="Straight Arrow Connector 24"/>
            <p:cNvCxnSpPr/>
            <p:nvPr/>
          </p:nvCxnSpPr>
          <p:spPr>
            <a:xfrm flipH="1" flipV="1">
              <a:off x="4800167" y="4910868"/>
              <a:ext cx="168734" cy="474029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Rectangle 26"/>
            <p:cNvSpPr/>
            <p:nvPr/>
          </p:nvSpPr>
          <p:spPr>
            <a:xfrm>
              <a:off x="4187337" y="5460382"/>
              <a:ext cx="1563128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long black tail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440492" y="1896528"/>
            <a:ext cx="1814500" cy="962457"/>
            <a:chOff x="6440492" y="1896528"/>
            <a:chExt cx="1814500" cy="962457"/>
          </a:xfrm>
        </p:grpSpPr>
        <p:sp>
          <p:nvSpPr>
            <p:cNvPr id="22" name="Rectangle 21"/>
            <p:cNvSpPr/>
            <p:nvPr/>
          </p:nvSpPr>
          <p:spPr>
            <a:xfrm>
              <a:off x="6440492" y="1896528"/>
              <a:ext cx="1814500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large but short bill</a:t>
              </a:r>
            </a:p>
          </p:txBody>
        </p:sp>
        <p:cxnSp>
          <p:nvCxnSpPr>
            <p:cNvPr id="24" name="Straight Arrow Connector 23"/>
            <p:cNvCxnSpPr/>
            <p:nvPr/>
          </p:nvCxnSpPr>
          <p:spPr>
            <a:xfrm flipH="1">
              <a:off x="7108114" y="2219603"/>
              <a:ext cx="68934" cy="639382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Group 9"/>
          <p:cNvGrpSpPr/>
          <p:nvPr/>
        </p:nvGrpSpPr>
        <p:grpSpPr>
          <a:xfrm>
            <a:off x="6972303" y="3136822"/>
            <a:ext cx="1481135" cy="827625"/>
            <a:chOff x="6972303" y="3136822"/>
            <a:chExt cx="1481135" cy="827625"/>
          </a:xfrm>
        </p:grpSpPr>
        <p:cxnSp>
          <p:nvCxnSpPr>
            <p:cNvPr id="20" name="Straight Arrow Connector 19"/>
            <p:cNvCxnSpPr>
              <a:stCxn id="31" idx="2"/>
            </p:cNvCxnSpPr>
            <p:nvPr/>
          </p:nvCxnSpPr>
          <p:spPr>
            <a:xfrm flipH="1">
              <a:off x="6972303" y="3629265"/>
              <a:ext cx="842961" cy="335182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Rectangle 30"/>
            <p:cNvSpPr/>
            <p:nvPr/>
          </p:nvSpPr>
          <p:spPr>
            <a:xfrm>
              <a:off x="7177089" y="3136822"/>
              <a:ext cx="1276349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pink chest and cheeks</a:t>
              </a:r>
            </a:p>
          </p:txBody>
        </p:sp>
      </p:grpSp>
      <p:pic>
        <p:nvPicPr>
          <p:cNvPr id="37" name="Picture 3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5571" y="4987475"/>
            <a:ext cx="794238" cy="54405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014" y="4719765"/>
            <a:ext cx="1003279" cy="1030010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8656" y="4757429"/>
            <a:ext cx="1052833" cy="774099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3950138" y="2908304"/>
            <a:ext cx="2111171" cy="377734"/>
            <a:chOff x="3950138" y="2908304"/>
            <a:chExt cx="2111171" cy="377734"/>
          </a:xfrm>
        </p:grpSpPr>
        <p:sp>
          <p:nvSpPr>
            <p:cNvPr id="28" name="Rectangle 27"/>
            <p:cNvSpPr/>
            <p:nvPr/>
          </p:nvSpPr>
          <p:spPr>
            <a:xfrm>
              <a:off x="3950138" y="2908304"/>
              <a:ext cx="1939432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grey back</a:t>
              </a:r>
            </a:p>
          </p:txBody>
        </p:sp>
        <p:cxnSp>
          <p:nvCxnSpPr>
            <p:cNvPr id="15" name="Straight Arrow Connector 14"/>
            <p:cNvCxnSpPr/>
            <p:nvPr/>
          </p:nvCxnSpPr>
          <p:spPr>
            <a:xfrm>
              <a:off x="5439622" y="3078086"/>
              <a:ext cx="621687" cy="207952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873303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755650" y="1473201"/>
            <a:ext cx="7632699" cy="2156709"/>
          </a:xfrm>
          <a:prstGeom prst="roundRect">
            <a:avLst>
              <a:gd name="adj" fmla="val 6989"/>
            </a:avLst>
          </a:prstGeom>
          <a:solidFill>
            <a:srgbClr val="AFD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Glossary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3813" y="1473202"/>
            <a:ext cx="7238162" cy="2031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en-GB" b="1" dirty="0"/>
              <a:t>carnivore</a:t>
            </a:r>
            <a:r>
              <a:rPr lang="en-GB" dirty="0"/>
              <a:t> – an animal that eats only other animals</a:t>
            </a:r>
          </a:p>
          <a:p>
            <a:pPr>
              <a:lnSpc>
                <a:spcPct val="150000"/>
              </a:lnSpc>
            </a:pPr>
            <a:r>
              <a:rPr lang="en-GB" b="1" dirty="0"/>
              <a:t>herbivore</a:t>
            </a:r>
            <a:r>
              <a:rPr lang="en-GB" dirty="0"/>
              <a:t> – an animal that eats only plants</a:t>
            </a:r>
          </a:p>
          <a:p>
            <a:pPr>
              <a:lnSpc>
                <a:spcPct val="150000"/>
              </a:lnSpc>
            </a:pPr>
            <a:r>
              <a:rPr lang="en-GB" b="1" dirty="0"/>
              <a:t>omnivore</a:t>
            </a:r>
            <a:r>
              <a:rPr lang="en-GB" dirty="0"/>
              <a:t> – an animal that eats plants and animals</a:t>
            </a:r>
          </a:p>
          <a:p>
            <a:pPr>
              <a:lnSpc>
                <a:spcPct val="150000"/>
              </a:lnSpc>
            </a:pPr>
            <a:r>
              <a:rPr lang="en-GB" b="1" dirty="0"/>
              <a:t>predator </a:t>
            </a:r>
            <a:r>
              <a:rPr lang="en-GB" dirty="0"/>
              <a:t>– an animal that hunts and eats other animals</a:t>
            </a:r>
          </a:p>
          <a:p>
            <a:pPr>
              <a:lnSpc>
                <a:spcPct val="150000"/>
              </a:lnSpc>
            </a:pPr>
            <a:r>
              <a:rPr lang="en-GB" b="1" dirty="0"/>
              <a:t>prey</a:t>
            </a:r>
            <a:r>
              <a:rPr lang="en-GB" dirty="0"/>
              <a:t> – an animal that is eaten by another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755650" y="3768726"/>
            <a:ext cx="7632699" cy="952223"/>
          </a:xfrm>
          <a:prstGeom prst="roundRect">
            <a:avLst>
              <a:gd name="adj" fmla="val 13991"/>
            </a:avLst>
          </a:prstGeom>
          <a:solidFill>
            <a:srgbClr val="AFD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9" name="Rectangle 28"/>
          <p:cNvSpPr/>
          <p:nvPr/>
        </p:nvSpPr>
        <p:spPr>
          <a:xfrm>
            <a:off x="943813" y="3797302"/>
            <a:ext cx="7238162" cy="7848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en-GB" b="1" dirty="0"/>
              <a:t>diurnal </a:t>
            </a:r>
            <a:r>
              <a:rPr lang="en-GB" dirty="0"/>
              <a:t>– awake during the day</a:t>
            </a:r>
          </a:p>
          <a:p>
            <a:pPr>
              <a:lnSpc>
                <a:spcPct val="150000"/>
              </a:lnSpc>
            </a:pPr>
            <a:r>
              <a:rPr lang="en-GB" b="1" dirty="0"/>
              <a:t>nocturnal</a:t>
            </a:r>
            <a:r>
              <a:rPr lang="en-GB" dirty="0"/>
              <a:t> – awake during the night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55650" y="4883406"/>
            <a:ext cx="7632699" cy="764919"/>
          </a:xfrm>
          <a:prstGeom prst="roundRect">
            <a:avLst>
              <a:gd name="adj" fmla="val 13991"/>
            </a:avLst>
          </a:prstGeom>
          <a:solidFill>
            <a:srgbClr val="AFD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2" name="Rectangle 31"/>
          <p:cNvSpPr/>
          <p:nvPr/>
        </p:nvSpPr>
        <p:spPr>
          <a:xfrm>
            <a:off x="943813" y="4988182"/>
            <a:ext cx="7238162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/>
              <a:t>camouflage</a:t>
            </a:r>
            <a:r>
              <a:rPr lang="en-GB" dirty="0"/>
              <a:t> – colours or patterns that help</a:t>
            </a:r>
          </a:p>
          <a:p>
            <a:r>
              <a:rPr lang="en-GB" dirty="0"/>
              <a:t>an animal blend in to its surroundings</a:t>
            </a: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3203" y="2942265"/>
            <a:ext cx="1098333" cy="807553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4527" y="2891162"/>
            <a:ext cx="625998" cy="551545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2845" y="2251369"/>
            <a:ext cx="1118691" cy="53608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4068" y="1203494"/>
            <a:ext cx="1157468" cy="8681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985" y="1697790"/>
            <a:ext cx="773083" cy="55357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7060" y="3816397"/>
            <a:ext cx="833954" cy="84188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9177" y="3860059"/>
            <a:ext cx="771877" cy="77406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0725" y="4835195"/>
            <a:ext cx="1885950" cy="1317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9359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495</TotalTime>
  <Words>707</Words>
  <Application>Microsoft Office PowerPoint</Application>
  <PresentationFormat>On-screen Show (4:3)</PresentationFormat>
  <Paragraphs>117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Twinkl</vt:lpstr>
      <vt:lpstr>Arial</vt:lpstr>
      <vt:lpstr>Calibri</vt:lpstr>
      <vt:lpstr>Office Theme</vt:lpstr>
      <vt:lpstr>PowerPoint Presentation</vt:lpstr>
      <vt:lpstr>Barn Owl</vt:lpstr>
      <vt:lpstr>Barn Owl</vt:lpstr>
      <vt:lpstr>Nightjar</vt:lpstr>
      <vt:lpstr>Nightjar</vt:lpstr>
      <vt:lpstr>Nightingale</vt:lpstr>
      <vt:lpstr>Nightingale</vt:lpstr>
      <vt:lpstr>Corncrake</vt:lpstr>
      <vt:lpstr>Corncrake</vt:lpstr>
      <vt:lpstr>Kingfisher</vt:lpstr>
      <vt:lpstr>Kingfisher</vt:lpstr>
      <vt:lpstr>Mallard Duck</vt:lpstr>
      <vt:lpstr>Mallard Duck</vt:lpstr>
      <vt:lpstr>Green Woodpecker</vt:lpstr>
      <vt:lpstr>Green Woodpecker</vt:lpstr>
      <vt:lpstr>Blue Tit</vt:lpstr>
      <vt:lpstr>Blue Tit</vt:lpstr>
      <vt:lpstr>Bullfinch</vt:lpstr>
      <vt:lpstr>Bullfinch</vt:lpstr>
      <vt:lpstr>Glossary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Twinkl</dc:creator>
  <cp:lastModifiedBy>J Geals BTP</cp:lastModifiedBy>
  <cp:revision>46</cp:revision>
  <dcterms:created xsi:type="dcterms:W3CDTF">2019-03-22T12:31:17Z</dcterms:created>
  <dcterms:modified xsi:type="dcterms:W3CDTF">2021-01-24T09:53:24Z</dcterms:modified>
</cp:coreProperties>
</file>