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5" r:id="rId3"/>
    <p:sldId id="273" r:id="rId4"/>
    <p:sldId id="266" r:id="rId5"/>
    <p:sldId id="257" r:id="rId6"/>
    <p:sldId id="272" r:id="rId7"/>
    <p:sldId id="269"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77" d="100"/>
          <a:sy n="77" d="100"/>
        </p:scale>
        <p:origin x="-438" y="2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D79C18D-CFDF-4476-B344-D55075751708}" type="datetimeFigureOut">
              <a:rPr lang="en-GB" smtClean="0"/>
              <a:t>21/06/2021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28211524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D79C18D-CFDF-4476-B344-D55075751708}" type="datetimeFigureOut">
              <a:rPr lang="en-GB" smtClean="0"/>
              <a:t>21/06/2021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32659337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D79C18D-CFDF-4476-B344-D55075751708}" type="datetimeFigureOut">
              <a:rPr lang="en-GB" smtClean="0"/>
              <a:t>21/06/2021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32011108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D79C18D-CFDF-4476-B344-D55075751708}" type="datetimeFigureOut">
              <a:rPr lang="en-GB" smtClean="0"/>
              <a:t>21/06/2021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39085329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D79C18D-CFDF-4476-B344-D55075751708}" type="datetimeFigureOut">
              <a:rPr lang="en-GB" smtClean="0"/>
              <a:t>21/06/2021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37082503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D79C18D-CFDF-4476-B344-D55075751708}" type="datetimeFigureOut">
              <a:rPr lang="en-GB" smtClean="0"/>
              <a:t>21/06/2021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8105580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D79C18D-CFDF-4476-B344-D55075751708}" type="datetimeFigureOut">
              <a:rPr lang="en-GB" smtClean="0"/>
              <a:t>21/06/2021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15670688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D79C18D-CFDF-4476-B344-D55075751708}" type="datetimeFigureOut">
              <a:rPr lang="en-GB" smtClean="0"/>
              <a:t>21/06/2021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24525259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D79C18D-CFDF-4476-B344-D55075751708}" type="datetimeFigureOut">
              <a:rPr lang="en-GB" smtClean="0"/>
              <a:t>21/06/2021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26162326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D79C18D-CFDF-4476-B344-D55075751708}" type="datetimeFigureOut">
              <a:rPr lang="en-GB" smtClean="0"/>
              <a:t>21/06/2021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27546805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D79C18D-CFDF-4476-B344-D55075751708}" type="datetimeFigureOut">
              <a:rPr lang="en-GB" smtClean="0"/>
              <a:t>21/06/2021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9C9AE4C-F189-4971-A862-40054C5D426A}" type="slidenum">
              <a:rPr lang="en-GB" smtClean="0"/>
              <a:t>‹#›</a:t>
            </a:fld>
            <a:endParaRPr lang="en-GB"/>
          </a:p>
        </p:txBody>
      </p:sp>
    </p:spTree>
    <p:extLst>
      <p:ext uri="{BB962C8B-B14F-4D97-AF65-F5344CB8AC3E}">
        <p14:creationId xmlns:p14="http://schemas.microsoft.com/office/powerpoint/2010/main" val="18592936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32000"/>
            <a:lum/>
          </a:blip>
          <a:srcRect/>
          <a:stretch>
            <a:fillRect t="-88000" b="-88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79C18D-CFDF-4476-B344-D55075751708}" type="datetimeFigureOut">
              <a:rPr lang="en-GB" smtClean="0"/>
              <a:t>21/06/2021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C9AE4C-F189-4971-A862-40054C5D426A}" type="slidenum">
              <a:rPr lang="en-GB" smtClean="0"/>
              <a:t>‹#›</a:t>
            </a:fld>
            <a:endParaRPr lang="en-GB"/>
          </a:p>
        </p:txBody>
      </p:sp>
    </p:spTree>
    <p:extLst>
      <p:ext uri="{BB962C8B-B14F-4D97-AF65-F5344CB8AC3E}">
        <p14:creationId xmlns:p14="http://schemas.microsoft.com/office/powerpoint/2010/main" val="16105521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www.youtube.com/watch?v=qb-nEp_Ti60" TargetMode="External"/><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60969" y="590843"/>
            <a:ext cx="9144000" cy="4476004"/>
          </a:xfrm>
        </p:spPr>
        <p:txBody>
          <a:bodyPr>
            <a:normAutofit/>
          </a:bodyPr>
          <a:lstStyle/>
          <a:p>
            <a:r>
              <a:rPr lang="en-GB" sz="4500" dirty="0">
                <a:latin typeface="Twinkl Precursive" panose="02000000000000000000" pitchFamily="2" charset="0"/>
              </a:rPr>
              <a:t>LO: To demonstrate twins using mirroring </a:t>
            </a:r>
            <a:br>
              <a:rPr lang="en-GB" sz="4500" dirty="0">
                <a:latin typeface="Twinkl Precursive" panose="02000000000000000000" pitchFamily="2" charset="0"/>
              </a:rPr>
            </a:br>
            <a:r>
              <a:rPr lang="en-GB" sz="4500" dirty="0">
                <a:latin typeface="Twinkl Precursive" panose="02000000000000000000" pitchFamily="2" charset="0"/>
              </a:rPr>
              <a:t/>
            </a:r>
            <a:br>
              <a:rPr lang="en-GB" sz="4500" dirty="0">
                <a:latin typeface="Twinkl Precursive" panose="02000000000000000000" pitchFamily="2" charset="0"/>
              </a:rPr>
            </a:br>
            <a:r>
              <a:rPr lang="en-GB" sz="4500" dirty="0">
                <a:latin typeface="Twinkl Precursive" panose="02000000000000000000" pitchFamily="2" charset="0"/>
              </a:rPr>
              <a:t>Monday 28</a:t>
            </a:r>
            <a:r>
              <a:rPr lang="en-GB" sz="4500" baseline="30000" dirty="0">
                <a:latin typeface="Twinkl Precursive" panose="02000000000000000000" pitchFamily="2" charset="0"/>
              </a:rPr>
              <a:t>th</a:t>
            </a:r>
            <a:r>
              <a:rPr lang="en-GB" sz="4500" dirty="0">
                <a:latin typeface="Twinkl Precursive" panose="02000000000000000000" pitchFamily="2" charset="0"/>
              </a:rPr>
              <a:t> June 2021 </a:t>
            </a:r>
          </a:p>
        </p:txBody>
      </p:sp>
    </p:spTree>
    <p:extLst>
      <p:ext uri="{BB962C8B-B14F-4D97-AF65-F5344CB8AC3E}">
        <p14:creationId xmlns:p14="http://schemas.microsoft.com/office/powerpoint/2010/main" val="9805662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recursive" panose="02000000000000000000" pitchFamily="2" charset="0"/>
              </a:rPr>
              <a:t>About this story. </a:t>
            </a:r>
          </a:p>
        </p:txBody>
      </p:sp>
      <p:sp>
        <p:nvSpPr>
          <p:cNvPr id="3" name="Content Placeholder 2"/>
          <p:cNvSpPr>
            <a:spLocks noGrp="1"/>
          </p:cNvSpPr>
          <p:nvPr>
            <p:ph idx="1"/>
          </p:nvPr>
        </p:nvSpPr>
        <p:spPr>
          <a:xfrm>
            <a:off x="838200" y="1516136"/>
            <a:ext cx="10515600" cy="5341864"/>
          </a:xfrm>
        </p:spPr>
        <p:txBody>
          <a:bodyPr>
            <a:normAutofit lnSpcReduction="10000"/>
          </a:bodyPr>
          <a:lstStyle/>
          <a:p>
            <a:pPr marL="0" indent="0">
              <a:buNone/>
            </a:pPr>
            <a:r>
              <a:rPr lang="en-GB" sz="3500" dirty="0">
                <a:latin typeface="Twinkl Precursive" panose="02000000000000000000" pitchFamily="2" charset="0"/>
              </a:rPr>
              <a:t>Have you heard of The Comedy of Errors? No? </a:t>
            </a:r>
          </a:p>
          <a:p>
            <a:pPr marL="0" indent="0">
              <a:buNone/>
            </a:pPr>
            <a:r>
              <a:rPr lang="en-GB" sz="3500" dirty="0">
                <a:latin typeface="Twinkl Precursive" panose="02000000000000000000" pitchFamily="2" charset="0"/>
              </a:rPr>
              <a:t>This is a famous play written by William Shakespeare. </a:t>
            </a:r>
          </a:p>
          <a:p>
            <a:pPr marL="0" indent="0">
              <a:buNone/>
            </a:pPr>
            <a:endParaRPr lang="en-GB" sz="3500" dirty="0">
              <a:latin typeface="Twinkl Precursive" panose="02000000000000000000" pitchFamily="2" charset="0"/>
            </a:endParaRPr>
          </a:p>
          <a:p>
            <a:pPr marL="0" indent="0">
              <a:buNone/>
            </a:pPr>
            <a:r>
              <a:rPr lang="en-GB" sz="3500" dirty="0">
                <a:latin typeface="Twinkl Precursive" panose="02000000000000000000" pitchFamily="2" charset="0"/>
              </a:rPr>
              <a:t>It’s about two sets of identical twins who were separated at birth. </a:t>
            </a:r>
          </a:p>
          <a:p>
            <a:pPr marL="0" indent="0">
              <a:buNone/>
            </a:pPr>
            <a:r>
              <a:rPr lang="en-GB" sz="3500" dirty="0">
                <a:latin typeface="Twinkl Precursive" panose="02000000000000000000" pitchFamily="2" charset="0"/>
              </a:rPr>
              <a:t>Years later fate brings them to the same city and lots of exciting things happen caused by mistaken identities! </a:t>
            </a:r>
          </a:p>
        </p:txBody>
      </p:sp>
    </p:spTree>
    <p:extLst>
      <p:ext uri="{BB962C8B-B14F-4D97-AF65-F5344CB8AC3E}">
        <p14:creationId xmlns:p14="http://schemas.microsoft.com/office/powerpoint/2010/main" val="10584311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333" y="0"/>
            <a:ext cx="10515600" cy="1325563"/>
          </a:xfrm>
        </p:spPr>
        <p:txBody>
          <a:bodyPr/>
          <a:lstStyle/>
          <a:p>
            <a:r>
              <a:rPr lang="en-GB" dirty="0">
                <a:latin typeface="Twinkl Precursive" panose="02000000000000000000" pitchFamily="2" charset="0"/>
              </a:rPr>
              <a:t>Who is in our story? </a:t>
            </a:r>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991793" y="475961"/>
            <a:ext cx="3881553" cy="6025288"/>
          </a:xfrm>
        </p:spPr>
      </p:pic>
      <p:sp>
        <p:nvSpPr>
          <p:cNvPr id="5" name="TextBox 4"/>
          <p:cNvSpPr txBox="1"/>
          <p:nvPr/>
        </p:nvSpPr>
        <p:spPr>
          <a:xfrm>
            <a:off x="144333" y="1737034"/>
            <a:ext cx="7620001" cy="1938992"/>
          </a:xfrm>
          <a:prstGeom prst="rect">
            <a:avLst/>
          </a:prstGeom>
          <a:solidFill>
            <a:schemeClr val="bg1"/>
          </a:solidFill>
          <a:ln>
            <a:solidFill>
              <a:schemeClr val="tx1"/>
            </a:solidFill>
          </a:ln>
        </p:spPr>
        <p:txBody>
          <a:bodyPr wrap="square" rtlCol="0">
            <a:spAutoFit/>
          </a:bodyPr>
          <a:lstStyle/>
          <a:p>
            <a:r>
              <a:rPr lang="en-GB" sz="2400" dirty="0" err="1">
                <a:latin typeface="Twinkl Precursive" panose="02000000000000000000" pitchFamily="2" charset="0"/>
              </a:rPr>
              <a:t>Antipholus</a:t>
            </a:r>
            <a:r>
              <a:rPr lang="en-GB" sz="2400" dirty="0">
                <a:latin typeface="Twinkl Precursive" panose="02000000000000000000" pitchFamily="2" charset="0"/>
              </a:rPr>
              <a:t> of Ephesus (rich merchant married to Adriana)</a:t>
            </a:r>
          </a:p>
          <a:p>
            <a:endParaRPr lang="en-GB" sz="2400" dirty="0">
              <a:latin typeface="Twinkl Precursive" panose="02000000000000000000" pitchFamily="2" charset="0"/>
            </a:endParaRPr>
          </a:p>
          <a:p>
            <a:r>
              <a:rPr lang="en-GB" sz="2400" dirty="0" err="1">
                <a:latin typeface="Twinkl Precursive" panose="02000000000000000000" pitchFamily="2" charset="0"/>
              </a:rPr>
              <a:t>Antipholus</a:t>
            </a:r>
            <a:r>
              <a:rPr lang="en-GB" sz="2400" dirty="0">
                <a:latin typeface="Twinkl Precursive" panose="02000000000000000000" pitchFamily="2" charset="0"/>
              </a:rPr>
              <a:t> of Syracuse (looking for his brother and mother)  </a:t>
            </a:r>
          </a:p>
        </p:txBody>
      </p:sp>
      <p:sp>
        <p:nvSpPr>
          <p:cNvPr id="6" name="TextBox 5"/>
          <p:cNvSpPr txBox="1"/>
          <p:nvPr/>
        </p:nvSpPr>
        <p:spPr>
          <a:xfrm>
            <a:off x="144332" y="4101352"/>
            <a:ext cx="7620001" cy="1938992"/>
          </a:xfrm>
          <a:prstGeom prst="rect">
            <a:avLst/>
          </a:prstGeom>
          <a:solidFill>
            <a:schemeClr val="bg1"/>
          </a:solidFill>
          <a:ln>
            <a:solidFill>
              <a:schemeClr val="tx1"/>
            </a:solidFill>
          </a:ln>
        </p:spPr>
        <p:txBody>
          <a:bodyPr wrap="square" rtlCol="0">
            <a:spAutoFit/>
          </a:bodyPr>
          <a:lstStyle/>
          <a:p>
            <a:r>
              <a:rPr lang="en-GB" sz="2400" dirty="0" err="1">
                <a:latin typeface="Twinkl Precursive" panose="02000000000000000000" pitchFamily="2" charset="0"/>
              </a:rPr>
              <a:t>Dromio</a:t>
            </a:r>
            <a:r>
              <a:rPr lang="en-GB" sz="2400" dirty="0">
                <a:latin typeface="Twinkl Precursive" panose="02000000000000000000" pitchFamily="2" charset="0"/>
              </a:rPr>
              <a:t> of Ephesus (funny servant of </a:t>
            </a:r>
            <a:r>
              <a:rPr lang="en-GB" sz="2400" dirty="0" err="1">
                <a:latin typeface="Twinkl Precursive" panose="02000000000000000000" pitchFamily="2" charset="0"/>
              </a:rPr>
              <a:t>Antipholus</a:t>
            </a:r>
            <a:r>
              <a:rPr lang="en-GB" sz="2400" dirty="0">
                <a:latin typeface="Twinkl Precursive" panose="02000000000000000000" pitchFamily="2" charset="0"/>
              </a:rPr>
              <a:t> of Ephesus) </a:t>
            </a:r>
          </a:p>
          <a:p>
            <a:endParaRPr lang="en-GB" sz="2400" dirty="0">
              <a:latin typeface="Twinkl Precursive" panose="02000000000000000000" pitchFamily="2" charset="0"/>
            </a:endParaRPr>
          </a:p>
          <a:p>
            <a:r>
              <a:rPr lang="en-GB" sz="2400" dirty="0" err="1">
                <a:latin typeface="Twinkl Precursive" panose="02000000000000000000" pitchFamily="2" charset="0"/>
              </a:rPr>
              <a:t>Dromio</a:t>
            </a:r>
            <a:r>
              <a:rPr lang="en-GB" sz="2400" dirty="0">
                <a:latin typeface="Twinkl Precursive" panose="02000000000000000000" pitchFamily="2" charset="0"/>
              </a:rPr>
              <a:t> of Syracuse (funny servant of </a:t>
            </a:r>
            <a:r>
              <a:rPr lang="en-GB" sz="2400" dirty="0" err="1">
                <a:latin typeface="Twinkl Precursive" panose="02000000000000000000" pitchFamily="2" charset="0"/>
              </a:rPr>
              <a:t>Antipholus</a:t>
            </a:r>
            <a:r>
              <a:rPr lang="en-GB" sz="2400" dirty="0">
                <a:latin typeface="Twinkl Precursive" panose="02000000000000000000" pitchFamily="2" charset="0"/>
              </a:rPr>
              <a:t> of Syracuse)</a:t>
            </a:r>
          </a:p>
        </p:txBody>
      </p:sp>
    </p:spTree>
    <p:extLst>
      <p:ext uri="{BB962C8B-B14F-4D97-AF65-F5344CB8AC3E}">
        <p14:creationId xmlns:p14="http://schemas.microsoft.com/office/powerpoint/2010/main" val="1640302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recursive" panose="02000000000000000000" pitchFamily="2" charset="0"/>
              </a:rPr>
              <a:t>Your Task: </a:t>
            </a:r>
          </a:p>
        </p:txBody>
      </p:sp>
      <p:sp>
        <p:nvSpPr>
          <p:cNvPr id="3" name="Content Placeholder 2"/>
          <p:cNvSpPr>
            <a:spLocks noGrp="1"/>
          </p:cNvSpPr>
          <p:nvPr>
            <p:ph idx="1"/>
          </p:nvPr>
        </p:nvSpPr>
        <p:spPr/>
        <p:txBody>
          <a:bodyPr>
            <a:normAutofit/>
          </a:bodyPr>
          <a:lstStyle/>
          <a:p>
            <a:pPr marL="0" indent="0">
              <a:buNone/>
            </a:pPr>
            <a:r>
              <a:rPr lang="en-GB" sz="3500" dirty="0">
                <a:latin typeface="Twinkl Precursive" panose="02000000000000000000" pitchFamily="2" charset="0"/>
              </a:rPr>
              <a:t>Firstly, we will be thinking about what it means to be a twin. How they can look the same and even act the same. </a:t>
            </a:r>
          </a:p>
          <a:p>
            <a:pPr marL="0" indent="0">
              <a:buNone/>
            </a:pPr>
            <a:endParaRPr lang="en-GB" sz="3500" dirty="0">
              <a:latin typeface="Twinkl Precursive" panose="02000000000000000000" pitchFamily="2" charset="0"/>
            </a:endParaRPr>
          </a:p>
          <a:p>
            <a:pPr marL="0" indent="0">
              <a:buNone/>
            </a:pPr>
            <a:r>
              <a:rPr lang="en-GB" sz="3500" dirty="0">
                <a:latin typeface="Twinkl Precursive" panose="02000000000000000000" pitchFamily="2" charset="0"/>
              </a:rPr>
              <a:t>You will work in pairs to create a routine based on mirroring. </a:t>
            </a:r>
          </a:p>
        </p:txBody>
      </p:sp>
    </p:spTree>
    <p:extLst>
      <p:ext uri="{BB962C8B-B14F-4D97-AF65-F5344CB8AC3E}">
        <p14:creationId xmlns:p14="http://schemas.microsoft.com/office/powerpoint/2010/main" val="6958235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8000"/>
            <a:lum/>
          </a:blip>
          <a:srcRect/>
          <a:stretch>
            <a:fillRect t="-88000" b="-88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recursive" panose="02000000000000000000" pitchFamily="2" charset="0"/>
              </a:rPr>
              <a:t>Let’s watch </a:t>
            </a:r>
          </a:p>
        </p:txBody>
      </p:sp>
      <p:sp>
        <p:nvSpPr>
          <p:cNvPr id="5" name="Content Placeholder 4"/>
          <p:cNvSpPr>
            <a:spLocks noGrp="1"/>
          </p:cNvSpPr>
          <p:nvPr>
            <p:ph idx="1"/>
          </p:nvPr>
        </p:nvSpPr>
        <p:spPr/>
        <p:txBody>
          <a:bodyPr/>
          <a:lstStyle/>
          <a:p>
            <a:r>
              <a:rPr lang="en-GB" dirty="0">
                <a:latin typeface="Twinkl Precursive" panose="02000000000000000000" pitchFamily="2" charset="0"/>
                <a:hlinkClick r:id="rId3"/>
              </a:rPr>
              <a:t>Mirroring Routine</a:t>
            </a:r>
            <a:endParaRPr lang="en-GB" dirty="0">
              <a:latin typeface="Twinkl Precursive" panose="02000000000000000000" pitchFamily="2" charset="0"/>
            </a:endParaRPr>
          </a:p>
        </p:txBody>
      </p:sp>
      <p:sp>
        <p:nvSpPr>
          <p:cNvPr id="3" name="TextBox 2"/>
          <p:cNvSpPr txBox="1"/>
          <p:nvPr/>
        </p:nvSpPr>
        <p:spPr>
          <a:xfrm>
            <a:off x="1108364" y="3144982"/>
            <a:ext cx="9698181" cy="2677656"/>
          </a:xfrm>
          <a:prstGeom prst="rect">
            <a:avLst/>
          </a:prstGeom>
          <a:noFill/>
        </p:spPr>
        <p:txBody>
          <a:bodyPr wrap="square" rtlCol="0">
            <a:spAutoFit/>
          </a:bodyPr>
          <a:lstStyle/>
          <a:p>
            <a:r>
              <a:rPr lang="en-GB" sz="2400" dirty="0">
                <a:latin typeface="Twinkl Precursive" panose="02000000000000000000" pitchFamily="2" charset="0"/>
              </a:rPr>
              <a:t>First of all, you need to think about movements. How will you and your partner move? How will you change position? Make sure you move at the same time and take it slowly. </a:t>
            </a:r>
          </a:p>
          <a:p>
            <a:endParaRPr lang="en-GB" sz="2400" dirty="0">
              <a:latin typeface="Twinkl Precursive" panose="02000000000000000000" pitchFamily="2" charset="0"/>
            </a:endParaRPr>
          </a:p>
          <a:p>
            <a:r>
              <a:rPr lang="en-GB" sz="2400" dirty="0">
                <a:latin typeface="Twinkl Precursive" panose="02000000000000000000" pitchFamily="2" charset="0"/>
              </a:rPr>
              <a:t>We will look at your finished routine in 15 minutes! </a:t>
            </a:r>
          </a:p>
        </p:txBody>
      </p:sp>
    </p:spTree>
    <p:extLst>
      <p:ext uri="{BB962C8B-B14F-4D97-AF65-F5344CB8AC3E}">
        <p14:creationId xmlns:p14="http://schemas.microsoft.com/office/powerpoint/2010/main" val="13678728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recursive" panose="02000000000000000000" pitchFamily="2" charset="0"/>
              </a:rPr>
              <a:t>Now…</a:t>
            </a:r>
          </a:p>
        </p:txBody>
      </p:sp>
      <p:sp>
        <p:nvSpPr>
          <p:cNvPr id="3" name="TextBox 2"/>
          <p:cNvSpPr txBox="1"/>
          <p:nvPr/>
        </p:nvSpPr>
        <p:spPr>
          <a:xfrm>
            <a:off x="838200" y="1825625"/>
            <a:ext cx="9698181" cy="3785652"/>
          </a:xfrm>
          <a:prstGeom prst="rect">
            <a:avLst/>
          </a:prstGeom>
          <a:noFill/>
        </p:spPr>
        <p:txBody>
          <a:bodyPr wrap="square" rtlCol="0">
            <a:spAutoFit/>
          </a:bodyPr>
          <a:lstStyle/>
          <a:p>
            <a:r>
              <a:rPr lang="en-GB" sz="2400" dirty="0">
                <a:latin typeface="Twinkl Precursive" panose="02000000000000000000" pitchFamily="2" charset="0"/>
              </a:rPr>
              <a:t>Your job now is to think of sounds you can both make, words, sentences, jokes and expressions. </a:t>
            </a:r>
          </a:p>
          <a:p>
            <a:endParaRPr lang="en-GB" sz="2400" dirty="0">
              <a:latin typeface="Twinkl Precursive" panose="02000000000000000000" pitchFamily="2" charset="0"/>
            </a:endParaRPr>
          </a:p>
          <a:p>
            <a:r>
              <a:rPr lang="en-GB" sz="2400" dirty="0">
                <a:latin typeface="Twinkl Precursive" panose="02000000000000000000" pitchFamily="2" charset="0"/>
              </a:rPr>
              <a:t>How will you and your partner say things? How will you change the pitch of your voice? Make sure you say things at the same time and take it slowly. </a:t>
            </a:r>
          </a:p>
          <a:p>
            <a:endParaRPr lang="en-GB" sz="2400" dirty="0">
              <a:latin typeface="Twinkl Precursive" panose="02000000000000000000" pitchFamily="2" charset="0"/>
            </a:endParaRPr>
          </a:p>
          <a:p>
            <a:r>
              <a:rPr lang="en-GB" sz="2400" dirty="0">
                <a:latin typeface="Twinkl Precursive" panose="02000000000000000000" pitchFamily="2" charset="0"/>
              </a:rPr>
              <a:t>We will look at your finished routine in 15 minutes! </a:t>
            </a:r>
          </a:p>
        </p:txBody>
      </p:sp>
    </p:spTree>
    <p:extLst>
      <p:ext uri="{BB962C8B-B14F-4D97-AF65-F5344CB8AC3E}">
        <p14:creationId xmlns:p14="http://schemas.microsoft.com/office/powerpoint/2010/main" val="37846154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recursive" panose="02000000000000000000" pitchFamily="2" charset="0"/>
              </a:rPr>
              <a:t>How did you do? </a:t>
            </a:r>
          </a:p>
        </p:txBody>
      </p:sp>
      <p:sp>
        <p:nvSpPr>
          <p:cNvPr id="6" name="TextBox 5"/>
          <p:cNvSpPr txBox="1"/>
          <p:nvPr/>
        </p:nvSpPr>
        <p:spPr>
          <a:xfrm>
            <a:off x="652169" y="1690687"/>
            <a:ext cx="4229320" cy="1477328"/>
          </a:xfrm>
          <a:prstGeom prst="rect">
            <a:avLst/>
          </a:prstGeom>
          <a:solidFill>
            <a:schemeClr val="bg1"/>
          </a:solidFill>
          <a:ln>
            <a:solidFill>
              <a:schemeClr val="tx1"/>
            </a:solidFill>
          </a:ln>
        </p:spPr>
        <p:txBody>
          <a:bodyPr wrap="square" rtlCol="0">
            <a:spAutoFit/>
          </a:bodyPr>
          <a:lstStyle/>
          <a:p>
            <a:r>
              <a:rPr lang="en-GB" sz="3000" dirty="0">
                <a:latin typeface="Twinkl Precursive" panose="02000000000000000000" pitchFamily="2" charset="0"/>
              </a:rPr>
              <a:t>How did you feel the first task went? </a:t>
            </a:r>
          </a:p>
        </p:txBody>
      </p:sp>
      <p:sp>
        <p:nvSpPr>
          <p:cNvPr id="7" name="Cloud Callout 6"/>
          <p:cNvSpPr/>
          <p:nvPr/>
        </p:nvSpPr>
        <p:spPr>
          <a:xfrm>
            <a:off x="397704" y="4932528"/>
            <a:ext cx="2523901" cy="1810752"/>
          </a:xfrm>
          <a:prstGeom prst="cloudCallout">
            <a:avLst>
              <a:gd name="adj1" fmla="val 77671"/>
              <a:gd name="adj2" fmla="val -64286"/>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recursive" panose="02000000000000000000" pitchFamily="2" charset="0"/>
              </a:rPr>
              <a:t>What was the hardest thing to do? </a:t>
            </a:r>
          </a:p>
        </p:txBody>
      </p:sp>
      <p:sp>
        <p:nvSpPr>
          <p:cNvPr id="8" name="TextBox 7"/>
          <p:cNvSpPr txBox="1"/>
          <p:nvPr/>
        </p:nvSpPr>
        <p:spPr>
          <a:xfrm>
            <a:off x="8061359" y="4560496"/>
            <a:ext cx="3753177" cy="1938992"/>
          </a:xfrm>
          <a:prstGeom prst="rect">
            <a:avLst/>
          </a:prstGeom>
          <a:solidFill>
            <a:schemeClr val="bg1"/>
          </a:solidFill>
          <a:ln>
            <a:solidFill>
              <a:schemeClr val="tx1"/>
            </a:solidFill>
          </a:ln>
        </p:spPr>
        <p:txBody>
          <a:bodyPr wrap="square" rtlCol="0">
            <a:spAutoFit/>
          </a:bodyPr>
          <a:lstStyle/>
          <a:p>
            <a:r>
              <a:rPr lang="en-GB" sz="3000" dirty="0">
                <a:latin typeface="Twinkl Precursive" panose="02000000000000000000" pitchFamily="2" charset="0"/>
              </a:rPr>
              <a:t>How did you feel the second task went? </a:t>
            </a:r>
          </a:p>
        </p:txBody>
      </p:sp>
      <p:sp>
        <p:nvSpPr>
          <p:cNvPr id="9" name="Cloud Callout 8"/>
          <p:cNvSpPr/>
          <p:nvPr/>
        </p:nvSpPr>
        <p:spPr>
          <a:xfrm>
            <a:off x="5537458" y="3114028"/>
            <a:ext cx="2523901" cy="1810752"/>
          </a:xfrm>
          <a:prstGeom prst="cloudCallout">
            <a:avLst>
              <a:gd name="adj1" fmla="val 71539"/>
              <a:gd name="adj2" fmla="val -122553"/>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latin typeface="Twinkl Precursive" panose="02000000000000000000" pitchFamily="2" charset="0"/>
              </a:rPr>
              <a:t>What was the easiest thing to do? </a:t>
            </a:r>
          </a:p>
        </p:txBody>
      </p:sp>
    </p:spTree>
    <p:extLst>
      <p:ext uri="{BB962C8B-B14F-4D97-AF65-F5344CB8AC3E}">
        <p14:creationId xmlns:p14="http://schemas.microsoft.com/office/powerpoint/2010/main" val="712370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1120</TotalTime>
  <Words>316</Words>
  <Application>Microsoft Office PowerPoint</Application>
  <PresentationFormat>Custom</PresentationFormat>
  <Paragraphs>34</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LO: To demonstrate twins using mirroring   Monday 28th June 2021 </vt:lpstr>
      <vt:lpstr>About this story. </vt:lpstr>
      <vt:lpstr>Who is in our story? </vt:lpstr>
      <vt:lpstr>Your Task: </vt:lpstr>
      <vt:lpstr>Let’s watch </vt:lpstr>
      <vt:lpstr>Now…</vt:lpstr>
      <vt:lpstr>How did you do? </vt:lpstr>
    </vt:vector>
  </TitlesOfParts>
  <Company>Warwickshire County Council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 To write about why the snail wishes to travel.   Tuesday 8th June 2021</dc:title>
  <dc:creator>J Geals BTP</dc:creator>
  <cp:lastModifiedBy>Liz King</cp:lastModifiedBy>
  <cp:revision>27</cp:revision>
  <dcterms:created xsi:type="dcterms:W3CDTF">2021-06-03T14:27:07Z</dcterms:created>
  <dcterms:modified xsi:type="dcterms:W3CDTF">2021-06-21T19:38:39Z</dcterms:modified>
</cp:coreProperties>
</file>