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3" r:id="rId3"/>
    <p:sldId id="296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1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272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pos="476" userDrawn="1">
          <p15:clr>
            <a:srgbClr val="A4A3A4"/>
          </p15:clr>
        </p15:guide>
        <p15:guide id="13" orient="horz" pos="23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21A6F9"/>
    <a:srgbClr val="18A0DB"/>
    <a:srgbClr val="32B3A2"/>
    <a:srgbClr val="DE1E5A"/>
    <a:srgbClr val="BC0105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272" y="54"/>
      </p:cViewPr>
      <p:guideLst>
        <p:guide orient="horz" pos="2160"/>
        <p:guide pos="2880"/>
        <p:guide pos="363"/>
        <p:guide orient="horz" pos="3974"/>
        <p:guide pos="5397"/>
        <p:guide orient="horz" pos="346"/>
        <p:guide pos="272"/>
        <p:guide orient="horz" pos="459"/>
        <p:guide orient="horz" pos="3861"/>
        <p:guide pos="5284"/>
        <p:guide pos="476"/>
        <p:guide orient="horz" pos="23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8F1966-9857-49B2-B3AB-DCD33E30E34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457198" y="2930434"/>
            <a:ext cx="8220076" cy="346560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457200" y="438151"/>
            <a:ext cx="8220074" cy="2267631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09211A-1D15-4A97-9194-124C089439F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107ADA-9385-4AEB-8583-0CF041FFCE4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9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14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5.png"/><Relationship Id="rId7" Type="http://schemas.openxmlformats.org/officeDocument/2006/relationships/image" Target="../media/image8.png"/><Relationship Id="rId12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jpg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14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12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15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21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2400" dirty="0">
                <a:latin typeface="+mn-lt"/>
              </a:rPr>
              <a:t>Success</a:t>
            </a:r>
            <a:r>
              <a:rPr lang="en-US" sz="2800" dirty="0">
                <a:latin typeface="+mn-lt"/>
              </a:rPr>
              <a:t> </a:t>
            </a:r>
            <a:r>
              <a:rPr lang="en-US" sz="2400" dirty="0">
                <a:latin typeface="+mn-lt"/>
              </a:rPr>
              <a:t>Criteria</a:t>
            </a:r>
            <a:endParaRPr lang="en-US" sz="28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2400" dirty="0">
                <a:latin typeface="+mn-lt"/>
              </a:rPr>
              <a:t>Aim</a:t>
            </a:r>
            <a:endParaRPr lang="en-US" sz="28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096587"/>
            <a:ext cx="7886700" cy="14097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>
                <a:ea typeface="Sassoon Infant Rg" pitchFamily="2" charset="0"/>
              </a:rPr>
              <a:t>To use the link between addition and subtraction to check answers.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3563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I can use an inverse operation to check the answer of an addition calculation.</a:t>
            </a:r>
          </a:p>
          <a:p>
            <a:r>
              <a:rPr lang="en-GB" altLang="en-US" dirty="0"/>
              <a:t>I can use an inverse operation to check the answer of a subtraction calculation.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1799" y="640681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D7D8D77-8296-4B72-9B55-26A019736FB0}"/>
              </a:ext>
            </a:extLst>
          </p:cNvPr>
          <p:cNvGrpSpPr/>
          <p:nvPr/>
        </p:nvGrpSpPr>
        <p:grpSpPr>
          <a:xfrm>
            <a:off x="30785" y="1546071"/>
            <a:ext cx="5633093" cy="709645"/>
            <a:chOff x="30785" y="1546071"/>
            <a:chExt cx="5633093" cy="709645"/>
          </a:xfrm>
        </p:grpSpPr>
        <p:sp>
          <p:nvSpPr>
            <p:cNvPr id="29" name="Arrow: Chevron 28">
              <a:extLst>
                <a:ext uri="{FF2B5EF4-FFF2-40B4-BE49-F238E27FC236}">
                  <a16:creationId xmlns:a16="http://schemas.microsoft.com/office/drawing/2014/main" id="{3C7B6A78-93E8-443C-B1E0-C7BC2ADE5A4D}"/>
                </a:ext>
              </a:extLst>
            </p:cNvPr>
            <p:cNvSpPr/>
            <p:nvPr/>
          </p:nvSpPr>
          <p:spPr>
            <a:xfrm>
              <a:off x="30785" y="1546071"/>
              <a:ext cx="5633093" cy="709645"/>
            </a:xfrm>
            <a:prstGeom prst="chevron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D8C2E35F-D70D-490A-888C-A42552D89B50}"/>
                </a:ext>
              </a:extLst>
            </p:cNvPr>
            <p:cNvSpPr/>
            <p:nvPr/>
          </p:nvSpPr>
          <p:spPr>
            <a:xfrm>
              <a:off x="865388" y="1624215"/>
              <a:ext cx="4798490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>
                  <a:solidFill>
                    <a:schemeClr val="tx1"/>
                  </a:solidFill>
                </a:rPr>
                <a:t>Remember! The equals sign (=) means both sides of the calculation are the same.</a:t>
              </a:r>
              <a:endParaRPr lang="en-GB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41732E7F-72E3-494F-A075-522ED8BA039C}"/>
              </a:ext>
            </a:extLst>
          </p:cNvPr>
          <p:cNvGrpSpPr/>
          <p:nvPr/>
        </p:nvGrpSpPr>
        <p:grpSpPr>
          <a:xfrm>
            <a:off x="632038" y="831861"/>
            <a:ext cx="7871883" cy="526904"/>
            <a:chOff x="516466" y="831861"/>
            <a:chExt cx="7871883" cy="526904"/>
          </a:xfrm>
        </p:grpSpPr>
        <p:sp>
          <p:nvSpPr>
            <p:cNvPr id="28" name="Arrow: Pentagon 27">
              <a:extLst>
                <a:ext uri="{FF2B5EF4-FFF2-40B4-BE49-F238E27FC236}">
                  <a16:creationId xmlns:a16="http://schemas.microsoft.com/office/drawing/2014/main" id="{A279C53A-4ACE-48AF-A692-80D311297981}"/>
                </a:ext>
              </a:extLst>
            </p:cNvPr>
            <p:cNvSpPr/>
            <p:nvPr/>
          </p:nvSpPr>
          <p:spPr>
            <a:xfrm>
              <a:off x="516466" y="831861"/>
              <a:ext cx="7871883" cy="526904"/>
            </a:xfrm>
            <a:prstGeom prst="homePlat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55650" y="954680"/>
              <a:ext cx="710356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Use this bar model to write 2 addition and 2 subtraction calculations.</a:t>
              </a: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grpSp>
        <p:nvGrpSpPr>
          <p:cNvPr id="18" name="ICONS"/>
          <p:cNvGrpSpPr/>
          <p:nvPr/>
        </p:nvGrpSpPr>
        <p:grpSpPr>
          <a:xfrm>
            <a:off x="7480751" y="699318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3" name="Rounded Rectangle 22"/>
          <p:cNvSpPr>
            <a:spLocks noChangeAspect="1"/>
          </p:cNvSpPr>
          <p:nvPr/>
        </p:nvSpPr>
        <p:spPr>
          <a:xfrm>
            <a:off x="431799" y="-107461"/>
            <a:ext cx="1468968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Remember It</a:t>
            </a:r>
          </a:p>
          <a:p>
            <a:pPr algn="ctr"/>
            <a:endParaRPr lang="en-GB" dirty="0"/>
          </a:p>
        </p:txBody>
      </p:sp>
      <p:graphicFrame>
        <p:nvGraphicFramePr>
          <p:cNvPr id="31" name="Table 2">
            <a:extLst>
              <a:ext uri="{FF2B5EF4-FFF2-40B4-BE49-F238E27FC236}">
                <a16:creationId xmlns:a16="http://schemas.microsoft.com/office/drawing/2014/main" id="{94B35B84-BA70-4C67-8F38-571EE4042B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548962"/>
              </p:ext>
            </p:extLst>
          </p:nvPr>
        </p:nvGraphicFramePr>
        <p:xfrm>
          <a:off x="2139591" y="2561915"/>
          <a:ext cx="4892040" cy="854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4680">
                  <a:extLst>
                    <a:ext uri="{9D8B030D-6E8A-4147-A177-3AD203B41FA5}">
                      <a16:colId xmlns:a16="http://schemas.microsoft.com/office/drawing/2014/main" val="25112912"/>
                    </a:ext>
                  </a:extLst>
                </a:gridCol>
                <a:gridCol w="3007360">
                  <a:extLst>
                    <a:ext uri="{9D8B030D-6E8A-4147-A177-3AD203B41FA5}">
                      <a16:colId xmlns:a16="http://schemas.microsoft.com/office/drawing/2014/main" val="2774273314"/>
                    </a:ext>
                  </a:extLst>
                </a:gridCol>
              </a:tblGrid>
              <a:tr h="427199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9731696"/>
                  </a:ext>
                </a:extLst>
              </a:tr>
              <a:tr h="4271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541324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B7E2D2BD-54B2-4F31-ACCA-E483E04D0AA7}"/>
              </a:ext>
            </a:extLst>
          </p:cNvPr>
          <p:cNvGrpSpPr/>
          <p:nvPr/>
        </p:nvGrpSpPr>
        <p:grpSpPr>
          <a:xfrm>
            <a:off x="840318" y="5602434"/>
            <a:ext cx="7871883" cy="526904"/>
            <a:chOff x="840318" y="5602434"/>
            <a:chExt cx="7871883" cy="526904"/>
          </a:xfrm>
        </p:grpSpPr>
        <p:sp>
          <p:nvSpPr>
            <p:cNvPr id="32" name="Arrow: Pentagon 31">
              <a:extLst>
                <a:ext uri="{FF2B5EF4-FFF2-40B4-BE49-F238E27FC236}">
                  <a16:creationId xmlns:a16="http://schemas.microsoft.com/office/drawing/2014/main" id="{72A1DEFB-F553-492E-80ED-503CB91969EF}"/>
                </a:ext>
              </a:extLst>
            </p:cNvPr>
            <p:cNvSpPr/>
            <p:nvPr/>
          </p:nvSpPr>
          <p:spPr>
            <a:xfrm rot="10800000">
              <a:off x="840318" y="5602434"/>
              <a:ext cx="7871883" cy="526904"/>
            </a:xfrm>
            <a:prstGeom prst="homePlat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64CD8EF9-133C-462A-945F-B4EECD131DE5}"/>
                </a:ext>
              </a:extLst>
            </p:cNvPr>
            <p:cNvSpPr/>
            <p:nvPr/>
          </p:nvSpPr>
          <p:spPr>
            <a:xfrm>
              <a:off x="1016200" y="5727386"/>
              <a:ext cx="710356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>
                  <a:solidFill>
                    <a:schemeClr val="tx1"/>
                  </a:solidFill>
                </a:rPr>
                <a:t>We have made 4 addition and 4 subtraction calculations.</a:t>
              </a:r>
              <a:endParaRPr lang="en-GB" alt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3056085-B47C-475B-8F18-D323C6561B95}"/>
              </a:ext>
            </a:extLst>
          </p:cNvPr>
          <p:cNvSpPr/>
          <p:nvPr/>
        </p:nvSpPr>
        <p:spPr>
          <a:xfrm>
            <a:off x="907076" y="3877088"/>
            <a:ext cx="2102341" cy="1337756"/>
          </a:xfrm>
          <a:prstGeom prst="roundRect">
            <a:avLst>
              <a:gd name="adj" fmla="val 580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5515CCD-5AF6-42A5-BE72-8BA4D10731D2}"/>
              </a:ext>
            </a:extLst>
          </p:cNvPr>
          <p:cNvSpPr/>
          <p:nvPr/>
        </p:nvSpPr>
        <p:spPr>
          <a:xfrm>
            <a:off x="1050489" y="3991970"/>
            <a:ext cx="1800742" cy="1107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/>
              <a:t>225 + 525 </a:t>
            </a:r>
            <a:r>
              <a:rPr lang="en-US" dirty="0">
                <a:solidFill>
                  <a:srgbClr val="00B050"/>
                </a:solidFill>
              </a:rPr>
              <a:t>= 750</a:t>
            </a:r>
          </a:p>
          <a:p>
            <a:pPr algn="ctr"/>
            <a:r>
              <a:rPr lang="en-US" dirty="0"/>
              <a:t>525 + 225 </a:t>
            </a:r>
            <a:r>
              <a:rPr lang="en-US" dirty="0">
                <a:solidFill>
                  <a:srgbClr val="00B050"/>
                </a:solidFill>
              </a:rPr>
              <a:t>= 750</a:t>
            </a:r>
          </a:p>
          <a:p>
            <a:pPr algn="ctr"/>
            <a:r>
              <a:rPr lang="en-US" dirty="0"/>
              <a:t>750 – 225 </a:t>
            </a:r>
            <a:r>
              <a:rPr lang="en-US" dirty="0">
                <a:solidFill>
                  <a:srgbClr val="00B050"/>
                </a:solidFill>
              </a:rPr>
              <a:t>= 525</a:t>
            </a:r>
          </a:p>
          <a:p>
            <a:pPr algn="ctr"/>
            <a:r>
              <a:rPr lang="en-US" dirty="0"/>
              <a:t>750 – 525 </a:t>
            </a:r>
            <a:r>
              <a:rPr lang="en-US" dirty="0">
                <a:solidFill>
                  <a:srgbClr val="00B050"/>
                </a:solidFill>
              </a:rPr>
              <a:t>= 225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F38B3E0-EE97-4478-AF5D-A6B82B3D298A}"/>
              </a:ext>
            </a:extLst>
          </p:cNvPr>
          <p:cNvSpPr/>
          <p:nvPr/>
        </p:nvSpPr>
        <p:spPr>
          <a:xfrm>
            <a:off x="1060313" y="3993931"/>
            <a:ext cx="178109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/>
              <a:t>225 + 525 = 750</a:t>
            </a:r>
          </a:p>
          <a:p>
            <a:pPr algn="ctr"/>
            <a:r>
              <a:rPr lang="en-US" dirty="0"/>
              <a:t>525 + 225 = 750</a:t>
            </a:r>
          </a:p>
          <a:p>
            <a:pPr algn="ctr"/>
            <a:r>
              <a:rPr lang="en-US" dirty="0"/>
              <a:t>750 – 225 = 525</a:t>
            </a:r>
          </a:p>
          <a:p>
            <a:pPr algn="ctr"/>
            <a:r>
              <a:rPr lang="en-US" dirty="0"/>
              <a:t>750 – 525 = 225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8E96795-F359-45F4-8F0B-F660118E5090}"/>
              </a:ext>
            </a:extLst>
          </p:cNvPr>
          <p:cNvGrpSpPr/>
          <p:nvPr/>
        </p:nvGrpSpPr>
        <p:grpSpPr>
          <a:xfrm>
            <a:off x="1099848" y="3976409"/>
            <a:ext cx="1072033" cy="1143040"/>
            <a:chOff x="1099848" y="3945606"/>
            <a:chExt cx="1072033" cy="114304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2DAA7639-BDED-484D-B7BE-1212D3E8FC90}"/>
                </a:ext>
              </a:extLst>
            </p:cNvPr>
            <p:cNvCxnSpPr/>
            <p:nvPr/>
          </p:nvCxnSpPr>
          <p:spPr>
            <a:xfrm>
              <a:off x="1127405" y="5056926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123DB437-52ED-4FC1-8EF8-7D9FFD2C3E9B}"/>
                </a:ext>
              </a:extLst>
            </p:cNvPr>
            <p:cNvGrpSpPr/>
            <p:nvPr/>
          </p:nvGrpSpPr>
          <p:grpSpPr>
            <a:xfrm>
              <a:off x="1099848" y="3945606"/>
              <a:ext cx="1072033" cy="1143040"/>
              <a:chOff x="1099848" y="5081979"/>
              <a:chExt cx="1072033" cy="1143040"/>
            </a:xfrm>
          </p:grpSpPr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C34275F-41D9-4441-B2CA-5F7263DBD24E}"/>
                  </a:ext>
                </a:extLst>
              </p:cNvPr>
              <p:cNvSpPr/>
              <p:nvPr/>
            </p:nvSpPr>
            <p:spPr>
              <a:xfrm>
                <a:off x="1723199" y="5117022"/>
                <a:ext cx="448682" cy="110799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C56B3D38-F7AC-43B3-B15E-826D3C5F2C06}"/>
                  </a:ext>
                </a:extLst>
              </p:cNvPr>
              <p:cNvSpPr/>
              <p:nvPr/>
            </p:nvSpPr>
            <p:spPr>
              <a:xfrm>
                <a:off x="1099848" y="5081979"/>
                <a:ext cx="426953" cy="110799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E3F8BE2-894B-42C5-912E-84EE1E1DF2EB}"/>
                  </a:ext>
                </a:extLst>
              </p:cNvPr>
              <p:cNvCxnSpPr/>
              <p:nvPr/>
            </p:nvCxnSpPr>
            <p:spPr>
              <a:xfrm>
                <a:off x="1127405" y="5356578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6B496E9D-D961-40E7-A857-E85C80D38194}"/>
                  </a:ext>
                </a:extLst>
              </p:cNvPr>
              <p:cNvCxnSpPr/>
              <p:nvPr/>
            </p:nvCxnSpPr>
            <p:spPr>
              <a:xfrm>
                <a:off x="1750756" y="5356578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9325E5CF-E4C0-46B4-9B71-9A761861006A}"/>
                  </a:ext>
                </a:extLst>
              </p:cNvPr>
              <p:cNvCxnSpPr/>
              <p:nvPr/>
            </p:nvCxnSpPr>
            <p:spPr>
              <a:xfrm>
                <a:off x="1127405" y="5635978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51123332-E436-4368-99C7-BC31CB313CF1}"/>
                  </a:ext>
                </a:extLst>
              </p:cNvPr>
              <p:cNvCxnSpPr/>
              <p:nvPr/>
            </p:nvCxnSpPr>
            <p:spPr>
              <a:xfrm>
                <a:off x="1750756" y="5635978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B23E1259-9968-4030-8DBC-DF296215FC15}"/>
                  </a:ext>
                </a:extLst>
              </p:cNvPr>
              <p:cNvCxnSpPr/>
              <p:nvPr/>
            </p:nvCxnSpPr>
            <p:spPr>
              <a:xfrm>
                <a:off x="1127405" y="5915378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60263FB8-43F5-465B-854A-0AF1B2B6AD57}"/>
                  </a:ext>
                </a:extLst>
              </p:cNvPr>
              <p:cNvCxnSpPr/>
              <p:nvPr/>
            </p:nvCxnSpPr>
            <p:spPr>
              <a:xfrm>
                <a:off x="1750756" y="5915378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837877EC-A074-417E-9522-079A01997B04}"/>
                  </a:ext>
                </a:extLst>
              </p:cNvPr>
              <p:cNvCxnSpPr/>
              <p:nvPr/>
            </p:nvCxnSpPr>
            <p:spPr>
              <a:xfrm>
                <a:off x="1750756" y="6185253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F84A1F3-EEE8-4A42-9322-DDF2D980CC5D}"/>
              </a:ext>
            </a:extLst>
          </p:cNvPr>
          <p:cNvGrpSpPr/>
          <p:nvPr/>
        </p:nvGrpSpPr>
        <p:grpSpPr>
          <a:xfrm>
            <a:off x="3244971" y="3984011"/>
            <a:ext cx="2729815" cy="1038793"/>
            <a:chOff x="3244971" y="3984011"/>
            <a:chExt cx="2729815" cy="1038793"/>
          </a:xfrm>
        </p:grpSpPr>
        <p:sp>
          <p:nvSpPr>
            <p:cNvPr id="75" name="Arrow: Pentagon 74">
              <a:extLst>
                <a:ext uri="{FF2B5EF4-FFF2-40B4-BE49-F238E27FC236}">
                  <a16:creationId xmlns:a16="http://schemas.microsoft.com/office/drawing/2014/main" id="{51B060D7-0DE2-407F-8079-115511B8C4EB}"/>
                </a:ext>
              </a:extLst>
            </p:cNvPr>
            <p:cNvSpPr/>
            <p:nvPr/>
          </p:nvSpPr>
          <p:spPr>
            <a:xfrm>
              <a:off x="3244971" y="3984011"/>
              <a:ext cx="2729815" cy="1038793"/>
            </a:xfrm>
            <a:prstGeom prst="homePlate">
              <a:avLst>
                <a:gd name="adj" fmla="val 16070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04F56470-5CF3-4B8D-BA66-F639A35EB6D9}"/>
                </a:ext>
              </a:extLst>
            </p:cNvPr>
            <p:cNvSpPr txBox="1"/>
            <p:nvPr/>
          </p:nvSpPr>
          <p:spPr>
            <a:xfrm>
              <a:off x="3285603" y="4044315"/>
              <a:ext cx="259272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winkl" pitchFamily="50" charset="0"/>
                </a:rPr>
                <a:t>Now use the same calculations, but write the answer at the start.</a:t>
              </a:r>
              <a:endParaRPr lang="en-GB" dirty="0">
                <a:latin typeface="Twinkl" pitchFamily="50" charset="0"/>
              </a:endParaRPr>
            </a:p>
          </p:txBody>
        </p:sp>
      </p:grp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0DD08B85-F847-4EFE-9157-96C9EBB1BF01}"/>
              </a:ext>
            </a:extLst>
          </p:cNvPr>
          <p:cNvSpPr/>
          <p:nvPr/>
        </p:nvSpPr>
        <p:spPr>
          <a:xfrm>
            <a:off x="6228563" y="3877088"/>
            <a:ext cx="2102341" cy="1337756"/>
          </a:xfrm>
          <a:prstGeom prst="roundRect">
            <a:avLst>
              <a:gd name="adj" fmla="val 580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0CF0BE21-1DA7-4769-B35C-CFE10C8BF5A5}"/>
              </a:ext>
            </a:extLst>
          </p:cNvPr>
          <p:cNvSpPr/>
          <p:nvPr/>
        </p:nvSpPr>
        <p:spPr>
          <a:xfrm>
            <a:off x="6371976" y="3991970"/>
            <a:ext cx="1800742" cy="1107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solidFill>
                  <a:srgbClr val="00B050"/>
                </a:solidFill>
              </a:rPr>
              <a:t>750 = </a:t>
            </a:r>
            <a:r>
              <a:rPr lang="en-US" dirty="0"/>
              <a:t>225 + 525</a:t>
            </a:r>
          </a:p>
          <a:p>
            <a:pPr algn="ctr"/>
            <a:r>
              <a:rPr lang="en-US" dirty="0">
                <a:solidFill>
                  <a:srgbClr val="00B050"/>
                </a:solidFill>
              </a:rPr>
              <a:t>750 = </a:t>
            </a:r>
            <a:r>
              <a:rPr lang="en-US" dirty="0"/>
              <a:t>525 + 225</a:t>
            </a:r>
          </a:p>
          <a:p>
            <a:pPr algn="ctr"/>
            <a:r>
              <a:rPr lang="en-US" dirty="0">
                <a:solidFill>
                  <a:srgbClr val="00B050"/>
                </a:solidFill>
              </a:rPr>
              <a:t>525 = </a:t>
            </a:r>
            <a:r>
              <a:rPr lang="en-US" dirty="0"/>
              <a:t>750 - 225</a:t>
            </a:r>
          </a:p>
          <a:p>
            <a:pPr algn="ctr"/>
            <a:r>
              <a:rPr lang="en-US" dirty="0">
                <a:solidFill>
                  <a:srgbClr val="00B050"/>
                </a:solidFill>
              </a:rPr>
              <a:t>225 = </a:t>
            </a:r>
            <a:r>
              <a:rPr lang="en-US" dirty="0"/>
              <a:t>750 - 525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00C1633-12E6-46A8-8912-72A1535ECC3D}"/>
              </a:ext>
            </a:extLst>
          </p:cNvPr>
          <p:cNvSpPr/>
          <p:nvPr/>
        </p:nvSpPr>
        <p:spPr>
          <a:xfrm>
            <a:off x="6381800" y="3997919"/>
            <a:ext cx="178109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/>
              <a:t>750 = 225 + 525</a:t>
            </a:r>
          </a:p>
          <a:p>
            <a:pPr algn="ctr"/>
            <a:r>
              <a:rPr lang="en-US" dirty="0"/>
              <a:t>750 = 525 + 225</a:t>
            </a:r>
          </a:p>
          <a:p>
            <a:pPr algn="ctr"/>
            <a:r>
              <a:rPr lang="en-US" dirty="0"/>
              <a:t>525 = 750 - 225</a:t>
            </a:r>
          </a:p>
          <a:p>
            <a:pPr algn="ctr"/>
            <a:r>
              <a:rPr lang="en-US" dirty="0"/>
              <a:t>225 = 750 - 525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D2060EC-E934-420B-B028-B99F660A78E6}"/>
              </a:ext>
            </a:extLst>
          </p:cNvPr>
          <p:cNvGrpSpPr/>
          <p:nvPr/>
        </p:nvGrpSpPr>
        <p:grpSpPr>
          <a:xfrm>
            <a:off x="7086538" y="3980717"/>
            <a:ext cx="1072033" cy="1143040"/>
            <a:chOff x="6421335" y="5214844"/>
            <a:chExt cx="1072033" cy="1143040"/>
          </a:xfrm>
        </p:grpSpPr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D141D0EB-54FF-435F-BD44-5163E14DEBBF}"/>
                </a:ext>
              </a:extLst>
            </p:cNvPr>
            <p:cNvSpPr/>
            <p:nvPr/>
          </p:nvSpPr>
          <p:spPr>
            <a:xfrm>
              <a:off x="7044686" y="5249887"/>
              <a:ext cx="448682" cy="11079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EDF38FBF-4A4E-4B89-BD65-14EC3876F14B}"/>
                </a:ext>
              </a:extLst>
            </p:cNvPr>
            <p:cNvSpPr/>
            <p:nvPr/>
          </p:nvSpPr>
          <p:spPr>
            <a:xfrm>
              <a:off x="6421335" y="5214844"/>
              <a:ext cx="426953" cy="11079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081026A3-2EC1-4D8A-BFB9-A1E572D86654}"/>
                </a:ext>
              </a:extLst>
            </p:cNvPr>
            <p:cNvCxnSpPr/>
            <p:nvPr/>
          </p:nvCxnSpPr>
          <p:spPr>
            <a:xfrm>
              <a:off x="6448892" y="54990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F2021DCB-9D04-4F64-95B0-C6C21651A1D8}"/>
                </a:ext>
              </a:extLst>
            </p:cNvPr>
            <p:cNvCxnSpPr/>
            <p:nvPr/>
          </p:nvCxnSpPr>
          <p:spPr>
            <a:xfrm>
              <a:off x="7072243" y="54990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7F5F7974-40EA-4690-84A0-1FD96C4C8DB9}"/>
                </a:ext>
              </a:extLst>
            </p:cNvPr>
            <p:cNvCxnSpPr/>
            <p:nvPr/>
          </p:nvCxnSpPr>
          <p:spPr>
            <a:xfrm>
              <a:off x="6448892" y="57784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5C612153-C9CC-4634-894D-346F5F04C36F}"/>
                </a:ext>
              </a:extLst>
            </p:cNvPr>
            <p:cNvCxnSpPr/>
            <p:nvPr/>
          </p:nvCxnSpPr>
          <p:spPr>
            <a:xfrm>
              <a:off x="7072243" y="57784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158D8F68-ECC3-46F6-AE81-433C71FDF9AE}"/>
                </a:ext>
              </a:extLst>
            </p:cNvPr>
            <p:cNvCxnSpPr/>
            <p:nvPr/>
          </p:nvCxnSpPr>
          <p:spPr>
            <a:xfrm>
              <a:off x="6448892" y="60578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51D9527A-DED8-4BE4-ACB8-5024976A05AB}"/>
                </a:ext>
              </a:extLst>
            </p:cNvPr>
            <p:cNvCxnSpPr/>
            <p:nvPr/>
          </p:nvCxnSpPr>
          <p:spPr>
            <a:xfrm>
              <a:off x="7072243" y="60578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AC39779-D2D6-4A86-91F5-B5544086172F}"/>
                </a:ext>
              </a:extLst>
            </p:cNvPr>
            <p:cNvCxnSpPr/>
            <p:nvPr/>
          </p:nvCxnSpPr>
          <p:spPr>
            <a:xfrm>
              <a:off x="6448892" y="6327684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DC8354B3-4308-4378-A55E-86A76F64883C}"/>
                </a:ext>
              </a:extLst>
            </p:cNvPr>
            <p:cNvCxnSpPr/>
            <p:nvPr/>
          </p:nvCxnSpPr>
          <p:spPr>
            <a:xfrm>
              <a:off x="7072243" y="6327684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006E8ECD-22B8-4804-8E03-DB86DEEB0A0B}"/>
              </a:ext>
            </a:extLst>
          </p:cNvPr>
          <p:cNvGrpSpPr/>
          <p:nvPr/>
        </p:nvGrpSpPr>
        <p:grpSpPr>
          <a:xfrm>
            <a:off x="2395910" y="4024187"/>
            <a:ext cx="448681" cy="1107997"/>
            <a:chOff x="2366214" y="5131721"/>
            <a:chExt cx="448681" cy="1107997"/>
          </a:xfrm>
        </p:grpSpPr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DAB32EF7-9F70-42D3-BD73-98CF736B1EA6}"/>
                </a:ext>
              </a:extLst>
            </p:cNvPr>
            <p:cNvSpPr/>
            <p:nvPr/>
          </p:nvSpPr>
          <p:spPr>
            <a:xfrm>
              <a:off x="2366214" y="5131721"/>
              <a:ext cx="448681" cy="11079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0F794D4C-B4E3-4C53-A330-F05FD89AF4F8}"/>
                </a:ext>
              </a:extLst>
            </p:cNvPr>
            <p:cNvCxnSpPr/>
            <p:nvPr/>
          </p:nvCxnSpPr>
          <p:spPr>
            <a:xfrm>
              <a:off x="2399391" y="53565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2AFADDD7-CFBF-497E-8AB1-9E7E850ABBD1}"/>
                </a:ext>
              </a:extLst>
            </p:cNvPr>
            <p:cNvCxnSpPr/>
            <p:nvPr/>
          </p:nvCxnSpPr>
          <p:spPr>
            <a:xfrm>
              <a:off x="2399391" y="56359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9D17BBC4-516D-4917-A0B5-1F02C0BCCD21}"/>
                </a:ext>
              </a:extLst>
            </p:cNvPr>
            <p:cNvCxnSpPr/>
            <p:nvPr/>
          </p:nvCxnSpPr>
          <p:spPr>
            <a:xfrm>
              <a:off x="2399391" y="59153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64451ECE-554E-4716-895B-D3805E9B55CA}"/>
                </a:ext>
              </a:extLst>
            </p:cNvPr>
            <p:cNvCxnSpPr/>
            <p:nvPr/>
          </p:nvCxnSpPr>
          <p:spPr>
            <a:xfrm>
              <a:off x="2399391" y="6185253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BB66AFC4-EC66-4EE3-979B-744233C8C38C}"/>
              </a:ext>
            </a:extLst>
          </p:cNvPr>
          <p:cNvGrpSpPr/>
          <p:nvPr/>
        </p:nvGrpSpPr>
        <p:grpSpPr>
          <a:xfrm>
            <a:off x="6406243" y="4003865"/>
            <a:ext cx="448681" cy="1107997"/>
            <a:chOff x="7687701" y="5264586"/>
            <a:chExt cx="448681" cy="1107997"/>
          </a:xfrm>
        </p:grpSpPr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0775F196-9AE2-4B72-8C5D-85515683DF58}"/>
                </a:ext>
              </a:extLst>
            </p:cNvPr>
            <p:cNvSpPr/>
            <p:nvPr/>
          </p:nvSpPr>
          <p:spPr>
            <a:xfrm>
              <a:off x="7687701" y="5264586"/>
              <a:ext cx="448681" cy="11079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969E87D3-437D-4B81-97B8-F3D2AF399A38}"/>
                </a:ext>
              </a:extLst>
            </p:cNvPr>
            <p:cNvCxnSpPr/>
            <p:nvPr/>
          </p:nvCxnSpPr>
          <p:spPr>
            <a:xfrm>
              <a:off x="7720878" y="54990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66CAEB3C-4141-4205-8EEE-A70CC1E4DC0B}"/>
                </a:ext>
              </a:extLst>
            </p:cNvPr>
            <p:cNvCxnSpPr/>
            <p:nvPr/>
          </p:nvCxnSpPr>
          <p:spPr>
            <a:xfrm>
              <a:off x="7720878" y="57784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6841D6CE-427E-494F-B40B-53C7AA57E6EB}"/>
                </a:ext>
              </a:extLst>
            </p:cNvPr>
            <p:cNvCxnSpPr/>
            <p:nvPr/>
          </p:nvCxnSpPr>
          <p:spPr>
            <a:xfrm>
              <a:off x="7720878" y="60578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1401628C-61A2-4DEA-A6CD-4BD229547A3E}"/>
                </a:ext>
              </a:extLst>
            </p:cNvPr>
            <p:cNvCxnSpPr/>
            <p:nvPr/>
          </p:nvCxnSpPr>
          <p:spPr>
            <a:xfrm>
              <a:off x="7720878" y="6327684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13031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2" decel="2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42" grpId="0"/>
      <p:bldP spid="42" grpId="1"/>
      <p:bldP spid="77" grpId="0" animBg="1"/>
      <p:bldP spid="78" grpId="0"/>
      <p:bldP spid="80" grpId="0"/>
      <p:bldP spid="8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1799" y="640681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D937572-03E0-4197-B07F-C60C0B1E6BD3}"/>
              </a:ext>
            </a:extLst>
          </p:cNvPr>
          <p:cNvGrpSpPr/>
          <p:nvPr/>
        </p:nvGrpSpPr>
        <p:grpSpPr>
          <a:xfrm>
            <a:off x="632038" y="831861"/>
            <a:ext cx="8511963" cy="687907"/>
            <a:chOff x="632038" y="831861"/>
            <a:chExt cx="8511963" cy="687907"/>
          </a:xfrm>
        </p:grpSpPr>
        <p:sp>
          <p:nvSpPr>
            <p:cNvPr id="67" name="Arrow: Chevron 66">
              <a:extLst>
                <a:ext uri="{FF2B5EF4-FFF2-40B4-BE49-F238E27FC236}">
                  <a16:creationId xmlns:a16="http://schemas.microsoft.com/office/drawing/2014/main" id="{8106391A-E7E7-4EAD-B4BF-F6A2FA8E40C8}"/>
                </a:ext>
              </a:extLst>
            </p:cNvPr>
            <p:cNvSpPr/>
            <p:nvPr/>
          </p:nvSpPr>
          <p:spPr>
            <a:xfrm>
              <a:off x="5030353" y="836978"/>
              <a:ext cx="4113648" cy="682790"/>
            </a:xfrm>
            <a:prstGeom prst="chevron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41732E7F-72E3-494F-A075-522ED8BA039C}"/>
                </a:ext>
              </a:extLst>
            </p:cNvPr>
            <p:cNvGrpSpPr/>
            <p:nvPr/>
          </p:nvGrpSpPr>
          <p:grpSpPr>
            <a:xfrm>
              <a:off x="632038" y="831861"/>
              <a:ext cx="4790862" cy="687906"/>
              <a:chOff x="516466" y="831861"/>
              <a:chExt cx="4790862" cy="687906"/>
            </a:xfrm>
          </p:grpSpPr>
          <p:sp>
            <p:nvSpPr>
              <p:cNvPr id="28" name="Arrow: Pentagon 27">
                <a:extLst>
                  <a:ext uri="{FF2B5EF4-FFF2-40B4-BE49-F238E27FC236}">
                    <a16:creationId xmlns:a16="http://schemas.microsoft.com/office/drawing/2014/main" id="{A279C53A-4ACE-48AF-A692-80D311297981}"/>
                  </a:ext>
                </a:extLst>
              </p:cNvPr>
              <p:cNvSpPr/>
              <p:nvPr/>
            </p:nvSpPr>
            <p:spPr>
              <a:xfrm>
                <a:off x="516466" y="831861"/>
                <a:ext cx="4655395" cy="687906"/>
              </a:xfrm>
              <a:prstGeom prst="homePlat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755650" y="905055"/>
                <a:ext cx="4551678" cy="55399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dirty="0">
                    <a:solidFill>
                      <a:schemeClr val="tx1"/>
                    </a:solidFill>
                  </a:rPr>
                  <a:t>Use this part-whole model to write 4 addition and 4 subtraction calculations.</a:t>
                </a:r>
                <a:endParaRPr lang="en-GB" altLang="en-US" dirty="0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grpSp>
        <p:nvGrpSpPr>
          <p:cNvPr id="18" name="ICONS"/>
          <p:cNvGrpSpPr/>
          <p:nvPr/>
        </p:nvGrpSpPr>
        <p:grpSpPr>
          <a:xfrm>
            <a:off x="7480751" y="699318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3" name="Rounded Rectangle 22"/>
          <p:cNvSpPr>
            <a:spLocks noChangeAspect="1"/>
          </p:cNvSpPr>
          <p:nvPr/>
        </p:nvSpPr>
        <p:spPr>
          <a:xfrm>
            <a:off x="431799" y="-107461"/>
            <a:ext cx="1468968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Remember It</a:t>
            </a:r>
          </a:p>
          <a:p>
            <a:pPr algn="ctr"/>
            <a:endParaRPr lang="en-GB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7E2D2BD-54B2-4F31-ACCA-E483E04D0AA7}"/>
              </a:ext>
            </a:extLst>
          </p:cNvPr>
          <p:cNvGrpSpPr/>
          <p:nvPr/>
        </p:nvGrpSpPr>
        <p:grpSpPr>
          <a:xfrm>
            <a:off x="840318" y="5602434"/>
            <a:ext cx="7871883" cy="526904"/>
            <a:chOff x="840318" y="5602434"/>
            <a:chExt cx="7871883" cy="526904"/>
          </a:xfrm>
        </p:grpSpPr>
        <p:sp>
          <p:nvSpPr>
            <p:cNvPr id="32" name="Arrow: Pentagon 31">
              <a:extLst>
                <a:ext uri="{FF2B5EF4-FFF2-40B4-BE49-F238E27FC236}">
                  <a16:creationId xmlns:a16="http://schemas.microsoft.com/office/drawing/2014/main" id="{72A1DEFB-F553-492E-80ED-503CB91969EF}"/>
                </a:ext>
              </a:extLst>
            </p:cNvPr>
            <p:cNvSpPr/>
            <p:nvPr/>
          </p:nvSpPr>
          <p:spPr>
            <a:xfrm rot="10800000">
              <a:off x="840318" y="5602434"/>
              <a:ext cx="7871883" cy="526904"/>
            </a:xfrm>
            <a:prstGeom prst="homePlat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64CD8EF9-133C-462A-945F-B4EECD131DE5}"/>
                </a:ext>
              </a:extLst>
            </p:cNvPr>
            <p:cNvSpPr/>
            <p:nvPr/>
          </p:nvSpPr>
          <p:spPr>
            <a:xfrm>
              <a:off x="1016200" y="5727386"/>
              <a:ext cx="710356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>
                  <a:solidFill>
                    <a:schemeClr val="tx1"/>
                  </a:solidFill>
                </a:rPr>
                <a:t>We have made 4 addition and 4 subtraction calculations.</a:t>
              </a:r>
              <a:endParaRPr lang="en-GB" alt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3056085-B47C-475B-8F18-D323C6561B95}"/>
              </a:ext>
            </a:extLst>
          </p:cNvPr>
          <p:cNvSpPr/>
          <p:nvPr/>
        </p:nvSpPr>
        <p:spPr>
          <a:xfrm>
            <a:off x="1295961" y="3877088"/>
            <a:ext cx="2102341" cy="1337756"/>
          </a:xfrm>
          <a:prstGeom prst="roundRect">
            <a:avLst>
              <a:gd name="adj" fmla="val 580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5515CCD-5AF6-42A5-BE72-8BA4D10731D2}"/>
              </a:ext>
            </a:extLst>
          </p:cNvPr>
          <p:cNvSpPr/>
          <p:nvPr/>
        </p:nvSpPr>
        <p:spPr>
          <a:xfrm>
            <a:off x="1439374" y="3991970"/>
            <a:ext cx="1800742" cy="1107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/>
              <a:t>115 + 308 </a:t>
            </a:r>
            <a:r>
              <a:rPr lang="en-US" dirty="0">
                <a:solidFill>
                  <a:srgbClr val="00B050"/>
                </a:solidFill>
              </a:rPr>
              <a:t>= 423</a:t>
            </a:r>
          </a:p>
          <a:p>
            <a:pPr algn="ctr"/>
            <a:r>
              <a:rPr lang="en-US" dirty="0"/>
              <a:t>308 + 115 </a:t>
            </a:r>
            <a:r>
              <a:rPr lang="en-US" dirty="0">
                <a:solidFill>
                  <a:srgbClr val="00B050"/>
                </a:solidFill>
              </a:rPr>
              <a:t>= 423</a:t>
            </a:r>
          </a:p>
          <a:p>
            <a:pPr algn="ctr"/>
            <a:r>
              <a:rPr lang="en-US" dirty="0"/>
              <a:t>423 - 115 </a:t>
            </a:r>
            <a:r>
              <a:rPr lang="en-US" dirty="0">
                <a:solidFill>
                  <a:srgbClr val="00B050"/>
                </a:solidFill>
              </a:rPr>
              <a:t>= 308</a:t>
            </a:r>
          </a:p>
          <a:p>
            <a:pPr algn="ctr"/>
            <a:r>
              <a:rPr lang="en-US" dirty="0"/>
              <a:t>423 - 308 </a:t>
            </a:r>
            <a:r>
              <a:rPr lang="en-US" dirty="0">
                <a:solidFill>
                  <a:srgbClr val="00B050"/>
                </a:solidFill>
              </a:rPr>
              <a:t>= 115</a:t>
            </a:r>
            <a:endParaRPr lang="en-GB" dirty="0">
              <a:solidFill>
                <a:srgbClr val="00B050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23DB437-52ED-4FC1-8EF8-7D9FFD2C3E9B}"/>
              </a:ext>
            </a:extLst>
          </p:cNvPr>
          <p:cNvGrpSpPr/>
          <p:nvPr/>
        </p:nvGrpSpPr>
        <p:grpSpPr>
          <a:xfrm>
            <a:off x="1496627" y="4526730"/>
            <a:ext cx="1715047" cy="593568"/>
            <a:chOff x="1099848" y="5081980"/>
            <a:chExt cx="1715047" cy="593568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DC34275F-41D9-4441-B2CA-5F7263DBD24E}"/>
                </a:ext>
              </a:extLst>
            </p:cNvPr>
            <p:cNvSpPr/>
            <p:nvPr/>
          </p:nvSpPr>
          <p:spPr>
            <a:xfrm>
              <a:off x="1723135" y="5117023"/>
              <a:ext cx="427017" cy="5438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6703851-FCE4-48D0-A26F-6BEF917F3B37}"/>
                </a:ext>
              </a:extLst>
            </p:cNvPr>
            <p:cNvSpPr/>
            <p:nvPr/>
          </p:nvSpPr>
          <p:spPr>
            <a:xfrm>
              <a:off x="2346486" y="5131722"/>
              <a:ext cx="468409" cy="5438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C56B3D38-F7AC-43B3-B15E-826D3C5F2C06}"/>
                </a:ext>
              </a:extLst>
            </p:cNvPr>
            <p:cNvSpPr/>
            <p:nvPr/>
          </p:nvSpPr>
          <p:spPr>
            <a:xfrm>
              <a:off x="1099848" y="5081980"/>
              <a:ext cx="426953" cy="5438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5E3F8BE2-894B-42C5-912E-84EE1E1DF2EB}"/>
                </a:ext>
              </a:extLst>
            </p:cNvPr>
            <p:cNvCxnSpPr/>
            <p:nvPr/>
          </p:nvCxnSpPr>
          <p:spPr>
            <a:xfrm>
              <a:off x="1127405" y="53565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B496E9D-D961-40E7-A857-E85C80D38194}"/>
                </a:ext>
              </a:extLst>
            </p:cNvPr>
            <p:cNvCxnSpPr/>
            <p:nvPr/>
          </p:nvCxnSpPr>
          <p:spPr>
            <a:xfrm>
              <a:off x="1750756" y="53565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9325E5CF-E4C0-46B4-9B71-9A761861006A}"/>
                </a:ext>
              </a:extLst>
            </p:cNvPr>
            <p:cNvCxnSpPr/>
            <p:nvPr/>
          </p:nvCxnSpPr>
          <p:spPr>
            <a:xfrm>
              <a:off x="1127405" y="56359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51123332-E436-4368-99C7-BC31CB313CF1}"/>
                </a:ext>
              </a:extLst>
            </p:cNvPr>
            <p:cNvCxnSpPr/>
            <p:nvPr/>
          </p:nvCxnSpPr>
          <p:spPr>
            <a:xfrm>
              <a:off x="1750756" y="56359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F356DAF-D78E-45AB-8537-338E5C4D8BB5}"/>
                </a:ext>
              </a:extLst>
            </p:cNvPr>
            <p:cNvCxnSpPr/>
            <p:nvPr/>
          </p:nvCxnSpPr>
          <p:spPr>
            <a:xfrm>
              <a:off x="2399391" y="56359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62BF908B-D2DD-4683-9413-A9FA85AB6E64}"/>
                </a:ext>
              </a:extLst>
            </p:cNvPr>
            <p:cNvSpPr/>
            <p:nvPr/>
          </p:nvSpPr>
          <p:spPr>
            <a:xfrm>
              <a:off x="2314402" y="5139359"/>
              <a:ext cx="468409" cy="2493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782A539-E32A-445F-B883-9DEAED8ECED3}"/>
                </a:ext>
              </a:extLst>
            </p:cNvPr>
            <p:cNvCxnSpPr/>
            <p:nvPr/>
          </p:nvCxnSpPr>
          <p:spPr>
            <a:xfrm>
              <a:off x="2399391" y="53565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0DD08B85-F847-4EFE-9157-96C9EBB1BF01}"/>
              </a:ext>
            </a:extLst>
          </p:cNvPr>
          <p:cNvSpPr/>
          <p:nvPr/>
        </p:nvSpPr>
        <p:spPr>
          <a:xfrm>
            <a:off x="5647817" y="3877088"/>
            <a:ext cx="2102341" cy="1337756"/>
          </a:xfrm>
          <a:prstGeom prst="roundRect">
            <a:avLst>
              <a:gd name="adj" fmla="val 580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0CF0BE21-1DA7-4769-B35C-CFE10C8BF5A5}"/>
              </a:ext>
            </a:extLst>
          </p:cNvPr>
          <p:cNvSpPr/>
          <p:nvPr/>
        </p:nvSpPr>
        <p:spPr>
          <a:xfrm>
            <a:off x="5791230" y="3991970"/>
            <a:ext cx="1800742" cy="1107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solidFill>
                  <a:srgbClr val="00B050"/>
                </a:solidFill>
              </a:rPr>
              <a:t>423 = </a:t>
            </a:r>
            <a:r>
              <a:rPr lang="en-US" dirty="0"/>
              <a:t>115 + 308</a:t>
            </a:r>
          </a:p>
          <a:p>
            <a:pPr algn="ctr"/>
            <a:r>
              <a:rPr lang="en-US" dirty="0">
                <a:solidFill>
                  <a:srgbClr val="00B050"/>
                </a:solidFill>
              </a:rPr>
              <a:t>423 = </a:t>
            </a:r>
            <a:r>
              <a:rPr lang="en-US" dirty="0"/>
              <a:t>308 + 115</a:t>
            </a:r>
          </a:p>
          <a:p>
            <a:pPr algn="ctr"/>
            <a:r>
              <a:rPr lang="en-US" dirty="0">
                <a:solidFill>
                  <a:srgbClr val="00B050"/>
                </a:solidFill>
              </a:rPr>
              <a:t>308 = </a:t>
            </a:r>
            <a:r>
              <a:rPr lang="en-US" dirty="0"/>
              <a:t>423 - 115</a:t>
            </a:r>
          </a:p>
          <a:p>
            <a:pPr algn="ctr"/>
            <a:r>
              <a:rPr lang="en-US" dirty="0">
                <a:solidFill>
                  <a:srgbClr val="00B050"/>
                </a:solidFill>
              </a:rPr>
              <a:t>115 = </a:t>
            </a:r>
            <a:r>
              <a:rPr lang="en-US" dirty="0"/>
              <a:t>423 - 308</a:t>
            </a: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42A4174E-971B-4846-AD05-33802C253D19}"/>
              </a:ext>
            </a:extLst>
          </p:cNvPr>
          <p:cNvGrpSpPr/>
          <p:nvPr/>
        </p:nvGrpSpPr>
        <p:grpSpPr>
          <a:xfrm>
            <a:off x="3363039" y="1644719"/>
            <a:ext cx="2409881" cy="2177868"/>
            <a:chOff x="3374969" y="747029"/>
            <a:chExt cx="2409881" cy="2177868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6AFBB8C9-02D8-4B12-9502-75B235907175}"/>
                </a:ext>
              </a:extLst>
            </p:cNvPr>
            <p:cNvSpPr/>
            <p:nvPr/>
          </p:nvSpPr>
          <p:spPr>
            <a:xfrm>
              <a:off x="3374969" y="1985097"/>
              <a:ext cx="939800" cy="9398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115</a:t>
              </a:r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7DBF209-BDDE-4000-AB25-7F487C03E9DC}"/>
                </a:ext>
              </a:extLst>
            </p:cNvPr>
            <p:cNvSpPr/>
            <p:nvPr/>
          </p:nvSpPr>
          <p:spPr>
            <a:xfrm>
              <a:off x="4845050" y="1985097"/>
              <a:ext cx="939800" cy="9398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308</a:t>
              </a:r>
            </a:p>
          </p:txBody>
        </p: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51A4356-6DBF-4748-8423-994480A68D91}"/>
                </a:ext>
              </a:extLst>
            </p:cNvPr>
            <p:cNvCxnSpPr/>
            <p:nvPr/>
          </p:nvCxnSpPr>
          <p:spPr>
            <a:xfrm flipV="1">
              <a:off x="4068233" y="1625600"/>
              <a:ext cx="279400" cy="42333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72FFEAF0-D732-4D10-987B-B4A63A3CD34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796369" y="1602763"/>
              <a:ext cx="308489" cy="44617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B39DB6C5-F4E4-47E2-A978-CA32EF48819F}"/>
                </a:ext>
              </a:extLst>
            </p:cNvPr>
            <p:cNvSpPr/>
            <p:nvPr/>
          </p:nvSpPr>
          <p:spPr>
            <a:xfrm>
              <a:off x="4107245" y="747029"/>
              <a:ext cx="939800" cy="9398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423</a:t>
              </a: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CF49B6E-E8B6-4BF7-B4E3-D78F9F6CEC73}"/>
              </a:ext>
            </a:extLst>
          </p:cNvPr>
          <p:cNvGrpSpPr/>
          <p:nvPr/>
        </p:nvGrpSpPr>
        <p:grpSpPr>
          <a:xfrm>
            <a:off x="1496628" y="3953236"/>
            <a:ext cx="1715046" cy="594173"/>
            <a:chOff x="1099849" y="4509172"/>
            <a:chExt cx="1715046" cy="594173"/>
          </a:xfrm>
        </p:grpSpPr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E703F163-5F9B-401D-B009-4CC1C773DA53}"/>
                </a:ext>
              </a:extLst>
            </p:cNvPr>
            <p:cNvGrpSpPr/>
            <p:nvPr/>
          </p:nvGrpSpPr>
          <p:grpSpPr>
            <a:xfrm>
              <a:off x="1099849" y="4509172"/>
              <a:ext cx="1715046" cy="594173"/>
              <a:chOff x="1099849" y="5645545"/>
              <a:chExt cx="1715046" cy="594173"/>
            </a:xfrm>
          </p:grpSpPr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4B98B4CE-63F4-475E-BEF5-D21B4A90A6C2}"/>
                  </a:ext>
                </a:extLst>
              </p:cNvPr>
              <p:cNvSpPr/>
              <p:nvPr/>
            </p:nvSpPr>
            <p:spPr>
              <a:xfrm>
                <a:off x="1723135" y="5690480"/>
                <a:ext cx="427017" cy="53453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21EA1875-B386-41AA-BA87-C7C2A0D0F510}"/>
                  </a:ext>
                </a:extLst>
              </p:cNvPr>
              <p:cNvSpPr/>
              <p:nvPr/>
            </p:nvSpPr>
            <p:spPr>
              <a:xfrm>
                <a:off x="2366214" y="5705179"/>
                <a:ext cx="448681" cy="53453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16F0879D-EF14-45F2-B0FE-252A404F8943}"/>
                  </a:ext>
                </a:extLst>
              </p:cNvPr>
              <p:cNvSpPr/>
              <p:nvPr/>
            </p:nvSpPr>
            <p:spPr>
              <a:xfrm>
                <a:off x="1099849" y="5655437"/>
                <a:ext cx="403878" cy="57940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85C86015-57F6-4025-BB19-0F2F80230952}"/>
                  </a:ext>
                </a:extLst>
              </p:cNvPr>
              <p:cNvSpPr/>
              <p:nvPr/>
            </p:nvSpPr>
            <p:spPr>
              <a:xfrm>
                <a:off x="2290344" y="5645545"/>
                <a:ext cx="448681" cy="35171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10" name="Straight Connector 109">
                <a:extLst>
                  <a:ext uri="{FF2B5EF4-FFF2-40B4-BE49-F238E27FC236}">
                    <a16:creationId xmlns:a16="http://schemas.microsoft.com/office/drawing/2014/main" id="{24DF8544-4FA6-4B7C-840A-A07EC4114B03}"/>
                  </a:ext>
                </a:extLst>
              </p:cNvPr>
              <p:cNvCxnSpPr/>
              <p:nvPr/>
            </p:nvCxnSpPr>
            <p:spPr>
              <a:xfrm>
                <a:off x="1127405" y="5915378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110">
                <a:extLst>
                  <a:ext uri="{FF2B5EF4-FFF2-40B4-BE49-F238E27FC236}">
                    <a16:creationId xmlns:a16="http://schemas.microsoft.com/office/drawing/2014/main" id="{18FC8993-8703-49E9-A4C8-522BC128C89B}"/>
                  </a:ext>
                </a:extLst>
              </p:cNvPr>
              <p:cNvCxnSpPr/>
              <p:nvPr/>
            </p:nvCxnSpPr>
            <p:spPr>
              <a:xfrm>
                <a:off x="1750756" y="5915378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>
                <a:extLst>
                  <a:ext uri="{FF2B5EF4-FFF2-40B4-BE49-F238E27FC236}">
                    <a16:creationId xmlns:a16="http://schemas.microsoft.com/office/drawing/2014/main" id="{9F9D6F17-E409-4E58-A218-FD26724D652B}"/>
                  </a:ext>
                </a:extLst>
              </p:cNvPr>
              <p:cNvCxnSpPr/>
              <p:nvPr/>
            </p:nvCxnSpPr>
            <p:spPr>
              <a:xfrm>
                <a:off x="2399391" y="5915378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>
                <a:extLst>
                  <a:ext uri="{FF2B5EF4-FFF2-40B4-BE49-F238E27FC236}">
                    <a16:creationId xmlns:a16="http://schemas.microsoft.com/office/drawing/2014/main" id="{650E2EC5-1D0D-46F5-8085-42FCC252240B}"/>
                  </a:ext>
                </a:extLst>
              </p:cNvPr>
              <p:cNvCxnSpPr/>
              <p:nvPr/>
            </p:nvCxnSpPr>
            <p:spPr>
              <a:xfrm>
                <a:off x="1750756" y="6185253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>
                <a:extLst>
                  <a:ext uri="{FF2B5EF4-FFF2-40B4-BE49-F238E27FC236}">
                    <a16:creationId xmlns:a16="http://schemas.microsoft.com/office/drawing/2014/main" id="{8FCA59C6-0C9D-4596-AD95-89182E95534D}"/>
                  </a:ext>
                </a:extLst>
              </p:cNvPr>
              <p:cNvCxnSpPr/>
              <p:nvPr/>
            </p:nvCxnSpPr>
            <p:spPr>
              <a:xfrm>
                <a:off x="2399391" y="6185253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7C89028D-FC7E-4F24-8A9E-40578F74A9C1}"/>
                  </a:ext>
                </a:extLst>
              </p:cNvPr>
              <p:cNvSpPr/>
              <p:nvPr/>
            </p:nvSpPr>
            <p:spPr>
              <a:xfrm>
                <a:off x="1213934" y="5954321"/>
                <a:ext cx="347047" cy="21760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E403169F-02E0-454E-B149-BFBAB4F4EDFB}"/>
                </a:ext>
              </a:extLst>
            </p:cNvPr>
            <p:cNvCxnSpPr/>
            <p:nvPr/>
          </p:nvCxnSpPr>
          <p:spPr>
            <a:xfrm>
              <a:off x="1127405" y="5056926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28C5411F-EE87-4D2F-A22F-68740FA8C4FB}"/>
              </a:ext>
            </a:extLst>
          </p:cNvPr>
          <p:cNvGrpSpPr/>
          <p:nvPr/>
        </p:nvGrpSpPr>
        <p:grpSpPr>
          <a:xfrm>
            <a:off x="5886674" y="4526730"/>
            <a:ext cx="1715048" cy="593568"/>
            <a:chOff x="1099848" y="5081980"/>
            <a:chExt cx="1715048" cy="593568"/>
          </a:xfrm>
        </p:grpSpPr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498E7BB4-870F-4572-B796-B73C31867F70}"/>
                </a:ext>
              </a:extLst>
            </p:cNvPr>
            <p:cNvSpPr/>
            <p:nvPr/>
          </p:nvSpPr>
          <p:spPr>
            <a:xfrm>
              <a:off x="1699436" y="5116814"/>
              <a:ext cx="427017" cy="5438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8F56F3CA-C621-492F-AA9D-27D129089EB8}"/>
                </a:ext>
              </a:extLst>
            </p:cNvPr>
            <p:cNvSpPr/>
            <p:nvPr/>
          </p:nvSpPr>
          <p:spPr>
            <a:xfrm>
              <a:off x="2324398" y="5131722"/>
              <a:ext cx="490498" cy="5438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23289105-A746-469D-A598-4A2430D030C8}"/>
                </a:ext>
              </a:extLst>
            </p:cNvPr>
            <p:cNvSpPr/>
            <p:nvPr/>
          </p:nvSpPr>
          <p:spPr>
            <a:xfrm>
              <a:off x="1099848" y="5081980"/>
              <a:ext cx="426953" cy="5438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9BD156ED-6680-4BD0-A917-31DB615A3065}"/>
                </a:ext>
              </a:extLst>
            </p:cNvPr>
            <p:cNvCxnSpPr/>
            <p:nvPr/>
          </p:nvCxnSpPr>
          <p:spPr>
            <a:xfrm>
              <a:off x="1127405" y="53565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1454EBD1-4C65-41A0-B742-0DA9B47CBD93}"/>
                </a:ext>
              </a:extLst>
            </p:cNvPr>
            <p:cNvCxnSpPr/>
            <p:nvPr/>
          </p:nvCxnSpPr>
          <p:spPr>
            <a:xfrm>
              <a:off x="1750756" y="53565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7D490E25-6489-4F83-815E-1AAC0F09730C}"/>
                </a:ext>
              </a:extLst>
            </p:cNvPr>
            <p:cNvCxnSpPr/>
            <p:nvPr/>
          </p:nvCxnSpPr>
          <p:spPr>
            <a:xfrm>
              <a:off x="1127405" y="56359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D1E76C15-1F8E-4802-9971-44AA4C8A8033}"/>
                </a:ext>
              </a:extLst>
            </p:cNvPr>
            <p:cNvCxnSpPr/>
            <p:nvPr/>
          </p:nvCxnSpPr>
          <p:spPr>
            <a:xfrm>
              <a:off x="1750756" y="56359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D8584A88-08A2-435D-AC32-BB06BFA80B92}"/>
                </a:ext>
              </a:extLst>
            </p:cNvPr>
            <p:cNvCxnSpPr/>
            <p:nvPr/>
          </p:nvCxnSpPr>
          <p:spPr>
            <a:xfrm>
              <a:off x="2399391" y="56359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6CFFC06B-8CE0-44DC-B98D-AAECD6906645}"/>
                </a:ext>
              </a:extLst>
            </p:cNvPr>
            <p:cNvSpPr/>
            <p:nvPr/>
          </p:nvSpPr>
          <p:spPr>
            <a:xfrm>
              <a:off x="2314402" y="5139359"/>
              <a:ext cx="468409" cy="2493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64B075F6-26AB-414A-AF43-F6F7BF3E8399}"/>
                </a:ext>
              </a:extLst>
            </p:cNvPr>
            <p:cNvCxnSpPr/>
            <p:nvPr/>
          </p:nvCxnSpPr>
          <p:spPr>
            <a:xfrm>
              <a:off x="2399391" y="5356578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9D98441C-B1F0-42DA-B10B-32BB4D049A86}"/>
                </a:ext>
              </a:extLst>
            </p:cNvPr>
            <p:cNvSpPr/>
            <p:nvPr/>
          </p:nvSpPr>
          <p:spPr>
            <a:xfrm>
              <a:off x="2254248" y="5404056"/>
              <a:ext cx="329567" cy="19977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17008F18-81BB-45B4-A3B8-CD1A4D1B2C10}"/>
                </a:ext>
              </a:extLst>
            </p:cNvPr>
            <p:cNvSpPr/>
            <p:nvPr/>
          </p:nvSpPr>
          <p:spPr>
            <a:xfrm>
              <a:off x="1655382" y="5411080"/>
              <a:ext cx="382774" cy="185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2F09F796-AA71-4E79-B5D5-41921133AEFF}"/>
                </a:ext>
              </a:extLst>
            </p:cNvPr>
            <p:cNvSpPr/>
            <p:nvPr/>
          </p:nvSpPr>
          <p:spPr>
            <a:xfrm>
              <a:off x="1799529" y="5143128"/>
              <a:ext cx="382774" cy="185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B0A6F02B-E08B-4C06-B9B9-5EA6C4BD8D7E}"/>
              </a:ext>
            </a:extLst>
          </p:cNvPr>
          <p:cNvGrpSpPr/>
          <p:nvPr/>
        </p:nvGrpSpPr>
        <p:grpSpPr>
          <a:xfrm>
            <a:off x="5862976" y="3954635"/>
            <a:ext cx="1715047" cy="594173"/>
            <a:chOff x="1099848" y="4509172"/>
            <a:chExt cx="1715047" cy="594173"/>
          </a:xfrm>
        </p:grpSpPr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9283FFAE-6357-4989-A255-5471DD0813F3}"/>
                </a:ext>
              </a:extLst>
            </p:cNvPr>
            <p:cNvGrpSpPr/>
            <p:nvPr/>
          </p:nvGrpSpPr>
          <p:grpSpPr>
            <a:xfrm>
              <a:off x="1099848" y="4509172"/>
              <a:ext cx="1715047" cy="594173"/>
              <a:chOff x="1099848" y="5645545"/>
              <a:chExt cx="1715047" cy="594173"/>
            </a:xfrm>
          </p:grpSpPr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8CADA305-63E4-4561-AC4C-7FF30E38ECD6}"/>
                  </a:ext>
                </a:extLst>
              </p:cNvPr>
              <p:cNvSpPr/>
              <p:nvPr/>
            </p:nvSpPr>
            <p:spPr>
              <a:xfrm>
                <a:off x="1723135" y="5690480"/>
                <a:ext cx="427017" cy="53453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>
                <a:extLst>
                  <a:ext uri="{FF2B5EF4-FFF2-40B4-BE49-F238E27FC236}">
                    <a16:creationId xmlns:a16="http://schemas.microsoft.com/office/drawing/2014/main" id="{36AD3789-62E4-4B4D-AA27-D9FCB34DACC3}"/>
                  </a:ext>
                </a:extLst>
              </p:cNvPr>
              <p:cNvSpPr/>
              <p:nvPr/>
            </p:nvSpPr>
            <p:spPr>
              <a:xfrm>
                <a:off x="2366214" y="5705179"/>
                <a:ext cx="448681" cy="53453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87236AE2-1182-4062-AA1F-54AFD1DE2664}"/>
                  </a:ext>
                </a:extLst>
              </p:cNvPr>
              <p:cNvSpPr/>
              <p:nvPr/>
            </p:nvSpPr>
            <p:spPr>
              <a:xfrm>
                <a:off x="1099848" y="5655437"/>
                <a:ext cx="442243" cy="57940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id="{6D5E55C9-4017-4E80-9F17-004198694820}"/>
                  </a:ext>
                </a:extLst>
              </p:cNvPr>
              <p:cNvSpPr/>
              <p:nvPr/>
            </p:nvSpPr>
            <p:spPr>
              <a:xfrm>
                <a:off x="2290344" y="5645545"/>
                <a:ext cx="448681" cy="35171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34" name="Straight Connector 133">
                <a:extLst>
                  <a:ext uri="{FF2B5EF4-FFF2-40B4-BE49-F238E27FC236}">
                    <a16:creationId xmlns:a16="http://schemas.microsoft.com/office/drawing/2014/main" id="{010AD4F1-13A0-4FA5-B7FD-53A38281C149}"/>
                  </a:ext>
                </a:extLst>
              </p:cNvPr>
              <p:cNvCxnSpPr/>
              <p:nvPr/>
            </p:nvCxnSpPr>
            <p:spPr>
              <a:xfrm>
                <a:off x="1127405" y="5915378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>
                <a:extLst>
                  <a:ext uri="{FF2B5EF4-FFF2-40B4-BE49-F238E27FC236}">
                    <a16:creationId xmlns:a16="http://schemas.microsoft.com/office/drawing/2014/main" id="{F6848ED2-A896-45FE-98FD-3B5681CACFED}"/>
                  </a:ext>
                </a:extLst>
              </p:cNvPr>
              <p:cNvCxnSpPr/>
              <p:nvPr/>
            </p:nvCxnSpPr>
            <p:spPr>
              <a:xfrm>
                <a:off x="1750756" y="5915378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>
                <a:extLst>
                  <a:ext uri="{FF2B5EF4-FFF2-40B4-BE49-F238E27FC236}">
                    <a16:creationId xmlns:a16="http://schemas.microsoft.com/office/drawing/2014/main" id="{C734BDC8-6B39-4787-B843-7E3060578880}"/>
                  </a:ext>
                </a:extLst>
              </p:cNvPr>
              <p:cNvCxnSpPr/>
              <p:nvPr/>
            </p:nvCxnSpPr>
            <p:spPr>
              <a:xfrm>
                <a:off x="2399391" y="5915378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>
                <a:extLst>
                  <a:ext uri="{FF2B5EF4-FFF2-40B4-BE49-F238E27FC236}">
                    <a16:creationId xmlns:a16="http://schemas.microsoft.com/office/drawing/2014/main" id="{F173D760-3D06-4480-B0D7-DCE974F38BC6}"/>
                  </a:ext>
                </a:extLst>
              </p:cNvPr>
              <p:cNvCxnSpPr/>
              <p:nvPr/>
            </p:nvCxnSpPr>
            <p:spPr>
              <a:xfrm>
                <a:off x="1750756" y="6185253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>
                <a:extLst>
                  <a:ext uri="{FF2B5EF4-FFF2-40B4-BE49-F238E27FC236}">
                    <a16:creationId xmlns:a16="http://schemas.microsoft.com/office/drawing/2014/main" id="{99EB09C6-5E57-4C05-9FF8-5881E4124F30}"/>
                  </a:ext>
                </a:extLst>
              </p:cNvPr>
              <p:cNvCxnSpPr/>
              <p:nvPr/>
            </p:nvCxnSpPr>
            <p:spPr>
              <a:xfrm>
                <a:off x="2399391" y="6185253"/>
                <a:ext cx="35187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C675221-107E-4539-8075-2E3F2F71F3FC}"/>
                </a:ext>
              </a:extLst>
            </p:cNvPr>
            <p:cNvCxnSpPr/>
            <p:nvPr/>
          </p:nvCxnSpPr>
          <p:spPr>
            <a:xfrm>
              <a:off x="1127405" y="5056926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74239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77" grpId="0" animBg="1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1799" y="640681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55BFF3D7-F2D8-4632-AEB9-799937E20158}"/>
              </a:ext>
            </a:extLst>
          </p:cNvPr>
          <p:cNvGrpSpPr/>
          <p:nvPr/>
        </p:nvGrpSpPr>
        <p:grpSpPr>
          <a:xfrm rot="10800000">
            <a:off x="-31431" y="2653246"/>
            <a:ext cx="8723293" cy="687907"/>
            <a:chOff x="420708" y="831861"/>
            <a:chExt cx="8723293" cy="687907"/>
          </a:xfrm>
        </p:grpSpPr>
        <p:sp>
          <p:nvSpPr>
            <p:cNvPr id="98" name="Arrow: Chevron 97">
              <a:extLst>
                <a:ext uri="{FF2B5EF4-FFF2-40B4-BE49-F238E27FC236}">
                  <a16:creationId xmlns:a16="http://schemas.microsoft.com/office/drawing/2014/main" id="{29D3B826-E599-49D4-A0DE-DC32A60F26BB}"/>
                </a:ext>
              </a:extLst>
            </p:cNvPr>
            <p:cNvSpPr/>
            <p:nvPr/>
          </p:nvSpPr>
          <p:spPr>
            <a:xfrm>
              <a:off x="4636122" y="836978"/>
              <a:ext cx="4507879" cy="682790"/>
            </a:xfrm>
            <a:prstGeom prst="chevron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23DA3C03-481B-4970-AB03-FEB33D937868}"/>
                </a:ext>
              </a:extLst>
            </p:cNvPr>
            <p:cNvGrpSpPr/>
            <p:nvPr/>
          </p:nvGrpSpPr>
          <p:grpSpPr>
            <a:xfrm>
              <a:off x="420708" y="831861"/>
              <a:ext cx="4464148" cy="687906"/>
              <a:chOff x="305136" y="831861"/>
              <a:chExt cx="4464148" cy="687906"/>
            </a:xfrm>
          </p:grpSpPr>
          <p:sp>
            <p:nvSpPr>
              <p:cNvPr id="100" name="Arrow: Pentagon 99">
                <a:extLst>
                  <a:ext uri="{FF2B5EF4-FFF2-40B4-BE49-F238E27FC236}">
                    <a16:creationId xmlns:a16="http://schemas.microsoft.com/office/drawing/2014/main" id="{E10CEC3C-6FA7-4976-A8A4-A1052B729CB7}"/>
                  </a:ext>
                </a:extLst>
              </p:cNvPr>
              <p:cNvSpPr/>
              <p:nvPr/>
            </p:nvSpPr>
            <p:spPr>
              <a:xfrm>
                <a:off x="516466" y="831861"/>
                <a:ext cx="4252818" cy="687906"/>
              </a:xfrm>
              <a:prstGeom prst="homePlat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3BD42860-5263-490D-9D01-AC43625C11C7}"/>
                  </a:ext>
                </a:extLst>
              </p:cNvPr>
              <p:cNvSpPr/>
              <p:nvPr/>
            </p:nvSpPr>
            <p:spPr>
              <a:xfrm rot="10800000">
                <a:off x="305136" y="905055"/>
                <a:ext cx="4024310" cy="55399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dirty="0">
                    <a:solidFill>
                      <a:schemeClr val="tx1"/>
                    </a:solidFill>
                  </a:rPr>
                  <a:t>Then, we will use what we have learned to solve some secret codes!</a:t>
                </a:r>
              </a:p>
            </p:txBody>
          </p:sp>
        </p:grp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D937572-03E0-4197-B07F-C60C0B1E6BD3}"/>
              </a:ext>
            </a:extLst>
          </p:cNvPr>
          <p:cNvGrpSpPr/>
          <p:nvPr/>
        </p:nvGrpSpPr>
        <p:grpSpPr>
          <a:xfrm>
            <a:off x="632038" y="928699"/>
            <a:ext cx="8511962" cy="687907"/>
            <a:chOff x="632038" y="831861"/>
            <a:chExt cx="8511962" cy="687907"/>
          </a:xfrm>
        </p:grpSpPr>
        <p:sp>
          <p:nvSpPr>
            <p:cNvPr id="67" name="Arrow: Chevron 66">
              <a:extLst>
                <a:ext uri="{FF2B5EF4-FFF2-40B4-BE49-F238E27FC236}">
                  <a16:creationId xmlns:a16="http://schemas.microsoft.com/office/drawing/2014/main" id="{8106391A-E7E7-4EAD-B4BF-F6A2FA8E40C8}"/>
                </a:ext>
              </a:extLst>
            </p:cNvPr>
            <p:cNvSpPr/>
            <p:nvPr/>
          </p:nvSpPr>
          <p:spPr>
            <a:xfrm>
              <a:off x="5638799" y="836978"/>
              <a:ext cx="3505201" cy="682790"/>
            </a:xfrm>
            <a:prstGeom prst="chevron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41732E7F-72E3-494F-A075-522ED8BA039C}"/>
                </a:ext>
              </a:extLst>
            </p:cNvPr>
            <p:cNvGrpSpPr/>
            <p:nvPr/>
          </p:nvGrpSpPr>
          <p:grpSpPr>
            <a:xfrm>
              <a:off x="632038" y="831861"/>
              <a:ext cx="5265842" cy="687906"/>
              <a:chOff x="516466" y="831861"/>
              <a:chExt cx="5265842" cy="687906"/>
            </a:xfrm>
          </p:grpSpPr>
          <p:sp>
            <p:nvSpPr>
              <p:cNvPr id="28" name="Arrow: Pentagon 27">
                <a:extLst>
                  <a:ext uri="{FF2B5EF4-FFF2-40B4-BE49-F238E27FC236}">
                    <a16:creationId xmlns:a16="http://schemas.microsoft.com/office/drawing/2014/main" id="{A279C53A-4ACE-48AF-A692-80D311297981}"/>
                  </a:ext>
                </a:extLst>
              </p:cNvPr>
              <p:cNvSpPr/>
              <p:nvPr/>
            </p:nvSpPr>
            <p:spPr>
              <a:xfrm>
                <a:off x="516466" y="831861"/>
                <a:ext cx="5265842" cy="687906"/>
              </a:xfrm>
              <a:prstGeom prst="homePlat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755650" y="905055"/>
                <a:ext cx="4320538" cy="55399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dirty="0">
                    <a:solidFill>
                      <a:schemeClr val="tx1"/>
                    </a:solidFill>
                  </a:rPr>
                  <a:t>We are going to learn how we can check our addition and subtraction answers.</a:t>
                </a:r>
              </a:p>
            </p:txBody>
          </p:sp>
        </p:grp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grpSp>
        <p:nvGrpSpPr>
          <p:cNvPr id="18" name="ICONS"/>
          <p:cNvGrpSpPr/>
          <p:nvPr/>
        </p:nvGrpSpPr>
        <p:grpSpPr>
          <a:xfrm>
            <a:off x="7480751" y="699318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3" name="Rounded Rectangle 22"/>
          <p:cNvSpPr>
            <a:spLocks noChangeAspect="1"/>
          </p:cNvSpPr>
          <p:nvPr/>
        </p:nvSpPr>
        <p:spPr>
          <a:xfrm>
            <a:off x="431798" y="-107461"/>
            <a:ext cx="2059717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Checking Answers</a:t>
            </a:r>
          </a:p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4CBA14-EE6F-4517-9981-CA4CDADFC6D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5785" y="1629085"/>
            <a:ext cx="4003878" cy="6103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184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1799" y="640681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497628E-3C2E-4CE6-AF1E-8F647F325895}"/>
              </a:ext>
            </a:extLst>
          </p:cNvPr>
          <p:cNvGrpSpPr/>
          <p:nvPr/>
        </p:nvGrpSpPr>
        <p:grpSpPr>
          <a:xfrm>
            <a:off x="4215084" y="2518092"/>
            <a:ext cx="5633093" cy="709645"/>
            <a:chOff x="4215084" y="821717"/>
            <a:chExt cx="5633093" cy="709645"/>
          </a:xfrm>
        </p:grpSpPr>
        <p:sp>
          <p:nvSpPr>
            <p:cNvPr id="29" name="Arrow: Chevron 28">
              <a:extLst>
                <a:ext uri="{FF2B5EF4-FFF2-40B4-BE49-F238E27FC236}">
                  <a16:creationId xmlns:a16="http://schemas.microsoft.com/office/drawing/2014/main" id="{3C7B6A78-93E8-443C-B1E0-C7BC2ADE5A4D}"/>
                </a:ext>
              </a:extLst>
            </p:cNvPr>
            <p:cNvSpPr/>
            <p:nvPr/>
          </p:nvSpPr>
          <p:spPr>
            <a:xfrm>
              <a:off x="4215084" y="821717"/>
              <a:ext cx="5633093" cy="709645"/>
            </a:xfrm>
            <a:prstGeom prst="chevron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1666DB0A-83D9-4AAB-8234-A9AC5A9D11A0}"/>
                </a:ext>
              </a:extLst>
            </p:cNvPr>
            <p:cNvSpPr/>
            <p:nvPr/>
          </p:nvSpPr>
          <p:spPr>
            <a:xfrm>
              <a:off x="4875862" y="1038039"/>
              <a:ext cx="3517898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Which number is the whole?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542113A-2E18-46DB-93CF-E097699343A2}"/>
              </a:ext>
            </a:extLst>
          </p:cNvPr>
          <p:cNvGrpSpPr/>
          <p:nvPr/>
        </p:nvGrpSpPr>
        <p:grpSpPr>
          <a:xfrm>
            <a:off x="632039" y="2528236"/>
            <a:ext cx="3807882" cy="709644"/>
            <a:chOff x="632039" y="831861"/>
            <a:chExt cx="3807882" cy="709644"/>
          </a:xfrm>
        </p:grpSpPr>
        <p:sp>
          <p:nvSpPr>
            <p:cNvPr id="28" name="Arrow: Pentagon 27">
              <a:extLst>
                <a:ext uri="{FF2B5EF4-FFF2-40B4-BE49-F238E27FC236}">
                  <a16:creationId xmlns:a16="http://schemas.microsoft.com/office/drawing/2014/main" id="{A279C53A-4ACE-48AF-A692-80D311297981}"/>
                </a:ext>
              </a:extLst>
            </p:cNvPr>
            <p:cNvSpPr/>
            <p:nvPr/>
          </p:nvSpPr>
          <p:spPr>
            <a:xfrm>
              <a:off x="632039" y="831861"/>
              <a:ext cx="3807882" cy="709644"/>
            </a:xfrm>
            <a:prstGeom prst="homePlat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71222" y="909684"/>
              <a:ext cx="3517898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In this bar model, which of the numbers are the parts?</a:t>
              </a: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grpSp>
        <p:nvGrpSpPr>
          <p:cNvPr id="18" name="ICONS"/>
          <p:cNvGrpSpPr/>
          <p:nvPr/>
        </p:nvGrpSpPr>
        <p:grpSpPr>
          <a:xfrm>
            <a:off x="7480751" y="699318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aphicFrame>
        <p:nvGraphicFramePr>
          <p:cNvPr id="31" name="Table 2">
            <a:extLst>
              <a:ext uri="{FF2B5EF4-FFF2-40B4-BE49-F238E27FC236}">
                <a16:creationId xmlns:a16="http://schemas.microsoft.com/office/drawing/2014/main" id="{94B35B84-BA70-4C67-8F38-571EE4042B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422241"/>
              </p:ext>
            </p:extLst>
          </p:nvPr>
        </p:nvGraphicFramePr>
        <p:xfrm>
          <a:off x="2139591" y="868610"/>
          <a:ext cx="4892040" cy="854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4680">
                  <a:extLst>
                    <a:ext uri="{9D8B030D-6E8A-4147-A177-3AD203B41FA5}">
                      <a16:colId xmlns:a16="http://schemas.microsoft.com/office/drawing/2014/main" val="25112912"/>
                    </a:ext>
                  </a:extLst>
                </a:gridCol>
                <a:gridCol w="3007360">
                  <a:extLst>
                    <a:ext uri="{9D8B030D-6E8A-4147-A177-3AD203B41FA5}">
                      <a16:colId xmlns:a16="http://schemas.microsoft.com/office/drawing/2014/main" val="2774273314"/>
                    </a:ext>
                  </a:extLst>
                </a:gridCol>
              </a:tblGrid>
              <a:tr h="427199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9731696"/>
                  </a:ext>
                </a:extLst>
              </a:tr>
              <a:tr h="4271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541324"/>
                  </a:ext>
                </a:extLst>
              </a:tr>
            </a:tbl>
          </a:graphicData>
        </a:graphic>
      </p:graphicFrame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0DD08B85-F847-4EFE-9157-96C9EBB1BF01}"/>
              </a:ext>
            </a:extLst>
          </p:cNvPr>
          <p:cNvSpPr/>
          <p:nvPr/>
        </p:nvSpPr>
        <p:spPr>
          <a:xfrm>
            <a:off x="1241378" y="4553650"/>
            <a:ext cx="2102341" cy="1337756"/>
          </a:xfrm>
          <a:prstGeom prst="roundRect">
            <a:avLst>
              <a:gd name="adj" fmla="val 580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0CF0BE21-1DA7-4769-B35C-CFE10C8BF5A5}"/>
              </a:ext>
            </a:extLst>
          </p:cNvPr>
          <p:cNvSpPr/>
          <p:nvPr/>
        </p:nvSpPr>
        <p:spPr>
          <a:xfrm>
            <a:off x="1384791" y="4668532"/>
            <a:ext cx="1800742" cy="1107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solidFill>
                  <a:srgbClr val="00B050"/>
                </a:solidFill>
              </a:rPr>
              <a:t>750 = 225 + 525</a:t>
            </a:r>
          </a:p>
          <a:p>
            <a:pPr algn="ctr"/>
            <a:r>
              <a:rPr lang="en-US" dirty="0">
                <a:solidFill>
                  <a:srgbClr val="00B050"/>
                </a:solidFill>
              </a:rPr>
              <a:t>750 = 525 + 225</a:t>
            </a:r>
          </a:p>
          <a:p>
            <a:pPr algn="ctr"/>
            <a:r>
              <a:rPr lang="en-US" dirty="0">
                <a:solidFill>
                  <a:srgbClr val="00B050"/>
                </a:solidFill>
              </a:rPr>
              <a:t>525 = 750 - 225</a:t>
            </a:r>
          </a:p>
          <a:p>
            <a:pPr algn="ctr"/>
            <a:r>
              <a:rPr lang="en-US" dirty="0">
                <a:solidFill>
                  <a:srgbClr val="00B050"/>
                </a:solidFill>
              </a:rPr>
              <a:t>225 = 750 - 525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D00C1633-12E6-46A8-8912-72A1535ECC3D}"/>
              </a:ext>
            </a:extLst>
          </p:cNvPr>
          <p:cNvSpPr/>
          <p:nvPr/>
        </p:nvSpPr>
        <p:spPr>
          <a:xfrm>
            <a:off x="1394615" y="4670493"/>
            <a:ext cx="178109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/>
              <a:t>750 = 225 + 525</a:t>
            </a:r>
          </a:p>
          <a:p>
            <a:pPr algn="ctr"/>
            <a:r>
              <a:rPr lang="en-US" dirty="0"/>
              <a:t>750 = 525 + 225</a:t>
            </a:r>
          </a:p>
          <a:p>
            <a:pPr algn="ctr"/>
            <a:r>
              <a:rPr lang="en-US" dirty="0"/>
              <a:t>525 = 750 - 225</a:t>
            </a:r>
          </a:p>
          <a:p>
            <a:pPr algn="ctr"/>
            <a:r>
              <a:rPr lang="en-US" dirty="0"/>
              <a:t>225 = 750 - 525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D2060EC-E934-420B-B028-B99F660A78E6}"/>
              </a:ext>
            </a:extLst>
          </p:cNvPr>
          <p:cNvGrpSpPr/>
          <p:nvPr/>
        </p:nvGrpSpPr>
        <p:grpSpPr>
          <a:xfrm>
            <a:off x="1434150" y="4654319"/>
            <a:ext cx="1715047" cy="1157739"/>
            <a:chOff x="6421335" y="5214844"/>
            <a:chExt cx="1715047" cy="1157739"/>
          </a:xfrm>
        </p:grpSpPr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D141D0EB-54FF-435F-BD44-5163E14DEBBF}"/>
                </a:ext>
              </a:extLst>
            </p:cNvPr>
            <p:cNvSpPr/>
            <p:nvPr/>
          </p:nvSpPr>
          <p:spPr>
            <a:xfrm>
              <a:off x="7044686" y="5249887"/>
              <a:ext cx="448682" cy="11079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467EF2D3-98BC-46D4-854B-5786D962E1C1}"/>
                </a:ext>
              </a:extLst>
            </p:cNvPr>
            <p:cNvSpPr/>
            <p:nvPr/>
          </p:nvSpPr>
          <p:spPr>
            <a:xfrm>
              <a:off x="7687701" y="5264586"/>
              <a:ext cx="448681" cy="11079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EDF38FBF-4A4E-4B89-BD65-14EC3876F14B}"/>
                </a:ext>
              </a:extLst>
            </p:cNvPr>
            <p:cNvSpPr/>
            <p:nvPr/>
          </p:nvSpPr>
          <p:spPr>
            <a:xfrm>
              <a:off x="6421335" y="5214844"/>
              <a:ext cx="426953" cy="11079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081026A3-2EC1-4D8A-BFB9-A1E572D86654}"/>
                </a:ext>
              </a:extLst>
            </p:cNvPr>
            <p:cNvCxnSpPr/>
            <p:nvPr/>
          </p:nvCxnSpPr>
          <p:spPr>
            <a:xfrm>
              <a:off x="6448892" y="54990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F2021DCB-9D04-4F64-95B0-C6C21651A1D8}"/>
                </a:ext>
              </a:extLst>
            </p:cNvPr>
            <p:cNvCxnSpPr/>
            <p:nvPr/>
          </p:nvCxnSpPr>
          <p:spPr>
            <a:xfrm>
              <a:off x="7072243" y="54990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A2E60FD2-6F56-4584-BD2E-2284F3A5C261}"/>
                </a:ext>
              </a:extLst>
            </p:cNvPr>
            <p:cNvCxnSpPr/>
            <p:nvPr/>
          </p:nvCxnSpPr>
          <p:spPr>
            <a:xfrm>
              <a:off x="7720878" y="54990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7F5F7974-40EA-4690-84A0-1FD96C4C8DB9}"/>
                </a:ext>
              </a:extLst>
            </p:cNvPr>
            <p:cNvCxnSpPr/>
            <p:nvPr/>
          </p:nvCxnSpPr>
          <p:spPr>
            <a:xfrm>
              <a:off x="6448892" y="57784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5C612153-C9CC-4634-894D-346F5F04C36F}"/>
                </a:ext>
              </a:extLst>
            </p:cNvPr>
            <p:cNvCxnSpPr/>
            <p:nvPr/>
          </p:nvCxnSpPr>
          <p:spPr>
            <a:xfrm>
              <a:off x="7072243" y="57784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725F4021-FF4D-4DFD-95D2-4B5AAB67799F}"/>
                </a:ext>
              </a:extLst>
            </p:cNvPr>
            <p:cNvCxnSpPr/>
            <p:nvPr/>
          </p:nvCxnSpPr>
          <p:spPr>
            <a:xfrm>
              <a:off x="7720878" y="57784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158D8F68-ECC3-46F6-AE81-433C71FDF9AE}"/>
                </a:ext>
              </a:extLst>
            </p:cNvPr>
            <p:cNvCxnSpPr/>
            <p:nvPr/>
          </p:nvCxnSpPr>
          <p:spPr>
            <a:xfrm>
              <a:off x="6448892" y="60578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51D9527A-DED8-4BE4-ACB8-5024976A05AB}"/>
                </a:ext>
              </a:extLst>
            </p:cNvPr>
            <p:cNvCxnSpPr/>
            <p:nvPr/>
          </p:nvCxnSpPr>
          <p:spPr>
            <a:xfrm>
              <a:off x="7072243" y="60578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EFC55A5A-540B-417E-8367-BF40C82CA067}"/>
                </a:ext>
              </a:extLst>
            </p:cNvPr>
            <p:cNvCxnSpPr/>
            <p:nvPr/>
          </p:nvCxnSpPr>
          <p:spPr>
            <a:xfrm>
              <a:off x="7720878" y="6057809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AC39779-D2D6-4A86-91F5-B5544086172F}"/>
                </a:ext>
              </a:extLst>
            </p:cNvPr>
            <p:cNvCxnSpPr/>
            <p:nvPr/>
          </p:nvCxnSpPr>
          <p:spPr>
            <a:xfrm>
              <a:off x="6448892" y="6327684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DC8354B3-4308-4378-A55E-86A76F64883C}"/>
                </a:ext>
              </a:extLst>
            </p:cNvPr>
            <p:cNvCxnSpPr/>
            <p:nvPr/>
          </p:nvCxnSpPr>
          <p:spPr>
            <a:xfrm>
              <a:off x="7072243" y="6327684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F2B4C22C-B85C-4923-B572-E83BD11ADCCC}"/>
                </a:ext>
              </a:extLst>
            </p:cNvPr>
            <p:cNvCxnSpPr/>
            <p:nvPr/>
          </p:nvCxnSpPr>
          <p:spPr>
            <a:xfrm>
              <a:off x="7720878" y="6327684"/>
              <a:ext cx="35187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Rounded Rectangle 22">
            <a:extLst>
              <a:ext uri="{FF2B5EF4-FFF2-40B4-BE49-F238E27FC236}">
                <a16:creationId xmlns:a16="http://schemas.microsoft.com/office/drawing/2014/main" id="{CAAC3437-2E14-49CE-8CB7-ED6B80F1EDDE}"/>
              </a:ext>
            </a:extLst>
          </p:cNvPr>
          <p:cNvSpPr>
            <a:spLocks noChangeAspect="1"/>
          </p:cNvSpPr>
          <p:nvPr/>
        </p:nvSpPr>
        <p:spPr>
          <a:xfrm>
            <a:off x="431798" y="-107461"/>
            <a:ext cx="2059717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Checking Answers</a:t>
            </a:r>
          </a:p>
          <a:p>
            <a:pPr algn="ctr"/>
            <a:endParaRPr lang="en-GB" dirty="0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DF7F662-C896-429D-84AB-BEEC041DA060}"/>
              </a:ext>
            </a:extLst>
          </p:cNvPr>
          <p:cNvGrpSpPr/>
          <p:nvPr/>
        </p:nvGrpSpPr>
        <p:grpSpPr>
          <a:xfrm>
            <a:off x="4739640" y="3402359"/>
            <a:ext cx="3488161" cy="709644"/>
            <a:chOff x="4739640" y="3144520"/>
            <a:chExt cx="3488161" cy="709644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0B11531-24DC-4925-8353-BBDA1DC103A6}"/>
                </a:ext>
              </a:extLst>
            </p:cNvPr>
            <p:cNvSpPr/>
            <p:nvPr/>
          </p:nvSpPr>
          <p:spPr>
            <a:xfrm>
              <a:off x="4739640" y="3144520"/>
              <a:ext cx="3488161" cy="70964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58F56FB-4F8E-44CB-B45F-E06BC9CAF1BA}"/>
                </a:ext>
              </a:extLst>
            </p:cNvPr>
            <p:cNvSpPr txBox="1"/>
            <p:nvPr/>
          </p:nvSpPr>
          <p:spPr>
            <a:xfrm>
              <a:off x="5178256" y="3176954"/>
              <a:ext cx="26056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Addition is the </a:t>
              </a:r>
              <a:r>
                <a:rPr lang="en-GB" b="1" dirty="0"/>
                <a:t>inverse</a:t>
              </a:r>
              <a:r>
                <a:rPr lang="en-GB" dirty="0"/>
                <a:t> of subtraction.</a:t>
              </a:r>
            </a:p>
          </p:txBody>
        </p:sp>
      </p:grpSp>
      <p:sp>
        <p:nvSpPr>
          <p:cNvPr id="73" name="TextBox 72">
            <a:extLst>
              <a:ext uri="{FF2B5EF4-FFF2-40B4-BE49-F238E27FC236}">
                <a16:creationId xmlns:a16="http://schemas.microsoft.com/office/drawing/2014/main" id="{4D30FEEE-7C2F-45B9-BEDA-9F9825E71C20}"/>
              </a:ext>
            </a:extLst>
          </p:cNvPr>
          <p:cNvSpPr txBox="1"/>
          <p:nvPr/>
        </p:nvSpPr>
        <p:spPr>
          <a:xfrm>
            <a:off x="972080" y="3427248"/>
            <a:ext cx="31490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We can make these addition and subtraction facts using the bar model.</a:t>
            </a:r>
            <a:endParaRPr lang="en-GB" dirty="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79AC76F2-62DE-456C-81E8-D4BA14B111F7}"/>
              </a:ext>
            </a:extLst>
          </p:cNvPr>
          <p:cNvGrpSpPr/>
          <p:nvPr/>
        </p:nvGrpSpPr>
        <p:grpSpPr>
          <a:xfrm>
            <a:off x="4739640" y="4169178"/>
            <a:ext cx="3488161" cy="709644"/>
            <a:chOff x="4739640" y="4035603"/>
            <a:chExt cx="3488161" cy="709644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F1DC6627-0FAE-4632-B854-50721B124392}"/>
                </a:ext>
              </a:extLst>
            </p:cNvPr>
            <p:cNvSpPr/>
            <p:nvPr/>
          </p:nvSpPr>
          <p:spPr>
            <a:xfrm>
              <a:off x="4739640" y="4035603"/>
              <a:ext cx="3488161" cy="70964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19805E8D-DEBB-4118-8281-BF6DD1166CE1}"/>
                </a:ext>
              </a:extLst>
            </p:cNvPr>
            <p:cNvSpPr txBox="1"/>
            <p:nvPr/>
          </p:nvSpPr>
          <p:spPr>
            <a:xfrm>
              <a:off x="5025023" y="4183660"/>
              <a:ext cx="28445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What does inverse mean?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43267F6-9247-42EC-99B1-A4B627A937A1}"/>
              </a:ext>
            </a:extLst>
          </p:cNvPr>
          <p:cNvGrpSpPr/>
          <p:nvPr/>
        </p:nvGrpSpPr>
        <p:grpSpPr>
          <a:xfrm>
            <a:off x="4739640" y="4935997"/>
            <a:ext cx="3488161" cy="1168853"/>
            <a:chOff x="4739640" y="4935997"/>
            <a:chExt cx="3488161" cy="1168853"/>
          </a:xfrm>
        </p:grpSpPr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503E9B3-2A3F-4874-A4A3-6BD06D37A776}"/>
                </a:ext>
              </a:extLst>
            </p:cNvPr>
            <p:cNvSpPr/>
            <p:nvPr/>
          </p:nvSpPr>
          <p:spPr>
            <a:xfrm>
              <a:off x="4739640" y="4935997"/>
              <a:ext cx="3488161" cy="116885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5F6371E5-5658-461C-9F18-8077EE08C1F6}"/>
                </a:ext>
              </a:extLst>
            </p:cNvPr>
            <p:cNvSpPr txBox="1"/>
            <p:nvPr/>
          </p:nvSpPr>
          <p:spPr>
            <a:xfrm>
              <a:off x="4815645" y="5050348"/>
              <a:ext cx="332073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Inverse means </a:t>
              </a:r>
              <a:r>
                <a:rPr lang="en-GB" b="1" dirty="0">
                  <a:latin typeface="Twinkl" pitchFamily="50" charset="0"/>
                </a:rPr>
                <a:t>the opposite </a:t>
              </a:r>
              <a:r>
                <a:rPr lang="en-GB" dirty="0">
                  <a:latin typeface="Twinkl" pitchFamily="50" charset="0"/>
                </a:rPr>
                <a:t>or the reverse of. </a:t>
              </a:r>
              <a:r>
                <a:rPr lang="en-US" dirty="0">
                  <a:latin typeface="Twinkl" pitchFamily="50" charset="0"/>
                </a:rPr>
                <a:t>We can use the inverse to check an answer.</a:t>
              </a:r>
              <a:endParaRPr lang="en-GB" dirty="0">
                <a:latin typeface="Twinkl" pitchFamily="50" charset="0"/>
              </a:endParaRPr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34EF7400-0E0B-4BF4-946C-CBE08BFD8CF4}"/>
              </a:ext>
            </a:extLst>
          </p:cNvPr>
          <p:cNvGrpSpPr/>
          <p:nvPr/>
        </p:nvGrpSpPr>
        <p:grpSpPr>
          <a:xfrm flipH="1">
            <a:off x="1214428" y="949570"/>
            <a:ext cx="843073" cy="823520"/>
            <a:chOff x="7698515" y="1420938"/>
            <a:chExt cx="844195" cy="824618"/>
          </a:xfrm>
        </p:grpSpPr>
        <p:sp>
          <p:nvSpPr>
            <p:cNvPr id="98" name="Rectangle: Rounded Corners 97">
              <a:extLst>
                <a:ext uri="{FF2B5EF4-FFF2-40B4-BE49-F238E27FC236}">
                  <a16:creationId xmlns:a16="http://schemas.microsoft.com/office/drawing/2014/main" id="{0CDC849F-7B06-4E93-B99A-D0AC7AFB66E4}"/>
                </a:ext>
              </a:extLst>
            </p:cNvPr>
            <p:cNvSpPr/>
            <p:nvPr/>
          </p:nvSpPr>
          <p:spPr>
            <a:xfrm>
              <a:off x="7780961" y="1876224"/>
              <a:ext cx="742490" cy="36933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7964A839-E253-4584-8CBF-60B8CEBF2D81}"/>
                </a:ext>
              </a:extLst>
            </p:cNvPr>
            <p:cNvSpPr txBox="1"/>
            <p:nvPr/>
          </p:nvSpPr>
          <p:spPr>
            <a:xfrm>
              <a:off x="7726368" y="1862163"/>
              <a:ext cx="816342" cy="3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whole</a:t>
              </a:r>
            </a:p>
          </p:txBody>
        </p:sp>
        <p:sp>
          <p:nvSpPr>
            <p:cNvPr id="100" name="Arrow: Bent 99">
              <a:extLst>
                <a:ext uri="{FF2B5EF4-FFF2-40B4-BE49-F238E27FC236}">
                  <a16:creationId xmlns:a16="http://schemas.microsoft.com/office/drawing/2014/main" id="{8101DA48-8303-401E-87CB-E2357A52A3F8}"/>
                </a:ext>
              </a:extLst>
            </p:cNvPr>
            <p:cNvSpPr/>
            <p:nvPr/>
          </p:nvSpPr>
          <p:spPr>
            <a:xfrm flipH="1">
              <a:off x="7698515" y="1420938"/>
              <a:ext cx="505429" cy="497725"/>
            </a:xfrm>
            <a:prstGeom prst="bentArrow">
              <a:avLst>
                <a:gd name="adj1" fmla="val 21124"/>
                <a:gd name="adj2" fmla="val 24225"/>
                <a:gd name="adj3" fmla="val 32752"/>
                <a:gd name="adj4" fmla="val 60804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B1F6646F-0682-4591-AE3F-32CA66D7066F}"/>
              </a:ext>
            </a:extLst>
          </p:cNvPr>
          <p:cNvGrpSpPr/>
          <p:nvPr/>
        </p:nvGrpSpPr>
        <p:grpSpPr>
          <a:xfrm flipH="1">
            <a:off x="5365308" y="1766948"/>
            <a:ext cx="1070213" cy="618712"/>
            <a:chOff x="7814448" y="1626019"/>
            <a:chExt cx="1071637" cy="619537"/>
          </a:xfrm>
        </p:grpSpPr>
        <p:sp>
          <p:nvSpPr>
            <p:cNvPr id="102" name="Rectangle: Rounded Corners 101">
              <a:extLst>
                <a:ext uri="{FF2B5EF4-FFF2-40B4-BE49-F238E27FC236}">
                  <a16:creationId xmlns:a16="http://schemas.microsoft.com/office/drawing/2014/main" id="{42BD519E-FE61-4A93-AE6F-AFB579828193}"/>
                </a:ext>
              </a:extLst>
            </p:cNvPr>
            <p:cNvSpPr/>
            <p:nvPr/>
          </p:nvSpPr>
          <p:spPr>
            <a:xfrm>
              <a:off x="7822898" y="1876224"/>
              <a:ext cx="622764" cy="36933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A8CE47A0-1A70-4AA8-882F-0226559203DA}"/>
                </a:ext>
              </a:extLst>
            </p:cNvPr>
            <p:cNvSpPr txBox="1"/>
            <p:nvPr/>
          </p:nvSpPr>
          <p:spPr>
            <a:xfrm>
              <a:off x="7814448" y="1842513"/>
              <a:ext cx="622765" cy="3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part</a:t>
              </a:r>
            </a:p>
          </p:txBody>
        </p:sp>
        <p:sp>
          <p:nvSpPr>
            <p:cNvPr id="104" name="Arrow: Bent 103">
              <a:extLst>
                <a:ext uri="{FF2B5EF4-FFF2-40B4-BE49-F238E27FC236}">
                  <a16:creationId xmlns:a16="http://schemas.microsoft.com/office/drawing/2014/main" id="{51CAA775-BEAC-48C8-A12E-665A14BC85A1}"/>
                </a:ext>
              </a:extLst>
            </p:cNvPr>
            <p:cNvSpPr/>
            <p:nvPr/>
          </p:nvSpPr>
          <p:spPr>
            <a:xfrm rot="5400000" flipH="1">
              <a:off x="8384508" y="1629872"/>
              <a:ext cx="505430" cy="497724"/>
            </a:xfrm>
            <a:prstGeom prst="bentArrow">
              <a:avLst>
                <a:gd name="adj1" fmla="val 21124"/>
                <a:gd name="adj2" fmla="val 24225"/>
                <a:gd name="adj3" fmla="val 32752"/>
                <a:gd name="adj4" fmla="val 60804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6437A183-D4C3-49B5-B4C8-F84434F4E713}"/>
              </a:ext>
            </a:extLst>
          </p:cNvPr>
          <p:cNvGrpSpPr/>
          <p:nvPr/>
        </p:nvGrpSpPr>
        <p:grpSpPr>
          <a:xfrm flipH="1">
            <a:off x="2965010" y="1766948"/>
            <a:ext cx="1081313" cy="618712"/>
            <a:chOff x="7803333" y="1626019"/>
            <a:chExt cx="1082752" cy="619537"/>
          </a:xfrm>
        </p:grpSpPr>
        <p:sp>
          <p:nvSpPr>
            <p:cNvPr id="106" name="Rectangle: Rounded Corners 105">
              <a:extLst>
                <a:ext uri="{FF2B5EF4-FFF2-40B4-BE49-F238E27FC236}">
                  <a16:creationId xmlns:a16="http://schemas.microsoft.com/office/drawing/2014/main" id="{C33DEB27-9CBB-4A9A-AE82-072422631BF0}"/>
                </a:ext>
              </a:extLst>
            </p:cNvPr>
            <p:cNvSpPr/>
            <p:nvPr/>
          </p:nvSpPr>
          <p:spPr>
            <a:xfrm>
              <a:off x="7803334" y="1876224"/>
              <a:ext cx="642329" cy="36933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FDD00239-F1D0-4A67-9A1C-4FF31ADD405C}"/>
                </a:ext>
              </a:extLst>
            </p:cNvPr>
            <p:cNvSpPr txBox="1"/>
            <p:nvPr/>
          </p:nvSpPr>
          <p:spPr>
            <a:xfrm>
              <a:off x="7803333" y="1871470"/>
              <a:ext cx="633879" cy="3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part</a:t>
              </a:r>
            </a:p>
          </p:txBody>
        </p:sp>
        <p:sp>
          <p:nvSpPr>
            <p:cNvPr id="108" name="Arrow: Bent 107">
              <a:extLst>
                <a:ext uri="{FF2B5EF4-FFF2-40B4-BE49-F238E27FC236}">
                  <a16:creationId xmlns:a16="http://schemas.microsoft.com/office/drawing/2014/main" id="{5B4DB186-C2AB-415B-A5BD-03E435AEF9D6}"/>
                </a:ext>
              </a:extLst>
            </p:cNvPr>
            <p:cNvSpPr/>
            <p:nvPr/>
          </p:nvSpPr>
          <p:spPr>
            <a:xfrm rot="5400000" flipH="1">
              <a:off x="8384508" y="1629872"/>
              <a:ext cx="505430" cy="497724"/>
            </a:xfrm>
            <a:prstGeom prst="bentArrow">
              <a:avLst>
                <a:gd name="adj1" fmla="val 21124"/>
                <a:gd name="adj2" fmla="val 24225"/>
                <a:gd name="adj3" fmla="val 32752"/>
                <a:gd name="adj4" fmla="val 60804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16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/>
      <p:bldP spid="80" grpId="0"/>
      <p:bldP spid="80" grpId="1"/>
      <p:bldP spid="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1799" y="640681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grpSp>
        <p:nvGrpSpPr>
          <p:cNvPr id="18" name="ICONS"/>
          <p:cNvGrpSpPr/>
          <p:nvPr/>
        </p:nvGrpSpPr>
        <p:grpSpPr>
          <a:xfrm>
            <a:off x="7480751" y="699318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aphicFrame>
        <p:nvGraphicFramePr>
          <p:cNvPr id="31" name="Table 2">
            <a:extLst>
              <a:ext uri="{FF2B5EF4-FFF2-40B4-BE49-F238E27FC236}">
                <a16:creationId xmlns:a16="http://schemas.microsoft.com/office/drawing/2014/main" id="{94B35B84-BA70-4C67-8F38-571EE4042B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763089"/>
              </p:ext>
            </p:extLst>
          </p:nvPr>
        </p:nvGraphicFramePr>
        <p:xfrm>
          <a:off x="2139591" y="868610"/>
          <a:ext cx="4892040" cy="854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4680">
                  <a:extLst>
                    <a:ext uri="{9D8B030D-6E8A-4147-A177-3AD203B41FA5}">
                      <a16:colId xmlns:a16="http://schemas.microsoft.com/office/drawing/2014/main" val="25112912"/>
                    </a:ext>
                  </a:extLst>
                </a:gridCol>
                <a:gridCol w="3007360">
                  <a:extLst>
                    <a:ext uri="{9D8B030D-6E8A-4147-A177-3AD203B41FA5}">
                      <a16:colId xmlns:a16="http://schemas.microsoft.com/office/drawing/2014/main" val="2774273314"/>
                    </a:ext>
                  </a:extLst>
                </a:gridCol>
              </a:tblGrid>
              <a:tr h="427199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750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9731696"/>
                  </a:ext>
                </a:extLst>
              </a:tr>
              <a:tr h="4271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541324"/>
                  </a:ext>
                </a:extLst>
              </a:tr>
            </a:tbl>
          </a:graphicData>
        </a:graphic>
      </p:graphicFrame>
      <p:sp>
        <p:nvSpPr>
          <p:cNvPr id="67" name="Rounded Rectangle 22">
            <a:extLst>
              <a:ext uri="{FF2B5EF4-FFF2-40B4-BE49-F238E27FC236}">
                <a16:creationId xmlns:a16="http://schemas.microsoft.com/office/drawing/2014/main" id="{CAAC3437-2E14-49CE-8CB7-ED6B80F1EDDE}"/>
              </a:ext>
            </a:extLst>
          </p:cNvPr>
          <p:cNvSpPr>
            <a:spLocks noChangeAspect="1"/>
          </p:cNvSpPr>
          <p:nvPr/>
        </p:nvSpPr>
        <p:spPr>
          <a:xfrm>
            <a:off x="431798" y="-107461"/>
            <a:ext cx="2059717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Checking Answers</a:t>
            </a:r>
          </a:p>
          <a:p>
            <a:pPr algn="ctr"/>
            <a:endParaRPr lang="en-GB" dirty="0"/>
          </a:p>
        </p:txBody>
      </p:sp>
      <p:grpSp>
        <p:nvGrpSpPr>
          <p:cNvPr id="97" name="Group 96">
            <a:extLst>
              <a:ext uri="{FF2B5EF4-FFF2-40B4-BE49-F238E27FC236}">
                <a16:creationId xmlns:a16="http://schemas.microsoft.com/office/drawing/2014/main" id="{34EF7400-0E0B-4BF4-946C-CBE08BFD8CF4}"/>
              </a:ext>
            </a:extLst>
          </p:cNvPr>
          <p:cNvGrpSpPr/>
          <p:nvPr/>
        </p:nvGrpSpPr>
        <p:grpSpPr>
          <a:xfrm flipH="1">
            <a:off x="1214428" y="949570"/>
            <a:ext cx="843073" cy="823520"/>
            <a:chOff x="7698515" y="1420938"/>
            <a:chExt cx="844195" cy="824618"/>
          </a:xfrm>
        </p:grpSpPr>
        <p:sp>
          <p:nvSpPr>
            <p:cNvPr id="98" name="Rectangle: Rounded Corners 97">
              <a:extLst>
                <a:ext uri="{FF2B5EF4-FFF2-40B4-BE49-F238E27FC236}">
                  <a16:creationId xmlns:a16="http://schemas.microsoft.com/office/drawing/2014/main" id="{0CDC849F-7B06-4E93-B99A-D0AC7AFB66E4}"/>
                </a:ext>
              </a:extLst>
            </p:cNvPr>
            <p:cNvSpPr/>
            <p:nvPr/>
          </p:nvSpPr>
          <p:spPr>
            <a:xfrm>
              <a:off x="7780961" y="1876224"/>
              <a:ext cx="742490" cy="36933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7964A839-E253-4584-8CBF-60B8CEBF2D81}"/>
                </a:ext>
              </a:extLst>
            </p:cNvPr>
            <p:cNvSpPr txBox="1"/>
            <p:nvPr/>
          </p:nvSpPr>
          <p:spPr>
            <a:xfrm>
              <a:off x="7726368" y="1862163"/>
              <a:ext cx="816342" cy="3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whole</a:t>
              </a:r>
            </a:p>
          </p:txBody>
        </p:sp>
        <p:sp>
          <p:nvSpPr>
            <p:cNvPr id="100" name="Arrow: Bent 99">
              <a:extLst>
                <a:ext uri="{FF2B5EF4-FFF2-40B4-BE49-F238E27FC236}">
                  <a16:creationId xmlns:a16="http://schemas.microsoft.com/office/drawing/2014/main" id="{8101DA48-8303-401E-87CB-E2357A52A3F8}"/>
                </a:ext>
              </a:extLst>
            </p:cNvPr>
            <p:cNvSpPr/>
            <p:nvPr/>
          </p:nvSpPr>
          <p:spPr>
            <a:xfrm flipH="1">
              <a:off x="7698515" y="1420938"/>
              <a:ext cx="505429" cy="497725"/>
            </a:xfrm>
            <a:prstGeom prst="bentArrow">
              <a:avLst>
                <a:gd name="adj1" fmla="val 21124"/>
                <a:gd name="adj2" fmla="val 24225"/>
                <a:gd name="adj3" fmla="val 32752"/>
                <a:gd name="adj4" fmla="val 60804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B1F6646F-0682-4591-AE3F-32CA66D7066F}"/>
              </a:ext>
            </a:extLst>
          </p:cNvPr>
          <p:cNvGrpSpPr/>
          <p:nvPr/>
        </p:nvGrpSpPr>
        <p:grpSpPr>
          <a:xfrm flipH="1">
            <a:off x="5365308" y="1766948"/>
            <a:ext cx="1070213" cy="618712"/>
            <a:chOff x="7814448" y="1626019"/>
            <a:chExt cx="1071637" cy="619537"/>
          </a:xfrm>
        </p:grpSpPr>
        <p:sp>
          <p:nvSpPr>
            <p:cNvPr id="102" name="Rectangle: Rounded Corners 101">
              <a:extLst>
                <a:ext uri="{FF2B5EF4-FFF2-40B4-BE49-F238E27FC236}">
                  <a16:creationId xmlns:a16="http://schemas.microsoft.com/office/drawing/2014/main" id="{42BD519E-FE61-4A93-AE6F-AFB579828193}"/>
                </a:ext>
              </a:extLst>
            </p:cNvPr>
            <p:cNvSpPr/>
            <p:nvPr/>
          </p:nvSpPr>
          <p:spPr>
            <a:xfrm>
              <a:off x="7822898" y="1876224"/>
              <a:ext cx="622764" cy="36933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A8CE47A0-1A70-4AA8-882F-0226559203DA}"/>
                </a:ext>
              </a:extLst>
            </p:cNvPr>
            <p:cNvSpPr txBox="1"/>
            <p:nvPr/>
          </p:nvSpPr>
          <p:spPr>
            <a:xfrm>
              <a:off x="7814448" y="1845826"/>
              <a:ext cx="622765" cy="3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part</a:t>
              </a:r>
            </a:p>
          </p:txBody>
        </p:sp>
        <p:sp>
          <p:nvSpPr>
            <p:cNvPr id="104" name="Arrow: Bent 103">
              <a:extLst>
                <a:ext uri="{FF2B5EF4-FFF2-40B4-BE49-F238E27FC236}">
                  <a16:creationId xmlns:a16="http://schemas.microsoft.com/office/drawing/2014/main" id="{51CAA775-BEAC-48C8-A12E-665A14BC85A1}"/>
                </a:ext>
              </a:extLst>
            </p:cNvPr>
            <p:cNvSpPr/>
            <p:nvPr/>
          </p:nvSpPr>
          <p:spPr>
            <a:xfrm rot="5400000" flipH="1">
              <a:off x="8384508" y="1629872"/>
              <a:ext cx="505430" cy="497724"/>
            </a:xfrm>
            <a:prstGeom prst="bentArrow">
              <a:avLst>
                <a:gd name="adj1" fmla="val 21124"/>
                <a:gd name="adj2" fmla="val 24225"/>
                <a:gd name="adj3" fmla="val 32752"/>
                <a:gd name="adj4" fmla="val 60804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6437A183-D4C3-49B5-B4C8-F84434F4E713}"/>
              </a:ext>
            </a:extLst>
          </p:cNvPr>
          <p:cNvGrpSpPr/>
          <p:nvPr/>
        </p:nvGrpSpPr>
        <p:grpSpPr>
          <a:xfrm flipH="1">
            <a:off x="2965010" y="1766948"/>
            <a:ext cx="1081313" cy="618712"/>
            <a:chOff x="7803333" y="1626019"/>
            <a:chExt cx="1082752" cy="619537"/>
          </a:xfrm>
        </p:grpSpPr>
        <p:sp>
          <p:nvSpPr>
            <p:cNvPr id="106" name="Rectangle: Rounded Corners 105">
              <a:extLst>
                <a:ext uri="{FF2B5EF4-FFF2-40B4-BE49-F238E27FC236}">
                  <a16:creationId xmlns:a16="http://schemas.microsoft.com/office/drawing/2014/main" id="{C33DEB27-9CBB-4A9A-AE82-072422631BF0}"/>
                </a:ext>
              </a:extLst>
            </p:cNvPr>
            <p:cNvSpPr/>
            <p:nvPr/>
          </p:nvSpPr>
          <p:spPr>
            <a:xfrm>
              <a:off x="7803334" y="1876224"/>
              <a:ext cx="642329" cy="369332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FDD00239-F1D0-4A67-9A1C-4FF31ADD405C}"/>
                </a:ext>
              </a:extLst>
            </p:cNvPr>
            <p:cNvSpPr txBox="1"/>
            <p:nvPr/>
          </p:nvSpPr>
          <p:spPr>
            <a:xfrm>
              <a:off x="7803333" y="1871470"/>
              <a:ext cx="633879" cy="3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part</a:t>
              </a:r>
            </a:p>
          </p:txBody>
        </p:sp>
        <p:sp>
          <p:nvSpPr>
            <p:cNvPr id="108" name="Arrow: Bent 107">
              <a:extLst>
                <a:ext uri="{FF2B5EF4-FFF2-40B4-BE49-F238E27FC236}">
                  <a16:creationId xmlns:a16="http://schemas.microsoft.com/office/drawing/2014/main" id="{5B4DB186-C2AB-415B-A5BD-03E435AEF9D6}"/>
                </a:ext>
              </a:extLst>
            </p:cNvPr>
            <p:cNvSpPr/>
            <p:nvPr/>
          </p:nvSpPr>
          <p:spPr>
            <a:xfrm rot="5400000" flipH="1">
              <a:off x="8384508" y="1629872"/>
              <a:ext cx="505430" cy="497724"/>
            </a:xfrm>
            <a:prstGeom prst="bentArrow">
              <a:avLst>
                <a:gd name="adj1" fmla="val 21124"/>
                <a:gd name="adj2" fmla="val 24225"/>
                <a:gd name="adj3" fmla="val 32752"/>
                <a:gd name="adj4" fmla="val 60804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60AA361-13A8-4425-B213-0A84225525A1}"/>
              </a:ext>
            </a:extLst>
          </p:cNvPr>
          <p:cNvGrpSpPr/>
          <p:nvPr/>
        </p:nvGrpSpPr>
        <p:grpSpPr>
          <a:xfrm>
            <a:off x="868088" y="2751658"/>
            <a:ext cx="3491709" cy="2053269"/>
            <a:chOff x="868088" y="2889121"/>
            <a:chExt cx="3491709" cy="2053269"/>
          </a:xfrm>
        </p:grpSpPr>
        <p:sp>
          <p:nvSpPr>
            <p:cNvPr id="63" name="Arrow: Pentagon 62">
              <a:extLst>
                <a:ext uri="{FF2B5EF4-FFF2-40B4-BE49-F238E27FC236}">
                  <a16:creationId xmlns:a16="http://schemas.microsoft.com/office/drawing/2014/main" id="{5D55B922-344E-437E-A4F1-042CC85BBBF3}"/>
                </a:ext>
              </a:extLst>
            </p:cNvPr>
            <p:cNvSpPr/>
            <p:nvPr/>
          </p:nvSpPr>
          <p:spPr>
            <a:xfrm rot="5400000">
              <a:off x="1587308" y="2169902"/>
              <a:ext cx="2053269" cy="3491708"/>
            </a:xfrm>
            <a:prstGeom prst="homePlate">
              <a:avLst>
                <a:gd name="adj" fmla="val 16070"/>
              </a:avLst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7CEB8F0E-C0CB-4CA0-A650-6BB38A572634}"/>
                </a:ext>
              </a:extLst>
            </p:cNvPr>
            <p:cNvSpPr txBox="1"/>
            <p:nvPr/>
          </p:nvSpPr>
          <p:spPr>
            <a:xfrm>
              <a:off x="868088" y="2992364"/>
              <a:ext cx="3491709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latin typeface="Twinkl" pitchFamily="50" charset="0"/>
                </a:rPr>
                <a:t>For 225 + 525 = 750, we could do a subtraction check.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latin typeface="Twinkl" pitchFamily="50" charset="0"/>
                </a:rPr>
                <a:t>Start with the whole and subtract one of the parts to see if the answer is the other part.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latin typeface="Twinkl" pitchFamily="50" charset="0"/>
                </a:rPr>
                <a:t>750 – 225 = 525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BA1FD77F-2794-4524-8AD0-B8DDEA374EAE}"/>
              </a:ext>
            </a:extLst>
          </p:cNvPr>
          <p:cNvGrpSpPr/>
          <p:nvPr/>
        </p:nvGrpSpPr>
        <p:grpSpPr>
          <a:xfrm>
            <a:off x="4764779" y="2751658"/>
            <a:ext cx="3491708" cy="2053269"/>
            <a:chOff x="868089" y="2889121"/>
            <a:chExt cx="3491708" cy="2053269"/>
          </a:xfrm>
        </p:grpSpPr>
        <p:sp>
          <p:nvSpPr>
            <p:cNvPr id="70" name="Arrow: Pentagon 69">
              <a:extLst>
                <a:ext uri="{FF2B5EF4-FFF2-40B4-BE49-F238E27FC236}">
                  <a16:creationId xmlns:a16="http://schemas.microsoft.com/office/drawing/2014/main" id="{03D9EA9B-A7EB-4719-9264-F1A29170306C}"/>
                </a:ext>
              </a:extLst>
            </p:cNvPr>
            <p:cNvSpPr/>
            <p:nvPr/>
          </p:nvSpPr>
          <p:spPr>
            <a:xfrm rot="5400000">
              <a:off x="1587308" y="2169902"/>
              <a:ext cx="2053269" cy="3491708"/>
            </a:xfrm>
            <a:prstGeom prst="homePlate">
              <a:avLst>
                <a:gd name="adj" fmla="val 16070"/>
              </a:avLst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384D7779-85E8-47A9-845D-9FBF4C94154D}"/>
                </a:ext>
              </a:extLst>
            </p:cNvPr>
            <p:cNvSpPr txBox="1"/>
            <p:nvPr/>
          </p:nvSpPr>
          <p:spPr>
            <a:xfrm>
              <a:off x="1068655" y="2992364"/>
              <a:ext cx="309057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latin typeface="Twinkl" pitchFamily="50" charset="0"/>
                </a:rPr>
                <a:t>For 750 - 525 = 225, we could do an addition check.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latin typeface="Twinkl" pitchFamily="50" charset="0"/>
                </a:rPr>
                <a:t>We could add together the two parts to see if they make the whole.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latin typeface="Twinkl" pitchFamily="50" charset="0"/>
                </a:rPr>
                <a:t>525 + 225 = 750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90ABA039-0562-4BB8-9EF7-AE733028F5FE}"/>
              </a:ext>
            </a:extLst>
          </p:cNvPr>
          <p:cNvGrpSpPr/>
          <p:nvPr/>
        </p:nvGrpSpPr>
        <p:grpSpPr>
          <a:xfrm>
            <a:off x="1091878" y="4942390"/>
            <a:ext cx="3051859" cy="1250486"/>
            <a:chOff x="1091878" y="4942390"/>
            <a:chExt cx="3051859" cy="1250486"/>
          </a:xfrm>
        </p:grpSpPr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44DD33D1-9F6E-4DA7-A2F9-94A39F549886}"/>
                </a:ext>
              </a:extLst>
            </p:cNvPr>
            <p:cNvSpPr/>
            <p:nvPr/>
          </p:nvSpPr>
          <p:spPr>
            <a:xfrm>
              <a:off x="1109230" y="4942390"/>
              <a:ext cx="3005559" cy="1073656"/>
            </a:xfrm>
            <a:prstGeom prst="roundRect">
              <a:avLst>
                <a:gd name="adj" fmla="val 1127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C1F091A4-0226-448C-B916-D1792A0555B0}"/>
                </a:ext>
              </a:extLst>
            </p:cNvPr>
            <p:cNvSpPr txBox="1"/>
            <p:nvPr/>
          </p:nvSpPr>
          <p:spPr>
            <a:xfrm>
              <a:off x="1091878" y="4992547"/>
              <a:ext cx="305185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Twinkl" pitchFamily="50" charset="0"/>
                </a:rPr>
                <a:t>part</a:t>
              </a:r>
              <a:r>
                <a:rPr lang="en-GB" b="1" dirty="0">
                  <a:latin typeface="Twinkl" pitchFamily="50" charset="0"/>
                </a:rPr>
                <a:t> + </a:t>
              </a:r>
              <a:r>
                <a:rPr lang="en-GB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Twinkl" pitchFamily="50" charset="0"/>
                </a:rPr>
                <a:t>part</a:t>
              </a:r>
              <a:r>
                <a:rPr lang="en-GB" b="1" dirty="0">
                  <a:latin typeface="Twinkl" pitchFamily="50" charset="0"/>
                </a:rPr>
                <a:t> = </a:t>
              </a:r>
              <a:r>
                <a:rPr lang="en-GB" b="1" dirty="0">
                  <a:solidFill>
                    <a:schemeClr val="accent5">
                      <a:lumMod val="75000"/>
                    </a:schemeClr>
                  </a:solidFill>
                  <a:latin typeface="Twinkl" pitchFamily="50" charset="0"/>
                </a:rPr>
                <a:t>whole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latin typeface="Twinkl" pitchFamily="50" charset="0"/>
                </a:rPr>
                <a:t>check with inverse</a:t>
              </a:r>
              <a:endParaRPr lang="en-GB" b="1" dirty="0">
                <a:latin typeface="Twinkl" pitchFamily="50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accent5">
                      <a:lumMod val="75000"/>
                    </a:schemeClr>
                  </a:solidFill>
                  <a:latin typeface="Twinkl" pitchFamily="50" charset="0"/>
                </a:rPr>
                <a:t>whole</a:t>
              </a:r>
              <a:r>
                <a:rPr lang="en-GB" b="1" dirty="0">
                  <a:latin typeface="Twinkl" pitchFamily="50" charset="0"/>
                </a:rPr>
                <a:t> – </a:t>
              </a:r>
              <a:r>
                <a:rPr lang="en-GB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Twinkl" pitchFamily="50" charset="0"/>
                </a:rPr>
                <a:t>part</a:t>
              </a:r>
              <a:r>
                <a:rPr lang="en-GB" b="1" dirty="0">
                  <a:latin typeface="Twinkl" pitchFamily="50" charset="0"/>
                </a:rPr>
                <a:t> = </a:t>
              </a:r>
              <a:r>
                <a:rPr lang="en-GB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Twinkl" pitchFamily="50" charset="0"/>
                </a:rPr>
                <a:t>part</a:t>
              </a:r>
            </a:p>
            <a:p>
              <a:endParaRPr lang="en-GB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6BF308FE-C5FD-4B24-8E19-B99405AC9798}"/>
              </a:ext>
            </a:extLst>
          </p:cNvPr>
          <p:cNvGrpSpPr/>
          <p:nvPr/>
        </p:nvGrpSpPr>
        <p:grpSpPr>
          <a:xfrm>
            <a:off x="5007982" y="4942390"/>
            <a:ext cx="3054010" cy="1246628"/>
            <a:chOff x="5007982" y="4942390"/>
            <a:chExt cx="3054010" cy="1246628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8608AC5-8082-48AA-83C5-0F31E2983F07}"/>
                </a:ext>
              </a:extLst>
            </p:cNvPr>
            <p:cNvSpPr/>
            <p:nvPr/>
          </p:nvSpPr>
          <p:spPr>
            <a:xfrm>
              <a:off x="5007982" y="4942390"/>
              <a:ext cx="3005559" cy="1073656"/>
            </a:xfrm>
            <a:prstGeom prst="roundRect">
              <a:avLst>
                <a:gd name="adj" fmla="val 1127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9B9BCBCE-2FBA-426E-975E-21CDA7812E92}"/>
                </a:ext>
              </a:extLst>
            </p:cNvPr>
            <p:cNvSpPr txBox="1"/>
            <p:nvPr/>
          </p:nvSpPr>
          <p:spPr>
            <a:xfrm>
              <a:off x="5010133" y="4988689"/>
              <a:ext cx="305185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accent5">
                      <a:lumMod val="75000"/>
                    </a:schemeClr>
                  </a:solidFill>
                  <a:latin typeface="Twinkl" pitchFamily="50" charset="0"/>
                </a:rPr>
                <a:t>whole</a:t>
              </a:r>
              <a:r>
                <a:rPr lang="en-GB" b="1" dirty="0">
                  <a:latin typeface="Twinkl" pitchFamily="50" charset="0"/>
                </a:rPr>
                <a:t> - </a:t>
              </a:r>
              <a:r>
                <a:rPr lang="en-GB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Twinkl" pitchFamily="50" charset="0"/>
                </a:rPr>
                <a:t>part</a:t>
              </a:r>
              <a:r>
                <a:rPr lang="en-GB" b="1" dirty="0">
                  <a:latin typeface="Twinkl" pitchFamily="50" charset="0"/>
                </a:rPr>
                <a:t> = </a:t>
              </a:r>
              <a:r>
                <a:rPr lang="en-GB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Twinkl" pitchFamily="50" charset="0"/>
                </a:rPr>
                <a:t>part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latin typeface="Twinkl" pitchFamily="50" charset="0"/>
                </a:rPr>
                <a:t>check with inverse</a:t>
              </a:r>
              <a:endParaRPr lang="en-GB" b="1" dirty="0">
                <a:latin typeface="Twinkl" pitchFamily="50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Twinkl" pitchFamily="50" charset="0"/>
                </a:rPr>
                <a:t>part</a:t>
              </a:r>
              <a:r>
                <a:rPr lang="en-GB" b="1" dirty="0">
                  <a:latin typeface="Twinkl" pitchFamily="50" charset="0"/>
                </a:rPr>
                <a:t> + </a:t>
              </a:r>
              <a:r>
                <a:rPr lang="en-GB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Twinkl" pitchFamily="50" charset="0"/>
                </a:rPr>
                <a:t>part</a:t>
              </a:r>
              <a:r>
                <a:rPr lang="en-GB" b="1" dirty="0">
                  <a:latin typeface="Twinkl" pitchFamily="50" charset="0"/>
                </a:rPr>
                <a:t> = </a:t>
              </a:r>
              <a:r>
                <a:rPr lang="en-GB" b="1" dirty="0">
                  <a:solidFill>
                    <a:schemeClr val="accent5">
                      <a:lumMod val="75000"/>
                    </a:schemeClr>
                  </a:solidFill>
                  <a:latin typeface="Twinkl" pitchFamily="50" charset="0"/>
                </a:rPr>
                <a:t>whole</a:t>
              </a:r>
            </a:p>
            <a:p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312242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1799" y="640681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3287C8-AEEA-44D3-9702-012D9E0DC09C}"/>
              </a:ext>
            </a:extLst>
          </p:cNvPr>
          <p:cNvGrpSpPr/>
          <p:nvPr/>
        </p:nvGrpSpPr>
        <p:grpSpPr>
          <a:xfrm>
            <a:off x="6084426" y="1011385"/>
            <a:ext cx="3082399" cy="719788"/>
            <a:chOff x="6084426" y="754028"/>
            <a:chExt cx="3082399" cy="719788"/>
          </a:xfrm>
        </p:grpSpPr>
        <p:sp>
          <p:nvSpPr>
            <p:cNvPr id="45" name="Arrow: Chevron 44">
              <a:extLst>
                <a:ext uri="{FF2B5EF4-FFF2-40B4-BE49-F238E27FC236}">
                  <a16:creationId xmlns:a16="http://schemas.microsoft.com/office/drawing/2014/main" id="{B5380F2C-51DB-4CCC-B090-D50423B2F702}"/>
                </a:ext>
              </a:extLst>
            </p:cNvPr>
            <p:cNvSpPr/>
            <p:nvPr/>
          </p:nvSpPr>
          <p:spPr>
            <a:xfrm>
              <a:off x="6084426" y="754028"/>
              <a:ext cx="3082399" cy="719788"/>
            </a:xfrm>
            <a:prstGeom prst="chevron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306FC0F5-607A-4059-8BF6-6D9C5E603EEC}"/>
                </a:ext>
              </a:extLst>
            </p:cNvPr>
            <p:cNvSpPr/>
            <p:nvPr/>
          </p:nvSpPr>
          <p:spPr>
            <a:xfrm>
              <a:off x="6842573" y="831850"/>
              <a:ext cx="1331533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solidFill>
                    <a:schemeClr val="tx1"/>
                  </a:solidFill>
                </a:rPr>
                <a:t>This answer is correct.</a:t>
              </a:r>
              <a:endParaRPr lang="en-GB" altLang="en-US" sz="18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C3E2733-EBAB-4C48-868D-8FAC580336C2}"/>
              </a:ext>
            </a:extLst>
          </p:cNvPr>
          <p:cNvGrpSpPr/>
          <p:nvPr/>
        </p:nvGrpSpPr>
        <p:grpSpPr>
          <a:xfrm>
            <a:off x="683121" y="1021529"/>
            <a:ext cx="3205973" cy="709644"/>
            <a:chOff x="632039" y="831861"/>
            <a:chExt cx="3205973" cy="709644"/>
          </a:xfrm>
        </p:grpSpPr>
        <p:sp>
          <p:nvSpPr>
            <p:cNvPr id="42" name="Arrow: Pentagon 41">
              <a:extLst>
                <a:ext uri="{FF2B5EF4-FFF2-40B4-BE49-F238E27FC236}">
                  <a16:creationId xmlns:a16="http://schemas.microsoft.com/office/drawing/2014/main" id="{FB8E32AF-4F09-45F9-9A93-72BC78B71BA9}"/>
                </a:ext>
              </a:extLst>
            </p:cNvPr>
            <p:cNvSpPr/>
            <p:nvPr/>
          </p:nvSpPr>
          <p:spPr>
            <a:xfrm>
              <a:off x="632039" y="831861"/>
              <a:ext cx="3205973" cy="709644"/>
            </a:xfrm>
            <a:prstGeom prst="homePlat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92C9158-F43B-4A7C-9EF8-B74D2B23906D}"/>
                </a:ext>
              </a:extLst>
            </p:cNvPr>
            <p:cNvSpPr/>
            <p:nvPr/>
          </p:nvSpPr>
          <p:spPr>
            <a:xfrm>
              <a:off x="786341" y="909684"/>
              <a:ext cx="2750729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How could we check the answer to this calculation?</a:t>
              </a: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grpSp>
        <p:nvGrpSpPr>
          <p:cNvPr id="18" name="ICONS"/>
          <p:cNvGrpSpPr/>
          <p:nvPr/>
        </p:nvGrpSpPr>
        <p:grpSpPr>
          <a:xfrm>
            <a:off x="7480751" y="956675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67" name="Rounded Rectangle 22">
            <a:extLst>
              <a:ext uri="{FF2B5EF4-FFF2-40B4-BE49-F238E27FC236}">
                <a16:creationId xmlns:a16="http://schemas.microsoft.com/office/drawing/2014/main" id="{CAAC3437-2E14-49CE-8CB7-ED6B80F1EDDE}"/>
              </a:ext>
            </a:extLst>
          </p:cNvPr>
          <p:cNvSpPr>
            <a:spLocks noChangeAspect="1"/>
          </p:cNvSpPr>
          <p:nvPr/>
        </p:nvSpPr>
        <p:spPr>
          <a:xfrm>
            <a:off x="431798" y="-107461"/>
            <a:ext cx="2059717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Checking Answers</a:t>
            </a:r>
          </a:p>
          <a:p>
            <a:pPr algn="ctr"/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9A55AE7-7DB0-45F7-881C-97DDDBD73122}"/>
              </a:ext>
            </a:extLst>
          </p:cNvPr>
          <p:cNvGrpSpPr/>
          <p:nvPr/>
        </p:nvGrpSpPr>
        <p:grpSpPr>
          <a:xfrm>
            <a:off x="3742454" y="1011385"/>
            <a:ext cx="2473124" cy="719788"/>
            <a:chOff x="3742454" y="754028"/>
            <a:chExt cx="2473124" cy="719788"/>
          </a:xfrm>
        </p:grpSpPr>
        <p:sp>
          <p:nvSpPr>
            <p:cNvPr id="39" name="Arrow: Chevron 38">
              <a:extLst>
                <a:ext uri="{FF2B5EF4-FFF2-40B4-BE49-F238E27FC236}">
                  <a16:creationId xmlns:a16="http://schemas.microsoft.com/office/drawing/2014/main" id="{6693C8F3-0262-4A1C-978E-4A017EEB3234}"/>
                </a:ext>
              </a:extLst>
            </p:cNvPr>
            <p:cNvSpPr/>
            <p:nvPr/>
          </p:nvSpPr>
          <p:spPr>
            <a:xfrm>
              <a:off x="3742454" y="754028"/>
              <a:ext cx="2473124" cy="719788"/>
            </a:xfrm>
            <a:prstGeom prst="chevron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5C63149D-6D76-4B0C-9506-3E0FCABC1819}"/>
                </a:ext>
              </a:extLst>
            </p:cNvPr>
            <p:cNvSpPr/>
            <p:nvPr/>
          </p:nvSpPr>
          <p:spPr>
            <a:xfrm>
              <a:off x="4205117" y="970350"/>
              <a:ext cx="173904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solidFill>
                    <a:schemeClr val="tx1"/>
                  </a:solidFill>
                </a:rPr>
                <a:t>570 - 280  = 290</a:t>
              </a:r>
              <a:endParaRPr lang="en-GB" altLang="en-US" sz="18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1CBBEA3-5BD7-435E-A785-DA64D4C7B8AA}"/>
              </a:ext>
            </a:extLst>
          </p:cNvPr>
          <p:cNvGrpSpPr/>
          <p:nvPr/>
        </p:nvGrpSpPr>
        <p:grpSpPr>
          <a:xfrm>
            <a:off x="2714641" y="2712032"/>
            <a:ext cx="3787118" cy="1543050"/>
            <a:chOff x="683122" y="1657350"/>
            <a:chExt cx="3787118" cy="154305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E0F5B94-B184-4309-8D23-0D5F71419F7A}"/>
                </a:ext>
              </a:extLst>
            </p:cNvPr>
            <p:cNvSpPr/>
            <p:nvPr/>
          </p:nvSpPr>
          <p:spPr>
            <a:xfrm>
              <a:off x="683122" y="1657350"/>
              <a:ext cx="3787118" cy="154305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D4EC7CA-2CCA-494E-92AB-211A84CB74A5}"/>
                </a:ext>
              </a:extLst>
            </p:cNvPr>
            <p:cNvSpPr txBox="1"/>
            <p:nvPr/>
          </p:nvSpPr>
          <p:spPr>
            <a:xfrm>
              <a:off x="809007" y="1828710"/>
              <a:ext cx="362027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tx1"/>
                  </a:solidFill>
                </a:rPr>
                <a:t>We could use the numbers in the calculation to do an inverse addition calculation. What would the addition calculation be?</a:t>
              </a:r>
              <a:endParaRPr lang="en-GB" dirty="0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1B88E7C-149B-4CC4-BAC6-DF7281CBA06B}"/>
              </a:ext>
            </a:extLst>
          </p:cNvPr>
          <p:cNvGrpSpPr/>
          <p:nvPr/>
        </p:nvGrpSpPr>
        <p:grpSpPr>
          <a:xfrm>
            <a:off x="2707300" y="4396043"/>
            <a:ext cx="3801801" cy="633552"/>
            <a:chOff x="668439" y="3299017"/>
            <a:chExt cx="3801801" cy="633552"/>
          </a:xfrm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C67D4980-FC89-4D2B-AD7F-F9D86B5960A0}"/>
                </a:ext>
              </a:extLst>
            </p:cNvPr>
            <p:cNvSpPr/>
            <p:nvPr/>
          </p:nvSpPr>
          <p:spPr>
            <a:xfrm>
              <a:off x="668439" y="3299017"/>
              <a:ext cx="3801801" cy="63355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0D147FA6-C413-4F24-BA94-D790E93E2046}"/>
                </a:ext>
              </a:extLst>
            </p:cNvPr>
            <p:cNvSpPr txBox="1"/>
            <p:nvPr/>
          </p:nvSpPr>
          <p:spPr>
            <a:xfrm>
              <a:off x="766541" y="3429000"/>
              <a:ext cx="36202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280 + 290 or 290 + 280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11C5C18E-BFDB-42AF-B7E7-13AC34B3FC51}"/>
              </a:ext>
            </a:extLst>
          </p:cNvPr>
          <p:cNvGrpSpPr/>
          <p:nvPr/>
        </p:nvGrpSpPr>
        <p:grpSpPr>
          <a:xfrm>
            <a:off x="2707300" y="3173166"/>
            <a:ext cx="3801801" cy="633552"/>
            <a:chOff x="668439" y="3299017"/>
            <a:chExt cx="3801801" cy="633552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5A1661B2-E3B5-45BF-8F7D-B37E8E3F2E3F}"/>
                </a:ext>
              </a:extLst>
            </p:cNvPr>
            <p:cNvSpPr/>
            <p:nvPr/>
          </p:nvSpPr>
          <p:spPr>
            <a:xfrm>
              <a:off x="668439" y="3299017"/>
              <a:ext cx="3801801" cy="63355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5BF2A345-A65B-4E10-AF49-B0F031855B27}"/>
                </a:ext>
              </a:extLst>
            </p:cNvPr>
            <p:cNvSpPr txBox="1"/>
            <p:nvPr/>
          </p:nvSpPr>
          <p:spPr>
            <a:xfrm>
              <a:off x="766541" y="3429000"/>
              <a:ext cx="36202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What is 280 + 290?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39783CE8-0A59-4004-A2E6-F9C1F261D4AE}"/>
              </a:ext>
            </a:extLst>
          </p:cNvPr>
          <p:cNvGrpSpPr/>
          <p:nvPr/>
        </p:nvGrpSpPr>
        <p:grpSpPr>
          <a:xfrm>
            <a:off x="2707300" y="4393916"/>
            <a:ext cx="3801801" cy="633552"/>
            <a:chOff x="668439" y="3299017"/>
            <a:chExt cx="3801801" cy="633552"/>
          </a:xfrm>
        </p:grpSpPr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583FD50A-99AB-4EC6-B084-D58C6C5919FE}"/>
                </a:ext>
              </a:extLst>
            </p:cNvPr>
            <p:cNvSpPr/>
            <p:nvPr/>
          </p:nvSpPr>
          <p:spPr>
            <a:xfrm>
              <a:off x="668439" y="3299017"/>
              <a:ext cx="3801801" cy="63355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3D476509-2DBD-45A5-A9CC-EDDC943EA802}"/>
                </a:ext>
              </a:extLst>
            </p:cNvPr>
            <p:cNvSpPr txBox="1"/>
            <p:nvPr/>
          </p:nvSpPr>
          <p:spPr>
            <a:xfrm>
              <a:off x="766541" y="3429000"/>
              <a:ext cx="36202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280 + 290 = 570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7DEFC8FF-EA00-44AD-941E-52CFD3BB323D}"/>
              </a:ext>
            </a:extLst>
          </p:cNvPr>
          <p:cNvGrpSpPr/>
          <p:nvPr/>
        </p:nvGrpSpPr>
        <p:grpSpPr>
          <a:xfrm>
            <a:off x="2714641" y="2608783"/>
            <a:ext cx="3787118" cy="1204659"/>
            <a:chOff x="683122" y="1657350"/>
            <a:chExt cx="3787118" cy="1204659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362C32E3-B66A-4F53-9E45-77D27841D907}"/>
                </a:ext>
              </a:extLst>
            </p:cNvPr>
            <p:cNvSpPr/>
            <p:nvPr/>
          </p:nvSpPr>
          <p:spPr>
            <a:xfrm>
              <a:off x="683122" y="1657350"/>
              <a:ext cx="3787118" cy="120465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2E9D0717-7D78-496E-B4FE-82E23F119424}"/>
                </a:ext>
              </a:extLst>
            </p:cNvPr>
            <p:cNvSpPr txBox="1"/>
            <p:nvPr/>
          </p:nvSpPr>
          <p:spPr>
            <a:xfrm>
              <a:off x="815357" y="1809660"/>
              <a:ext cx="362027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tx1"/>
                  </a:solidFill>
                </a:rPr>
                <a:t>The numbers in this calculation are the same as the numbers in the subtraction calculation.</a:t>
              </a:r>
              <a:endParaRPr lang="en-GB" dirty="0"/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DB367692-BEAE-4F0C-A3FE-A971C56FF0E3}"/>
              </a:ext>
            </a:extLst>
          </p:cNvPr>
          <p:cNvGrpSpPr/>
          <p:nvPr/>
        </p:nvGrpSpPr>
        <p:grpSpPr>
          <a:xfrm>
            <a:off x="2707300" y="3648976"/>
            <a:ext cx="3801801" cy="633552"/>
            <a:chOff x="668439" y="3299017"/>
            <a:chExt cx="3801801" cy="633552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741DE728-688F-4951-AEA2-2DA118F90C2E}"/>
                </a:ext>
              </a:extLst>
            </p:cNvPr>
            <p:cNvSpPr/>
            <p:nvPr/>
          </p:nvSpPr>
          <p:spPr>
            <a:xfrm>
              <a:off x="668439" y="3299017"/>
              <a:ext cx="3801801" cy="63355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C82E2A22-C54C-4629-B878-3557A76B4762}"/>
                </a:ext>
              </a:extLst>
            </p:cNvPr>
            <p:cNvSpPr txBox="1"/>
            <p:nvPr/>
          </p:nvSpPr>
          <p:spPr>
            <a:xfrm>
              <a:off x="766541" y="3429000"/>
              <a:ext cx="36202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/>
                  </a:solidFill>
                </a:rPr>
                <a:t>What is 290 + 280?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F3C063CA-5AC7-4A66-A76B-CFEA7563FD54}"/>
              </a:ext>
            </a:extLst>
          </p:cNvPr>
          <p:cNvGrpSpPr/>
          <p:nvPr/>
        </p:nvGrpSpPr>
        <p:grpSpPr>
          <a:xfrm>
            <a:off x="2707300" y="4423489"/>
            <a:ext cx="3801801" cy="633552"/>
            <a:chOff x="668439" y="3299017"/>
            <a:chExt cx="3801801" cy="633552"/>
          </a:xfrm>
        </p:grpSpPr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E12DB379-D49D-4A8F-9917-1763C555DC4E}"/>
                </a:ext>
              </a:extLst>
            </p:cNvPr>
            <p:cNvSpPr/>
            <p:nvPr/>
          </p:nvSpPr>
          <p:spPr>
            <a:xfrm>
              <a:off x="668439" y="3299017"/>
              <a:ext cx="3801801" cy="63355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81814767-D97F-4D53-A421-2C50266A066F}"/>
                </a:ext>
              </a:extLst>
            </p:cNvPr>
            <p:cNvSpPr txBox="1"/>
            <p:nvPr/>
          </p:nvSpPr>
          <p:spPr>
            <a:xfrm>
              <a:off x="766541" y="3429000"/>
              <a:ext cx="36202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290 + 280 = 570</a:t>
              </a: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3C35E738-3C4E-4FCE-935E-3314F6A8326D}"/>
              </a:ext>
            </a:extLst>
          </p:cNvPr>
          <p:cNvGrpSpPr/>
          <p:nvPr/>
        </p:nvGrpSpPr>
        <p:grpSpPr>
          <a:xfrm>
            <a:off x="2714641" y="2625949"/>
            <a:ext cx="3787118" cy="1204659"/>
            <a:chOff x="683122" y="1657350"/>
            <a:chExt cx="3787118" cy="1204659"/>
          </a:xfrm>
        </p:grpSpPr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33DA5F76-DED5-4282-A187-5068E39064E4}"/>
                </a:ext>
              </a:extLst>
            </p:cNvPr>
            <p:cNvSpPr/>
            <p:nvPr/>
          </p:nvSpPr>
          <p:spPr>
            <a:xfrm>
              <a:off x="683122" y="1657350"/>
              <a:ext cx="3787118" cy="120465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C846183F-8A09-4590-9798-1D644B72B73B}"/>
                </a:ext>
              </a:extLst>
            </p:cNvPr>
            <p:cNvSpPr txBox="1"/>
            <p:nvPr/>
          </p:nvSpPr>
          <p:spPr>
            <a:xfrm>
              <a:off x="815357" y="1809660"/>
              <a:ext cx="362027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tx1"/>
                  </a:solidFill>
                </a:rPr>
                <a:t>The numbers in this calculation are also the same as the numbers in the subtraction calculation.</a:t>
              </a:r>
              <a:endParaRPr lang="en-GB" dirty="0"/>
            </a:p>
          </p:txBody>
        </p:sp>
      </p:grpSp>
      <p:sp>
        <p:nvSpPr>
          <p:cNvPr id="2" name="Oval 1">
            <a:extLst>
              <a:ext uri="{FF2B5EF4-FFF2-40B4-BE49-F238E27FC236}">
                <a16:creationId xmlns:a16="http://schemas.microsoft.com/office/drawing/2014/main" id="{73C9B507-04B4-4025-B209-3F4CA390D963}"/>
              </a:ext>
            </a:extLst>
          </p:cNvPr>
          <p:cNvSpPr/>
          <p:nvPr/>
        </p:nvSpPr>
        <p:spPr>
          <a:xfrm rot="161762">
            <a:off x="5742451" y="1475159"/>
            <a:ext cx="856178" cy="856178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1B137F-5846-4EFE-B000-A63B3660867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47" y="1257819"/>
            <a:ext cx="851286" cy="81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942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5818" y="642818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886D86A-1C59-49F5-80EE-744D3BE3AD9B}"/>
              </a:ext>
            </a:extLst>
          </p:cNvPr>
          <p:cNvGrpSpPr/>
          <p:nvPr/>
        </p:nvGrpSpPr>
        <p:grpSpPr>
          <a:xfrm>
            <a:off x="-265723" y="1691426"/>
            <a:ext cx="3897923" cy="1105812"/>
            <a:chOff x="-265723" y="1691426"/>
            <a:chExt cx="3897923" cy="1105812"/>
          </a:xfrm>
        </p:grpSpPr>
        <p:sp>
          <p:nvSpPr>
            <p:cNvPr id="9" name="Parallelogram 8">
              <a:extLst>
                <a:ext uri="{FF2B5EF4-FFF2-40B4-BE49-F238E27FC236}">
                  <a16:creationId xmlns:a16="http://schemas.microsoft.com/office/drawing/2014/main" id="{725DBD45-99B7-4BF5-B1EC-5EF2F445134F}"/>
                </a:ext>
              </a:extLst>
            </p:cNvPr>
            <p:cNvSpPr/>
            <p:nvPr/>
          </p:nvSpPr>
          <p:spPr>
            <a:xfrm flipV="1">
              <a:off x="-265723" y="1691426"/>
              <a:ext cx="3897923" cy="1105812"/>
            </a:xfrm>
            <a:prstGeom prst="parallelogram">
              <a:avLst>
                <a:gd name="adj" fmla="val 5217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9DE508C-43A8-43DF-9EFD-E6B75949682D}"/>
                </a:ext>
              </a:extLst>
            </p:cNvPr>
            <p:cNvSpPr txBox="1"/>
            <p:nvPr/>
          </p:nvSpPr>
          <p:spPr>
            <a:xfrm>
              <a:off x="912899" y="2064986"/>
              <a:ext cx="20760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a) 650 – 25 = 625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0F5BEE8-944A-475E-8FFC-11D9A4FB4ECF}"/>
              </a:ext>
            </a:extLst>
          </p:cNvPr>
          <p:cNvGrpSpPr/>
          <p:nvPr/>
        </p:nvGrpSpPr>
        <p:grpSpPr>
          <a:xfrm>
            <a:off x="5466861" y="1691425"/>
            <a:ext cx="3677139" cy="1105812"/>
            <a:chOff x="5466861" y="1691425"/>
            <a:chExt cx="3677139" cy="1105812"/>
          </a:xfrm>
        </p:grpSpPr>
        <p:sp>
          <p:nvSpPr>
            <p:cNvPr id="63" name="Parallelogram 62">
              <a:extLst>
                <a:ext uri="{FF2B5EF4-FFF2-40B4-BE49-F238E27FC236}">
                  <a16:creationId xmlns:a16="http://schemas.microsoft.com/office/drawing/2014/main" id="{BEC3FD13-A750-48D3-8976-7FF2C2176F24}"/>
                </a:ext>
              </a:extLst>
            </p:cNvPr>
            <p:cNvSpPr/>
            <p:nvPr/>
          </p:nvSpPr>
          <p:spPr>
            <a:xfrm flipV="1">
              <a:off x="5466861" y="1691425"/>
              <a:ext cx="3677139" cy="1105812"/>
            </a:xfrm>
            <a:prstGeom prst="parallelogram">
              <a:avLst>
                <a:gd name="adj" fmla="val 52179"/>
              </a:avLst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618BA15C-3DC1-42CA-BB71-6EDD69656D00}"/>
                </a:ext>
              </a:extLst>
            </p:cNvPr>
            <p:cNvSpPr txBox="1"/>
            <p:nvPr/>
          </p:nvSpPr>
          <p:spPr>
            <a:xfrm>
              <a:off x="5877868" y="1769056"/>
              <a:ext cx="24282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rgbClr val="00B050"/>
                  </a:solidFill>
                </a:rPr>
                <a:t>The same numbers as in the subtraction calculation. Correct.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D94A93B2-1673-4346-A7D6-4DF2C1215376}"/>
              </a:ext>
            </a:extLst>
          </p:cNvPr>
          <p:cNvGrpSpPr/>
          <p:nvPr/>
        </p:nvGrpSpPr>
        <p:grpSpPr>
          <a:xfrm>
            <a:off x="-265723" y="4578191"/>
            <a:ext cx="3897923" cy="1105812"/>
            <a:chOff x="-265723" y="4578191"/>
            <a:chExt cx="3897923" cy="1105812"/>
          </a:xfrm>
        </p:grpSpPr>
        <p:sp>
          <p:nvSpPr>
            <p:cNvPr id="89" name="Parallelogram 88">
              <a:extLst>
                <a:ext uri="{FF2B5EF4-FFF2-40B4-BE49-F238E27FC236}">
                  <a16:creationId xmlns:a16="http://schemas.microsoft.com/office/drawing/2014/main" id="{B81EC7D1-3395-4CEF-A409-27B677CA7796}"/>
                </a:ext>
              </a:extLst>
            </p:cNvPr>
            <p:cNvSpPr/>
            <p:nvPr/>
          </p:nvSpPr>
          <p:spPr>
            <a:xfrm flipV="1">
              <a:off x="-265723" y="4578191"/>
              <a:ext cx="3897923" cy="1105812"/>
            </a:xfrm>
            <a:prstGeom prst="parallelogram">
              <a:avLst>
                <a:gd name="adj" fmla="val 5217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A1616942-79E6-460C-9E3B-B1BD188AE48C}"/>
                </a:ext>
              </a:extLst>
            </p:cNvPr>
            <p:cNvSpPr txBox="1"/>
            <p:nvPr/>
          </p:nvSpPr>
          <p:spPr>
            <a:xfrm>
              <a:off x="912899" y="4951751"/>
              <a:ext cx="20760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c) 485 - 295 = 190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0CFD97E-F4DF-4042-A158-3CD73392AE11}"/>
              </a:ext>
            </a:extLst>
          </p:cNvPr>
          <p:cNvGrpSpPr/>
          <p:nvPr/>
        </p:nvGrpSpPr>
        <p:grpSpPr>
          <a:xfrm>
            <a:off x="3136915" y="4578191"/>
            <a:ext cx="2839306" cy="1105812"/>
            <a:chOff x="3136915" y="4578191"/>
            <a:chExt cx="2839306" cy="1105812"/>
          </a:xfrm>
        </p:grpSpPr>
        <p:sp>
          <p:nvSpPr>
            <p:cNvPr id="91" name="Parallelogram 90">
              <a:extLst>
                <a:ext uri="{FF2B5EF4-FFF2-40B4-BE49-F238E27FC236}">
                  <a16:creationId xmlns:a16="http://schemas.microsoft.com/office/drawing/2014/main" id="{D1B3DC92-71A3-4FBF-A6F5-76B63EE8033B}"/>
                </a:ext>
              </a:extLst>
            </p:cNvPr>
            <p:cNvSpPr/>
            <p:nvPr/>
          </p:nvSpPr>
          <p:spPr>
            <a:xfrm flipV="1">
              <a:off x="3136915" y="4578191"/>
              <a:ext cx="2839306" cy="1105812"/>
            </a:xfrm>
            <a:prstGeom prst="parallelogram">
              <a:avLst>
                <a:gd name="adj" fmla="val 52179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110B4BD1-431B-40CF-BDCD-E95337273A3F}"/>
                </a:ext>
              </a:extLst>
            </p:cNvPr>
            <p:cNvSpPr txBox="1"/>
            <p:nvPr/>
          </p:nvSpPr>
          <p:spPr>
            <a:xfrm>
              <a:off x="3662188" y="4813252"/>
              <a:ext cx="19723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295 + 190 = 485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190 + 295 = 485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FA1879B-8D4A-4FB7-8375-EE3A8A58880F}"/>
              </a:ext>
            </a:extLst>
          </p:cNvPr>
          <p:cNvGrpSpPr/>
          <p:nvPr/>
        </p:nvGrpSpPr>
        <p:grpSpPr>
          <a:xfrm>
            <a:off x="5466861" y="4578190"/>
            <a:ext cx="3677139" cy="1105812"/>
            <a:chOff x="5466861" y="4578190"/>
            <a:chExt cx="3677139" cy="1105812"/>
          </a:xfrm>
        </p:grpSpPr>
        <p:sp>
          <p:nvSpPr>
            <p:cNvPr id="88" name="Parallelogram 87">
              <a:extLst>
                <a:ext uri="{FF2B5EF4-FFF2-40B4-BE49-F238E27FC236}">
                  <a16:creationId xmlns:a16="http://schemas.microsoft.com/office/drawing/2014/main" id="{F9B2D0F1-E6C9-41E9-92A3-CB7F7FE9A042}"/>
                </a:ext>
              </a:extLst>
            </p:cNvPr>
            <p:cNvSpPr/>
            <p:nvPr/>
          </p:nvSpPr>
          <p:spPr>
            <a:xfrm flipV="1">
              <a:off x="5466861" y="4578190"/>
              <a:ext cx="3677139" cy="1105812"/>
            </a:xfrm>
            <a:prstGeom prst="parallelogram">
              <a:avLst>
                <a:gd name="adj" fmla="val 52179"/>
              </a:avLst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2F3FC8FE-2DE2-4493-B0BF-C386EA1433E5}"/>
                </a:ext>
              </a:extLst>
            </p:cNvPr>
            <p:cNvSpPr txBox="1"/>
            <p:nvPr/>
          </p:nvSpPr>
          <p:spPr>
            <a:xfrm>
              <a:off x="5877868" y="4655821"/>
              <a:ext cx="24282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rgbClr val="00B050"/>
                  </a:solidFill>
                </a:rPr>
                <a:t>The same numbers as in the subtraction calculation. Correct.</a:t>
              </a: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7939AE3B-5285-459C-A7D9-2975FF4E6359}"/>
              </a:ext>
            </a:extLst>
          </p:cNvPr>
          <p:cNvGrpSpPr/>
          <p:nvPr/>
        </p:nvGrpSpPr>
        <p:grpSpPr>
          <a:xfrm>
            <a:off x="3024987" y="4707774"/>
            <a:ext cx="670604" cy="679175"/>
            <a:chOff x="3024987" y="1821009"/>
            <a:chExt cx="670604" cy="679175"/>
          </a:xfrm>
        </p:grpSpPr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565BDA3A-8003-4AF7-A4C9-7D5B2B4AB5C6}"/>
                </a:ext>
              </a:extLst>
            </p:cNvPr>
            <p:cNvSpPr/>
            <p:nvPr/>
          </p:nvSpPr>
          <p:spPr>
            <a:xfrm rot="161762">
              <a:off x="3024987" y="1933187"/>
              <a:ext cx="566997" cy="566997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49C2149B-B577-4D85-8033-73AFF71C7D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1834" y="1821009"/>
              <a:ext cx="563757" cy="538754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108B701-7870-438B-AF05-4BA24CE2C962}"/>
              </a:ext>
            </a:extLst>
          </p:cNvPr>
          <p:cNvGrpSpPr/>
          <p:nvPr/>
        </p:nvGrpSpPr>
        <p:grpSpPr>
          <a:xfrm>
            <a:off x="-265723" y="3106988"/>
            <a:ext cx="3897923" cy="1105812"/>
            <a:chOff x="-265723" y="3106988"/>
            <a:chExt cx="3897923" cy="1105812"/>
          </a:xfrm>
        </p:grpSpPr>
        <p:sp>
          <p:nvSpPr>
            <p:cNvPr id="71" name="Parallelogram 70">
              <a:extLst>
                <a:ext uri="{FF2B5EF4-FFF2-40B4-BE49-F238E27FC236}">
                  <a16:creationId xmlns:a16="http://schemas.microsoft.com/office/drawing/2014/main" id="{866851A3-E627-4D87-8F68-97442F841B51}"/>
                </a:ext>
              </a:extLst>
            </p:cNvPr>
            <p:cNvSpPr/>
            <p:nvPr/>
          </p:nvSpPr>
          <p:spPr>
            <a:xfrm flipV="1">
              <a:off x="-265723" y="3106988"/>
              <a:ext cx="3897923" cy="1105812"/>
            </a:xfrm>
            <a:prstGeom prst="parallelogram">
              <a:avLst>
                <a:gd name="adj" fmla="val 5217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B8DB1766-EA60-4632-B3C7-32E0A790D03A}"/>
                </a:ext>
              </a:extLst>
            </p:cNvPr>
            <p:cNvSpPr txBox="1"/>
            <p:nvPr/>
          </p:nvSpPr>
          <p:spPr>
            <a:xfrm>
              <a:off x="912899" y="3480548"/>
              <a:ext cx="23342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b) 895 - 275 = 520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DFCD75B-EA32-49BA-A481-8A42D9C6D441}"/>
              </a:ext>
            </a:extLst>
          </p:cNvPr>
          <p:cNvGrpSpPr/>
          <p:nvPr/>
        </p:nvGrpSpPr>
        <p:grpSpPr>
          <a:xfrm>
            <a:off x="3136915" y="3106988"/>
            <a:ext cx="2740952" cy="1105812"/>
            <a:chOff x="3136915" y="3106988"/>
            <a:chExt cx="2740952" cy="1105812"/>
          </a:xfrm>
        </p:grpSpPr>
        <p:sp>
          <p:nvSpPr>
            <p:cNvPr id="73" name="Parallelogram 72">
              <a:extLst>
                <a:ext uri="{FF2B5EF4-FFF2-40B4-BE49-F238E27FC236}">
                  <a16:creationId xmlns:a16="http://schemas.microsoft.com/office/drawing/2014/main" id="{41AC4082-C639-4ED8-9697-E97ED09335D2}"/>
                </a:ext>
              </a:extLst>
            </p:cNvPr>
            <p:cNvSpPr/>
            <p:nvPr/>
          </p:nvSpPr>
          <p:spPr>
            <a:xfrm flipV="1">
              <a:off x="3136915" y="3106988"/>
              <a:ext cx="2740952" cy="1105812"/>
            </a:xfrm>
            <a:prstGeom prst="parallelogram">
              <a:avLst>
                <a:gd name="adj" fmla="val 52179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B84378B-E1B4-4761-AA6E-1C97572F9344}"/>
                </a:ext>
              </a:extLst>
            </p:cNvPr>
            <p:cNvSpPr txBox="1"/>
            <p:nvPr/>
          </p:nvSpPr>
          <p:spPr>
            <a:xfrm>
              <a:off x="3632200" y="3342049"/>
              <a:ext cx="19723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275 + 520 = 795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520 + 275 = 795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EB28331A-3403-4193-BAAF-B5351DD70645}"/>
              </a:ext>
            </a:extLst>
          </p:cNvPr>
          <p:cNvGrpSpPr/>
          <p:nvPr/>
        </p:nvGrpSpPr>
        <p:grpSpPr>
          <a:xfrm>
            <a:off x="5371663" y="3106987"/>
            <a:ext cx="3797738" cy="1105812"/>
            <a:chOff x="5371663" y="3106987"/>
            <a:chExt cx="3797738" cy="1105812"/>
          </a:xfrm>
        </p:grpSpPr>
        <p:sp>
          <p:nvSpPr>
            <p:cNvPr id="70" name="Parallelogram 69">
              <a:extLst>
                <a:ext uri="{FF2B5EF4-FFF2-40B4-BE49-F238E27FC236}">
                  <a16:creationId xmlns:a16="http://schemas.microsoft.com/office/drawing/2014/main" id="{39D688ED-BD66-4F35-90D6-C9521B8D3F40}"/>
                </a:ext>
              </a:extLst>
            </p:cNvPr>
            <p:cNvSpPr/>
            <p:nvPr/>
          </p:nvSpPr>
          <p:spPr>
            <a:xfrm flipV="1">
              <a:off x="5371663" y="3106987"/>
              <a:ext cx="3797738" cy="1105812"/>
            </a:xfrm>
            <a:prstGeom prst="parallelogram">
              <a:avLst>
                <a:gd name="adj" fmla="val 52179"/>
              </a:avLst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EA386FBA-4F11-4DD0-9CCE-C40EBD3B70F1}"/>
                </a:ext>
              </a:extLst>
            </p:cNvPr>
            <p:cNvSpPr txBox="1"/>
            <p:nvPr/>
          </p:nvSpPr>
          <p:spPr>
            <a:xfrm>
              <a:off x="5631770" y="3184618"/>
              <a:ext cx="287395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rgbClr val="00B050"/>
                  </a:solidFill>
                </a:rPr>
                <a:t>Not all the same numbers as in the subtraction calculation. Incorrect.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C3E2733-EBAB-4C48-868D-8FAC580336C2}"/>
              </a:ext>
            </a:extLst>
          </p:cNvPr>
          <p:cNvGrpSpPr/>
          <p:nvPr/>
        </p:nvGrpSpPr>
        <p:grpSpPr>
          <a:xfrm>
            <a:off x="683121" y="843729"/>
            <a:ext cx="6981329" cy="464371"/>
            <a:chOff x="632039" y="831861"/>
            <a:chExt cx="6981329" cy="464371"/>
          </a:xfrm>
        </p:grpSpPr>
        <p:sp>
          <p:nvSpPr>
            <p:cNvPr id="42" name="Arrow: Pentagon 41">
              <a:extLst>
                <a:ext uri="{FF2B5EF4-FFF2-40B4-BE49-F238E27FC236}">
                  <a16:creationId xmlns:a16="http://schemas.microsoft.com/office/drawing/2014/main" id="{FB8E32AF-4F09-45F9-9A93-72BC78B71BA9}"/>
                </a:ext>
              </a:extLst>
            </p:cNvPr>
            <p:cNvSpPr/>
            <p:nvPr/>
          </p:nvSpPr>
          <p:spPr>
            <a:xfrm>
              <a:off x="632039" y="831861"/>
              <a:ext cx="6162179" cy="464371"/>
            </a:xfrm>
            <a:prstGeom prst="homePlat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92C9158-F43B-4A7C-9EF8-B74D2B23906D}"/>
                </a:ext>
              </a:extLst>
            </p:cNvPr>
            <p:cNvSpPr/>
            <p:nvPr/>
          </p:nvSpPr>
          <p:spPr>
            <a:xfrm>
              <a:off x="786341" y="909684"/>
              <a:ext cx="6827027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Use the inverse to check these subtraction calculations.</a:t>
              </a: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grpSp>
        <p:nvGrpSpPr>
          <p:cNvPr id="18" name="ICONS"/>
          <p:cNvGrpSpPr/>
          <p:nvPr/>
        </p:nvGrpSpPr>
        <p:grpSpPr>
          <a:xfrm>
            <a:off x="7480751" y="956675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67" name="Rounded Rectangle 22">
            <a:extLst>
              <a:ext uri="{FF2B5EF4-FFF2-40B4-BE49-F238E27FC236}">
                <a16:creationId xmlns:a16="http://schemas.microsoft.com/office/drawing/2014/main" id="{CAAC3437-2E14-49CE-8CB7-ED6B80F1EDDE}"/>
              </a:ext>
            </a:extLst>
          </p:cNvPr>
          <p:cNvSpPr>
            <a:spLocks noChangeAspect="1"/>
          </p:cNvSpPr>
          <p:nvPr/>
        </p:nvSpPr>
        <p:spPr>
          <a:xfrm>
            <a:off x="431798" y="-107461"/>
            <a:ext cx="2059717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Checking Answers</a:t>
            </a:r>
          </a:p>
          <a:p>
            <a:pPr algn="ctr"/>
            <a:endParaRPr lang="en-GB" dirty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2A501D3-A35A-42BC-ABC3-E1B740D92FF9}"/>
              </a:ext>
            </a:extLst>
          </p:cNvPr>
          <p:cNvGrpSpPr/>
          <p:nvPr/>
        </p:nvGrpSpPr>
        <p:grpSpPr>
          <a:xfrm>
            <a:off x="3136915" y="1691426"/>
            <a:ext cx="2839306" cy="1105812"/>
            <a:chOff x="3136915" y="1691426"/>
            <a:chExt cx="2839306" cy="1105812"/>
          </a:xfrm>
        </p:grpSpPr>
        <p:sp>
          <p:nvSpPr>
            <p:cNvPr id="54" name="Parallelogram 53">
              <a:extLst>
                <a:ext uri="{FF2B5EF4-FFF2-40B4-BE49-F238E27FC236}">
                  <a16:creationId xmlns:a16="http://schemas.microsoft.com/office/drawing/2014/main" id="{4CB59227-BFD8-4E54-89FE-23B21758D9D4}"/>
                </a:ext>
              </a:extLst>
            </p:cNvPr>
            <p:cNvSpPr/>
            <p:nvPr/>
          </p:nvSpPr>
          <p:spPr>
            <a:xfrm flipV="1">
              <a:off x="3136915" y="1691426"/>
              <a:ext cx="2839306" cy="1105812"/>
            </a:xfrm>
            <a:prstGeom prst="parallelogram">
              <a:avLst>
                <a:gd name="adj" fmla="val 52179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3A9E3D45-2F51-4658-9669-81F72CF841CD}"/>
                </a:ext>
              </a:extLst>
            </p:cNvPr>
            <p:cNvSpPr txBox="1"/>
            <p:nvPr/>
          </p:nvSpPr>
          <p:spPr>
            <a:xfrm>
              <a:off x="3576344" y="1926487"/>
              <a:ext cx="19723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25 + 625 = 650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625 + 25 = 650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00DC6BE-0BD5-41B6-91A7-12F7D49DF7F7}"/>
              </a:ext>
            </a:extLst>
          </p:cNvPr>
          <p:cNvGrpSpPr/>
          <p:nvPr/>
        </p:nvGrpSpPr>
        <p:grpSpPr>
          <a:xfrm>
            <a:off x="3024987" y="1821009"/>
            <a:ext cx="670604" cy="679175"/>
            <a:chOff x="3024987" y="1821009"/>
            <a:chExt cx="670604" cy="679175"/>
          </a:xfrm>
        </p:grpSpPr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7474AE30-004D-4E39-B268-184FB1D9CBED}"/>
                </a:ext>
              </a:extLst>
            </p:cNvPr>
            <p:cNvSpPr/>
            <p:nvPr/>
          </p:nvSpPr>
          <p:spPr>
            <a:xfrm rot="161762">
              <a:off x="3024987" y="1933187"/>
              <a:ext cx="566997" cy="566997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2089DF4-0CE0-4D02-A1FD-4711EEC2F9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1834" y="1821009"/>
              <a:ext cx="563757" cy="538754"/>
            </a:xfrm>
            <a:prstGeom prst="rect">
              <a:avLst/>
            </a:prstGeom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DC94DC1-C7CA-49BB-8F13-07C49552D062}"/>
              </a:ext>
            </a:extLst>
          </p:cNvPr>
          <p:cNvGrpSpPr/>
          <p:nvPr/>
        </p:nvGrpSpPr>
        <p:grpSpPr>
          <a:xfrm>
            <a:off x="3024987" y="3348348"/>
            <a:ext cx="696995" cy="567398"/>
            <a:chOff x="3024987" y="3348348"/>
            <a:chExt cx="696995" cy="567398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D7C466B9-C2BD-4659-9A2F-FFBC8A8E7C39}"/>
                </a:ext>
              </a:extLst>
            </p:cNvPr>
            <p:cNvSpPr/>
            <p:nvPr/>
          </p:nvSpPr>
          <p:spPr>
            <a:xfrm rot="161762">
              <a:off x="3024987" y="3348749"/>
              <a:ext cx="566997" cy="566997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B860B5D-008D-494F-987E-518D44C7892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6838" y="3348348"/>
              <a:ext cx="655144" cy="4529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88501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1799" y="640681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3287C8-AEEA-44D3-9702-012D9E0DC09C}"/>
              </a:ext>
            </a:extLst>
          </p:cNvPr>
          <p:cNvGrpSpPr/>
          <p:nvPr/>
        </p:nvGrpSpPr>
        <p:grpSpPr>
          <a:xfrm>
            <a:off x="6084426" y="1011385"/>
            <a:ext cx="3082399" cy="719788"/>
            <a:chOff x="6084426" y="754028"/>
            <a:chExt cx="3082399" cy="719788"/>
          </a:xfrm>
        </p:grpSpPr>
        <p:sp>
          <p:nvSpPr>
            <p:cNvPr id="45" name="Arrow: Chevron 44">
              <a:extLst>
                <a:ext uri="{FF2B5EF4-FFF2-40B4-BE49-F238E27FC236}">
                  <a16:creationId xmlns:a16="http://schemas.microsoft.com/office/drawing/2014/main" id="{B5380F2C-51DB-4CCC-B090-D50423B2F702}"/>
                </a:ext>
              </a:extLst>
            </p:cNvPr>
            <p:cNvSpPr/>
            <p:nvPr/>
          </p:nvSpPr>
          <p:spPr>
            <a:xfrm>
              <a:off x="6084426" y="754028"/>
              <a:ext cx="3082399" cy="719788"/>
            </a:xfrm>
            <a:prstGeom prst="chevron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306FC0F5-607A-4059-8BF6-6D9C5E603EEC}"/>
                </a:ext>
              </a:extLst>
            </p:cNvPr>
            <p:cNvSpPr/>
            <p:nvPr/>
          </p:nvSpPr>
          <p:spPr>
            <a:xfrm>
              <a:off x="6842573" y="831850"/>
              <a:ext cx="1331533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800" dirty="0">
                  <a:solidFill>
                    <a:schemeClr val="tx1"/>
                  </a:solidFill>
                </a:rPr>
                <a:t>This answer is correct.</a:t>
              </a:r>
              <a:endParaRPr lang="en-GB" altLang="en-US" sz="18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C3E2733-EBAB-4C48-868D-8FAC580336C2}"/>
              </a:ext>
            </a:extLst>
          </p:cNvPr>
          <p:cNvGrpSpPr/>
          <p:nvPr/>
        </p:nvGrpSpPr>
        <p:grpSpPr>
          <a:xfrm>
            <a:off x="683121" y="1021529"/>
            <a:ext cx="3205973" cy="709644"/>
            <a:chOff x="632039" y="831861"/>
            <a:chExt cx="3205973" cy="709644"/>
          </a:xfrm>
        </p:grpSpPr>
        <p:sp>
          <p:nvSpPr>
            <p:cNvPr id="42" name="Arrow: Pentagon 41">
              <a:extLst>
                <a:ext uri="{FF2B5EF4-FFF2-40B4-BE49-F238E27FC236}">
                  <a16:creationId xmlns:a16="http://schemas.microsoft.com/office/drawing/2014/main" id="{FB8E32AF-4F09-45F9-9A93-72BC78B71BA9}"/>
                </a:ext>
              </a:extLst>
            </p:cNvPr>
            <p:cNvSpPr/>
            <p:nvPr/>
          </p:nvSpPr>
          <p:spPr>
            <a:xfrm>
              <a:off x="632039" y="831861"/>
              <a:ext cx="3205973" cy="709644"/>
            </a:xfrm>
            <a:prstGeom prst="homePlat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92C9158-F43B-4A7C-9EF8-B74D2B23906D}"/>
                </a:ext>
              </a:extLst>
            </p:cNvPr>
            <p:cNvSpPr/>
            <p:nvPr/>
          </p:nvSpPr>
          <p:spPr>
            <a:xfrm>
              <a:off x="786341" y="909684"/>
              <a:ext cx="2750729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How could we check the answer to this calculation?</a:t>
              </a: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grpSp>
        <p:nvGrpSpPr>
          <p:cNvPr id="18" name="ICONS"/>
          <p:cNvGrpSpPr/>
          <p:nvPr/>
        </p:nvGrpSpPr>
        <p:grpSpPr>
          <a:xfrm>
            <a:off x="7480751" y="956675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67" name="Rounded Rectangle 22">
            <a:extLst>
              <a:ext uri="{FF2B5EF4-FFF2-40B4-BE49-F238E27FC236}">
                <a16:creationId xmlns:a16="http://schemas.microsoft.com/office/drawing/2014/main" id="{CAAC3437-2E14-49CE-8CB7-ED6B80F1EDDE}"/>
              </a:ext>
            </a:extLst>
          </p:cNvPr>
          <p:cNvSpPr>
            <a:spLocks noChangeAspect="1"/>
          </p:cNvSpPr>
          <p:nvPr/>
        </p:nvSpPr>
        <p:spPr>
          <a:xfrm>
            <a:off x="431798" y="-107461"/>
            <a:ext cx="2059717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Checking Answers</a:t>
            </a:r>
          </a:p>
          <a:p>
            <a:pPr algn="ctr"/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9A55AE7-7DB0-45F7-881C-97DDDBD73122}"/>
              </a:ext>
            </a:extLst>
          </p:cNvPr>
          <p:cNvGrpSpPr/>
          <p:nvPr/>
        </p:nvGrpSpPr>
        <p:grpSpPr>
          <a:xfrm>
            <a:off x="3742454" y="1011385"/>
            <a:ext cx="2473124" cy="719788"/>
            <a:chOff x="3742454" y="754028"/>
            <a:chExt cx="2473124" cy="719788"/>
          </a:xfrm>
        </p:grpSpPr>
        <p:sp>
          <p:nvSpPr>
            <p:cNvPr id="39" name="Arrow: Chevron 38">
              <a:extLst>
                <a:ext uri="{FF2B5EF4-FFF2-40B4-BE49-F238E27FC236}">
                  <a16:creationId xmlns:a16="http://schemas.microsoft.com/office/drawing/2014/main" id="{6693C8F3-0262-4A1C-978E-4A017EEB3234}"/>
                </a:ext>
              </a:extLst>
            </p:cNvPr>
            <p:cNvSpPr/>
            <p:nvPr/>
          </p:nvSpPr>
          <p:spPr>
            <a:xfrm>
              <a:off x="3742454" y="754028"/>
              <a:ext cx="2473124" cy="719788"/>
            </a:xfrm>
            <a:prstGeom prst="chevron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5C63149D-6D76-4B0C-9506-3E0FCABC1819}"/>
                </a:ext>
              </a:extLst>
            </p:cNvPr>
            <p:cNvSpPr/>
            <p:nvPr/>
          </p:nvSpPr>
          <p:spPr>
            <a:xfrm>
              <a:off x="4179717" y="970350"/>
              <a:ext cx="1856484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>
                  <a:solidFill>
                    <a:schemeClr val="tx1"/>
                  </a:solidFill>
                </a:rPr>
                <a:t>320 + 130  = 450</a:t>
              </a:r>
              <a:endParaRPr lang="en-GB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1CBBEA3-5BD7-435E-A785-DA64D4C7B8AA}"/>
              </a:ext>
            </a:extLst>
          </p:cNvPr>
          <p:cNvGrpSpPr/>
          <p:nvPr/>
        </p:nvGrpSpPr>
        <p:grpSpPr>
          <a:xfrm>
            <a:off x="2526107" y="2458673"/>
            <a:ext cx="4101114" cy="1543050"/>
            <a:chOff x="683121" y="1657350"/>
            <a:chExt cx="4101114" cy="154305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E0F5B94-B184-4309-8D23-0D5F71419F7A}"/>
                </a:ext>
              </a:extLst>
            </p:cNvPr>
            <p:cNvSpPr/>
            <p:nvPr/>
          </p:nvSpPr>
          <p:spPr>
            <a:xfrm>
              <a:off x="683121" y="1657350"/>
              <a:ext cx="4101113" cy="154305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D4EC7CA-2CCA-494E-92AB-211A84CB74A5}"/>
                </a:ext>
              </a:extLst>
            </p:cNvPr>
            <p:cNvSpPr txBox="1"/>
            <p:nvPr/>
          </p:nvSpPr>
          <p:spPr>
            <a:xfrm>
              <a:off x="809007" y="1828710"/>
              <a:ext cx="397522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tx1"/>
                  </a:solidFill>
                </a:rPr>
                <a:t>We could use the numbers in the calculation to do an inverse subtraction calculation. What would the subtraction calculation be?</a:t>
              </a:r>
              <a:endParaRPr lang="en-GB" dirty="0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1B88E7C-149B-4CC4-BAC6-DF7281CBA06B}"/>
              </a:ext>
            </a:extLst>
          </p:cNvPr>
          <p:cNvGrpSpPr/>
          <p:nvPr/>
        </p:nvGrpSpPr>
        <p:grpSpPr>
          <a:xfrm>
            <a:off x="2627551" y="4246850"/>
            <a:ext cx="3858033" cy="633552"/>
            <a:chOff x="766541" y="3299017"/>
            <a:chExt cx="3858033" cy="633552"/>
          </a:xfrm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C67D4980-FC89-4D2B-AD7F-F9D86B5960A0}"/>
                </a:ext>
              </a:extLst>
            </p:cNvPr>
            <p:cNvSpPr/>
            <p:nvPr/>
          </p:nvSpPr>
          <p:spPr>
            <a:xfrm>
              <a:off x="795296" y="3299017"/>
              <a:ext cx="3801801" cy="63355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0D147FA6-C413-4F24-BA94-D790E93E2046}"/>
                </a:ext>
              </a:extLst>
            </p:cNvPr>
            <p:cNvSpPr txBox="1"/>
            <p:nvPr/>
          </p:nvSpPr>
          <p:spPr>
            <a:xfrm>
              <a:off x="766541" y="3429000"/>
              <a:ext cx="38580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450 – 320 or 450 – 130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11C5C18E-BFDB-42AF-B7E7-13AC34B3FC51}"/>
              </a:ext>
            </a:extLst>
          </p:cNvPr>
          <p:cNvGrpSpPr/>
          <p:nvPr/>
        </p:nvGrpSpPr>
        <p:grpSpPr>
          <a:xfrm>
            <a:off x="2661011" y="2975356"/>
            <a:ext cx="3801801" cy="633552"/>
            <a:chOff x="668439" y="3299017"/>
            <a:chExt cx="3801801" cy="633552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5A1661B2-E3B5-45BF-8F7D-B37E8E3F2E3F}"/>
                </a:ext>
              </a:extLst>
            </p:cNvPr>
            <p:cNvSpPr/>
            <p:nvPr/>
          </p:nvSpPr>
          <p:spPr>
            <a:xfrm>
              <a:off x="668439" y="3299017"/>
              <a:ext cx="3801801" cy="63355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5BF2A345-A65B-4E10-AF49-B0F031855B27}"/>
                </a:ext>
              </a:extLst>
            </p:cNvPr>
            <p:cNvSpPr txBox="1"/>
            <p:nvPr/>
          </p:nvSpPr>
          <p:spPr>
            <a:xfrm>
              <a:off x="766541" y="3429000"/>
              <a:ext cx="36202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/>
                  </a:solidFill>
                </a:rPr>
                <a:t>What is 450 </a:t>
              </a:r>
              <a:r>
                <a:rPr lang="en-GB" dirty="0">
                  <a:solidFill>
                    <a:schemeClr val="tx1"/>
                  </a:solidFill>
                </a:rPr>
                <a:t>–</a:t>
              </a:r>
              <a:r>
                <a:rPr lang="en-US" dirty="0">
                  <a:solidFill>
                    <a:schemeClr val="tx1"/>
                  </a:solidFill>
                </a:rPr>
                <a:t> 320?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39783CE8-0A59-4004-A2E6-F9C1F261D4AE}"/>
              </a:ext>
            </a:extLst>
          </p:cNvPr>
          <p:cNvGrpSpPr/>
          <p:nvPr/>
        </p:nvGrpSpPr>
        <p:grpSpPr>
          <a:xfrm>
            <a:off x="2651623" y="4230998"/>
            <a:ext cx="3801801" cy="633552"/>
            <a:chOff x="668439" y="3299017"/>
            <a:chExt cx="3801801" cy="633552"/>
          </a:xfrm>
        </p:grpSpPr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583FD50A-99AB-4EC6-B084-D58C6C5919FE}"/>
                </a:ext>
              </a:extLst>
            </p:cNvPr>
            <p:cNvSpPr/>
            <p:nvPr/>
          </p:nvSpPr>
          <p:spPr>
            <a:xfrm>
              <a:off x="668439" y="3299017"/>
              <a:ext cx="3801801" cy="63355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3D476509-2DBD-45A5-A9CC-EDDC943EA802}"/>
                </a:ext>
              </a:extLst>
            </p:cNvPr>
            <p:cNvSpPr txBox="1"/>
            <p:nvPr/>
          </p:nvSpPr>
          <p:spPr>
            <a:xfrm>
              <a:off x="766541" y="3429000"/>
              <a:ext cx="36202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450 – 320 = 130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7DEFC8FF-EA00-44AD-941E-52CFD3BB323D}"/>
              </a:ext>
            </a:extLst>
          </p:cNvPr>
          <p:cNvGrpSpPr/>
          <p:nvPr/>
        </p:nvGrpSpPr>
        <p:grpSpPr>
          <a:xfrm>
            <a:off x="2700910" y="2596711"/>
            <a:ext cx="3787118" cy="1204659"/>
            <a:chOff x="683122" y="1657350"/>
            <a:chExt cx="3787118" cy="1204659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362C32E3-B66A-4F53-9E45-77D27841D907}"/>
                </a:ext>
              </a:extLst>
            </p:cNvPr>
            <p:cNvSpPr/>
            <p:nvPr/>
          </p:nvSpPr>
          <p:spPr>
            <a:xfrm>
              <a:off x="683122" y="1657350"/>
              <a:ext cx="3787118" cy="120465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2E9D0717-7D78-496E-B4FE-82E23F119424}"/>
                </a:ext>
              </a:extLst>
            </p:cNvPr>
            <p:cNvSpPr txBox="1"/>
            <p:nvPr/>
          </p:nvSpPr>
          <p:spPr>
            <a:xfrm>
              <a:off x="815357" y="1809660"/>
              <a:ext cx="362027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tx1"/>
                  </a:solidFill>
                </a:rPr>
                <a:t>The numbers in this calculation are the same as the numbers in the addition calculation.</a:t>
              </a:r>
              <a:endParaRPr lang="en-GB" dirty="0"/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DB367692-BEAE-4F0C-A3FE-A971C56FF0E3}"/>
              </a:ext>
            </a:extLst>
          </p:cNvPr>
          <p:cNvGrpSpPr/>
          <p:nvPr/>
        </p:nvGrpSpPr>
        <p:grpSpPr>
          <a:xfrm>
            <a:off x="2637853" y="2960329"/>
            <a:ext cx="3801801" cy="633552"/>
            <a:chOff x="668439" y="3299017"/>
            <a:chExt cx="3801801" cy="633552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741DE728-688F-4951-AEA2-2DA118F90C2E}"/>
                </a:ext>
              </a:extLst>
            </p:cNvPr>
            <p:cNvSpPr/>
            <p:nvPr/>
          </p:nvSpPr>
          <p:spPr>
            <a:xfrm>
              <a:off x="668439" y="3299017"/>
              <a:ext cx="3801801" cy="633552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C82E2A22-C54C-4629-B878-3557A76B4762}"/>
                </a:ext>
              </a:extLst>
            </p:cNvPr>
            <p:cNvSpPr txBox="1"/>
            <p:nvPr/>
          </p:nvSpPr>
          <p:spPr>
            <a:xfrm>
              <a:off x="766541" y="3429000"/>
              <a:ext cx="36202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schemeClr val="tx1"/>
                  </a:solidFill>
                </a:rPr>
                <a:t>What is 450 - 130?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F3C063CA-5AC7-4A66-A76B-CFEA7563FD54}"/>
              </a:ext>
            </a:extLst>
          </p:cNvPr>
          <p:cNvGrpSpPr/>
          <p:nvPr/>
        </p:nvGrpSpPr>
        <p:grpSpPr>
          <a:xfrm>
            <a:off x="2651623" y="4246850"/>
            <a:ext cx="3801801" cy="633552"/>
            <a:chOff x="668439" y="3299017"/>
            <a:chExt cx="3801801" cy="633552"/>
          </a:xfrm>
        </p:grpSpPr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E12DB379-D49D-4A8F-9917-1763C555DC4E}"/>
                </a:ext>
              </a:extLst>
            </p:cNvPr>
            <p:cNvSpPr/>
            <p:nvPr/>
          </p:nvSpPr>
          <p:spPr>
            <a:xfrm>
              <a:off x="668439" y="3299017"/>
              <a:ext cx="3801801" cy="63355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81814767-D97F-4D53-A421-2C50266A066F}"/>
                </a:ext>
              </a:extLst>
            </p:cNvPr>
            <p:cNvSpPr txBox="1"/>
            <p:nvPr/>
          </p:nvSpPr>
          <p:spPr>
            <a:xfrm>
              <a:off x="766541" y="3429000"/>
              <a:ext cx="36202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450 – 130 = 320</a:t>
              </a: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3C35E738-3C4E-4FCE-935E-3314F6A8326D}"/>
              </a:ext>
            </a:extLst>
          </p:cNvPr>
          <p:cNvGrpSpPr/>
          <p:nvPr/>
        </p:nvGrpSpPr>
        <p:grpSpPr>
          <a:xfrm>
            <a:off x="2683194" y="2596712"/>
            <a:ext cx="3787118" cy="1204659"/>
            <a:chOff x="683122" y="1657350"/>
            <a:chExt cx="3787118" cy="1204659"/>
          </a:xfrm>
        </p:grpSpPr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33DA5F76-DED5-4282-A187-5068E39064E4}"/>
                </a:ext>
              </a:extLst>
            </p:cNvPr>
            <p:cNvSpPr/>
            <p:nvPr/>
          </p:nvSpPr>
          <p:spPr>
            <a:xfrm>
              <a:off x="683122" y="1657350"/>
              <a:ext cx="3787118" cy="120465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C846183F-8A09-4590-9798-1D644B72B73B}"/>
                </a:ext>
              </a:extLst>
            </p:cNvPr>
            <p:cNvSpPr txBox="1"/>
            <p:nvPr/>
          </p:nvSpPr>
          <p:spPr>
            <a:xfrm>
              <a:off x="815357" y="1809660"/>
              <a:ext cx="362027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tx1"/>
                  </a:solidFill>
                </a:rPr>
                <a:t>The numbers in this calculation are also the same as the numbers in the addition calculation.</a:t>
              </a:r>
              <a:endParaRPr lang="en-GB" dirty="0"/>
            </a:p>
          </p:txBody>
        </p:sp>
      </p:grpSp>
      <p:sp>
        <p:nvSpPr>
          <p:cNvPr id="2" name="Oval 1">
            <a:extLst>
              <a:ext uri="{FF2B5EF4-FFF2-40B4-BE49-F238E27FC236}">
                <a16:creationId xmlns:a16="http://schemas.microsoft.com/office/drawing/2014/main" id="{73C9B507-04B4-4025-B209-3F4CA390D963}"/>
              </a:ext>
            </a:extLst>
          </p:cNvPr>
          <p:cNvSpPr/>
          <p:nvPr/>
        </p:nvSpPr>
        <p:spPr>
          <a:xfrm rot="161762">
            <a:off x="5742451" y="1475159"/>
            <a:ext cx="856178" cy="856178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1B137F-5846-4EFE-B000-A63B3660867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47" y="1257819"/>
            <a:ext cx="851286" cy="81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073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5818" y="642818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886D86A-1C59-49F5-80EE-744D3BE3AD9B}"/>
              </a:ext>
            </a:extLst>
          </p:cNvPr>
          <p:cNvGrpSpPr/>
          <p:nvPr/>
        </p:nvGrpSpPr>
        <p:grpSpPr>
          <a:xfrm>
            <a:off x="-443231" y="1691426"/>
            <a:ext cx="3897923" cy="1105812"/>
            <a:chOff x="-265723" y="1691426"/>
            <a:chExt cx="3897923" cy="1105812"/>
          </a:xfrm>
        </p:grpSpPr>
        <p:sp>
          <p:nvSpPr>
            <p:cNvPr id="9" name="Parallelogram 8">
              <a:extLst>
                <a:ext uri="{FF2B5EF4-FFF2-40B4-BE49-F238E27FC236}">
                  <a16:creationId xmlns:a16="http://schemas.microsoft.com/office/drawing/2014/main" id="{725DBD45-99B7-4BF5-B1EC-5EF2F445134F}"/>
                </a:ext>
              </a:extLst>
            </p:cNvPr>
            <p:cNvSpPr/>
            <p:nvPr/>
          </p:nvSpPr>
          <p:spPr>
            <a:xfrm flipV="1">
              <a:off x="-265723" y="1691426"/>
              <a:ext cx="3897923" cy="1105812"/>
            </a:xfrm>
            <a:prstGeom prst="parallelogram">
              <a:avLst>
                <a:gd name="adj" fmla="val 5217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9DE508C-43A8-43DF-9EFD-E6B75949682D}"/>
                </a:ext>
              </a:extLst>
            </p:cNvPr>
            <p:cNvSpPr txBox="1"/>
            <p:nvPr/>
          </p:nvSpPr>
          <p:spPr>
            <a:xfrm>
              <a:off x="912899" y="2064986"/>
              <a:ext cx="20760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a) </a:t>
              </a:r>
              <a:r>
                <a:rPr lang="en-GB" altLang="en-US" dirty="0">
                  <a:solidFill>
                    <a:schemeClr val="tx1"/>
                  </a:solidFill>
                </a:rPr>
                <a:t>175 + 65 = 240</a:t>
              </a:r>
              <a:endParaRPr lang="en-GB" dirty="0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0F5BEE8-944A-475E-8FFC-11D9A4FB4ECF}"/>
              </a:ext>
            </a:extLst>
          </p:cNvPr>
          <p:cNvGrpSpPr/>
          <p:nvPr/>
        </p:nvGrpSpPr>
        <p:grpSpPr>
          <a:xfrm>
            <a:off x="5334687" y="1691425"/>
            <a:ext cx="3803384" cy="1105812"/>
            <a:chOff x="5466861" y="1691425"/>
            <a:chExt cx="3803384" cy="1105812"/>
          </a:xfrm>
        </p:grpSpPr>
        <p:sp>
          <p:nvSpPr>
            <p:cNvPr id="63" name="Parallelogram 62">
              <a:extLst>
                <a:ext uri="{FF2B5EF4-FFF2-40B4-BE49-F238E27FC236}">
                  <a16:creationId xmlns:a16="http://schemas.microsoft.com/office/drawing/2014/main" id="{BEC3FD13-A750-48D3-8976-7FF2C2176F24}"/>
                </a:ext>
              </a:extLst>
            </p:cNvPr>
            <p:cNvSpPr/>
            <p:nvPr/>
          </p:nvSpPr>
          <p:spPr>
            <a:xfrm flipV="1">
              <a:off x="5466861" y="1691425"/>
              <a:ext cx="3803384" cy="1105812"/>
            </a:xfrm>
            <a:prstGeom prst="parallelogram">
              <a:avLst>
                <a:gd name="adj" fmla="val 52179"/>
              </a:avLst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618BA15C-3DC1-42CA-BB71-6EDD69656D00}"/>
                </a:ext>
              </a:extLst>
            </p:cNvPr>
            <p:cNvSpPr txBox="1"/>
            <p:nvPr/>
          </p:nvSpPr>
          <p:spPr>
            <a:xfrm>
              <a:off x="5877868" y="1769056"/>
              <a:ext cx="24282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rgbClr val="00B050"/>
                  </a:solidFill>
                </a:rPr>
                <a:t>The same numbers as in the addition calculation. Correct.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D94A93B2-1673-4346-A7D6-4DF2C1215376}"/>
              </a:ext>
            </a:extLst>
          </p:cNvPr>
          <p:cNvGrpSpPr/>
          <p:nvPr/>
        </p:nvGrpSpPr>
        <p:grpSpPr>
          <a:xfrm>
            <a:off x="-443231" y="4578191"/>
            <a:ext cx="3897923" cy="1105812"/>
            <a:chOff x="-265723" y="4578191"/>
            <a:chExt cx="3897923" cy="1105812"/>
          </a:xfrm>
        </p:grpSpPr>
        <p:sp>
          <p:nvSpPr>
            <p:cNvPr id="89" name="Parallelogram 88">
              <a:extLst>
                <a:ext uri="{FF2B5EF4-FFF2-40B4-BE49-F238E27FC236}">
                  <a16:creationId xmlns:a16="http://schemas.microsoft.com/office/drawing/2014/main" id="{B81EC7D1-3395-4CEF-A409-27B677CA7796}"/>
                </a:ext>
              </a:extLst>
            </p:cNvPr>
            <p:cNvSpPr/>
            <p:nvPr/>
          </p:nvSpPr>
          <p:spPr>
            <a:xfrm flipV="1">
              <a:off x="-265723" y="4578191"/>
              <a:ext cx="3897923" cy="1105812"/>
            </a:xfrm>
            <a:prstGeom prst="parallelogram">
              <a:avLst>
                <a:gd name="adj" fmla="val 5217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A1616942-79E6-460C-9E3B-B1BD188AE48C}"/>
                </a:ext>
              </a:extLst>
            </p:cNvPr>
            <p:cNvSpPr txBox="1"/>
            <p:nvPr/>
          </p:nvSpPr>
          <p:spPr>
            <a:xfrm>
              <a:off x="912899" y="4951751"/>
              <a:ext cx="22189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c) 207 + 250 = 475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0CFD97E-F4DF-4042-A158-3CD73392AE11}"/>
              </a:ext>
            </a:extLst>
          </p:cNvPr>
          <p:cNvGrpSpPr/>
          <p:nvPr/>
        </p:nvGrpSpPr>
        <p:grpSpPr>
          <a:xfrm>
            <a:off x="2969629" y="4578191"/>
            <a:ext cx="2839306" cy="1105812"/>
            <a:chOff x="3136915" y="4578191"/>
            <a:chExt cx="2839306" cy="1105812"/>
          </a:xfrm>
        </p:grpSpPr>
        <p:sp>
          <p:nvSpPr>
            <p:cNvPr id="91" name="Parallelogram 90">
              <a:extLst>
                <a:ext uri="{FF2B5EF4-FFF2-40B4-BE49-F238E27FC236}">
                  <a16:creationId xmlns:a16="http://schemas.microsoft.com/office/drawing/2014/main" id="{D1B3DC92-71A3-4FBF-A6F5-76B63EE8033B}"/>
                </a:ext>
              </a:extLst>
            </p:cNvPr>
            <p:cNvSpPr/>
            <p:nvPr/>
          </p:nvSpPr>
          <p:spPr>
            <a:xfrm flipV="1">
              <a:off x="3136915" y="4578191"/>
              <a:ext cx="2839306" cy="1105812"/>
            </a:xfrm>
            <a:prstGeom prst="parallelogram">
              <a:avLst>
                <a:gd name="adj" fmla="val 52179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110B4BD1-431B-40CF-BDCD-E95337273A3F}"/>
                </a:ext>
              </a:extLst>
            </p:cNvPr>
            <p:cNvSpPr txBox="1"/>
            <p:nvPr/>
          </p:nvSpPr>
          <p:spPr>
            <a:xfrm>
              <a:off x="3662188" y="4813252"/>
              <a:ext cx="19723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475 – 207 = 268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475 – 250 = 225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FA1879B-8D4A-4FB7-8375-EE3A8A58880F}"/>
              </a:ext>
            </a:extLst>
          </p:cNvPr>
          <p:cNvGrpSpPr/>
          <p:nvPr/>
        </p:nvGrpSpPr>
        <p:grpSpPr>
          <a:xfrm>
            <a:off x="5334687" y="4578190"/>
            <a:ext cx="3840177" cy="1105812"/>
            <a:chOff x="5466861" y="4578190"/>
            <a:chExt cx="3840177" cy="1105812"/>
          </a:xfrm>
        </p:grpSpPr>
        <p:sp>
          <p:nvSpPr>
            <p:cNvPr id="88" name="Parallelogram 87">
              <a:extLst>
                <a:ext uri="{FF2B5EF4-FFF2-40B4-BE49-F238E27FC236}">
                  <a16:creationId xmlns:a16="http://schemas.microsoft.com/office/drawing/2014/main" id="{F9B2D0F1-E6C9-41E9-92A3-CB7F7FE9A042}"/>
                </a:ext>
              </a:extLst>
            </p:cNvPr>
            <p:cNvSpPr/>
            <p:nvPr/>
          </p:nvSpPr>
          <p:spPr>
            <a:xfrm flipV="1">
              <a:off x="5466861" y="4578190"/>
              <a:ext cx="3840177" cy="1105812"/>
            </a:xfrm>
            <a:prstGeom prst="parallelogram">
              <a:avLst>
                <a:gd name="adj" fmla="val 52179"/>
              </a:avLst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2F3FC8FE-2DE2-4493-B0BF-C386EA1433E5}"/>
                </a:ext>
              </a:extLst>
            </p:cNvPr>
            <p:cNvSpPr txBox="1"/>
            <p:nvPr/>
          </p:nvSpPr>
          <p:spPr>
            <a:xfrm>
              <a:off x="5877868" y="4655821"/>
              <a:ext cx="282204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rgbClr val="00B050"/>
                  </a:solidFill>
                </a:rPr>
                <a:t>Not all the same numbers as in the addition calculation. Incorrect.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108B701-7870-438B-AF05-4BA24CE2C962}"/>
              </a:ext>
            </a:extLst>
          </p:cNvPr>
          <p:cNvGrpSpPr/>
          <p:nvPr/>
        </p:nvGrpSpPr>
        <p:grpSpPr>
          <a:xfrm>
            <a:off x="-443231" y="3106988"/>
            <a:ext cx="3897923" cy="1105812"/>
            <a:chOff x="-265723" y="3106988"/>
            <a:chExt cx="3897923" cy="1105812"/>
          </a:xfrm>
        </p:grpSpPr>
        <p:sp>
          <p:nvSpPr>
            <p:cNvPr id="71" name="Parallelogram 70">
              <a:extLst>
                <a:ext uri="{FF2B5EF4-FFF2-40B4-BE49-F238E27FC236}">
                  <a16:creationId xmlns:a16="http://schemas.microsoft.com/office/drawing/2014/main" id="{866851A3-E627-4D87-8F68-97442F841B51}"/>
                </a:ext>
              </a:extLst>
            </p:cNvPr>
            <p:cNvSpPr/>
            <p:nvPr/>
          </p:nvSpPr>
          <p:spPr>
            <a:xfrm flipV="1">
              <a:off x="-265723" y="3106988"/>
              <a:ext cx="3897923" cy="1105812"/>
            </a:xfrm>
            <a:prstGeom prst="parallelogram">
              <a:avLst>
                <a:gd name="adj" fmla="val 52179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B8DB1766-EA60-4632-B3C7-32E0A790D03A}"/>
                </a:ext>
              </a:extLst>
            </p:cNvPr>
            <p:cNvSpPr txBox="1"/>
            <p:nvPr/>
          </p:nvSpPr>
          <p:spPr>
            <a:xfrm>
              <a:off x="912899" y="3480548"/>
              <a:ext cx="23342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b) 541 + 125 = 656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DFCD75B-EA32-49BA-A481-8A42D9C6D441}"/>
              </a:ext>
            </a:extLst>
          </p:cNvPr>
          <p:cNvGrpSpPr/>
          <p:nvPr/>
        </p:nvGrpSpPr>
        <p:grpSpPr>
          <a:xfrm>
            <a:off x="2969629" y="3106988"/>
            <a:ext cx="2740952" cy="1105812"/>
            <a:chOff x="3136915" y="3106988"/>
            <a:chExt cx="2740952" cy="1105812"/>
          </a:xfrm>
        </p:grpSpPr>
        <p:sp>
          <p:nvSpPr>
            <p:cNvPr id="73" name="Parallelogram 72">
              <a:extLst>
                <a:ext uri="{FF2B5EF4-FFF2-40B4-BE49-F238E27FC236}">
                  <a16:creationId xmlns:a16="http://schemas.microsoft.com/office/drawing/2014/main" id="{41AC4082-C639-4ED8-9697-E97ED09335D2}"/>
                </a:ext>
              </a:extLst>
            </p:cNvPr>
            <p:cNvSpPr/>
            <p:nvPr/>
          </p:nvSpPr>
          <p:spPr>
            <a:xfrm flipV="1">
              <a:off x="3136915" y="3106988"/>
              <a:ext cx="2740952" cy="1105812"/>
            </a:xfrm>
            <a:prstGeom prst="parallelogram">
              <a:avLst>
                <a:gd name="adj" fmla="val 52179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B84378B-E1B4-4761-AA6E-1C97572F9344}"/>
                </a:ext>
              </a:extLst>
            </p:cNvPr>
            <p:cNvSpPr txBox="1"/>
            <p:nvPr/>
          </p:nvSpPr>
          <p:spPr>
            <a:xfrm>
              <a:off x="3632200" y="3342049"/>
              <a:ext cx="19723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656 – 541 = 115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656 – 125 = 531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EB28331A-3403-4193-BAAF-B5351DD70645}"/>
              </a:ext>
            </a:extLst>
          </p:cNvPr>
          <p:cNvGrpSpPr/>
          <p:nvPr/>
        </p:nvGrpSpPr>
        <p:grpSpPr>
          <a:xfrm>
            <a:off x="5239488" y="3106987"/>
            <a:ext cx="3935375" cy="1105812"/>
            <a:chOff x="5371662" y="3106987"/>
            <a:chExt cx="3935375" cy="1105812"/>
          </a:xfrm>
        </p:grpSpPr>
        <p:sp>
          <p:nvSpPr>
            <p:cNvPr id="70" name="Parallelogram 69">
              <a:extLst>
                <a:ext uri="{FF2B5EF4-FFF2-40B4-BE49-F238E27FC236}">
                  <a16:creationId xmlns:a16="http://schemas.microsoft.com/office/drawing/2014/main" id="{39D688ED-BD66-4F35-90D6-C9521B8D3F40}"/>
                </a:ext>
              </a:extLst>
            </p:cNvPr>
            <p:cNvSpPr/>
            <p:nvPr/>
          </p:nvSpPr>
          <p:spPr>
            <a:xfrm flipV="1">
              <a:off x="5371662" y="3106987"/>
              <a:ext cx="3935375" cy="1105812"/>
            </a:xfrm>
            <a:prstGeom prst="parallelogram">
              <a:avLst>
                <a:gd name="adj" fmla="val 52179"/>
              </a:avLst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EA386FBA-4F11-4DD0-9CCE-C40EBD3B70F1}"/>
                </a:ext>
              </a:extLst>
            </p:cNvPr>
            <p:cNvSpPr txBox="1"/>
            <p:nvPr/>
          </p:nvSpPr>
          <p:spPr>
            <a:xfrm>
              <a:off x="5634297" y="3184618"/>
              <a:ext cx="290648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rgbClr val="00B050"/>
                  </a:solidFill>
                </a:rPr>
                <a:t>Not all the same numbers as in the addition calculation. Incorrect.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C3E2733-EBAB-4C48-868D-8FAC580336C2}"/>
              </a:ext>
            </a:extLst>
          </p:cNvPr>
          <p:cNvGrpSpPr/>
          <p:nvPr/>
        </p:nvGrpSpPr>
        <p:grpSpPr>
          <a:xfrm>
            <a:off x="683121" y="843729"/>
            <a:ext cx="6981329" cy="464371"/>
            <a:chOff x="632039" y="831861"/>
            <a:chExt cx="6981329" cy="464371"/>
          </a:xfrm>
        </p:grpSpPr>
        <p:sp>
          <p:nvSpPr>
            <p:cNvPr id="42" name="Arrow: Pentagon 41">
              <a:extLst>
                <a:ext uri="{FF2B5EF4-FFF2-40B4-BE49-F238E27FC236}">
                  <a16:creationId xmlns:a16="http://schemas.microsoft.com/office/drawing/2014/main" id="{FB8E32AF-4F09-45F9-9A93-72BC78B71BA9}"/>
                </a:ext>
              </a:extLst>
            </p:cNvPr>
            <p:cNvSpPr/>
            <p:nvPr/>
          </p:nvSpPr>
          <p:spPr>
            <a:xfrm>
              <a:off x="632039" y="831861"/>
              <a:ext cx="6162179" cy="464371"/>
            </a:xfrm>
            <a:prstGeom prst="homePlat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92C9158-F43B-4A7C-9EF8-B74D2B23906D}"/>
                </a:ext>
              </a:extLst>
            </p:cNvPr>
            <p:cNvSpPr/>
            <p:nvPr/>
          </p:nvSpPr>
          <p:spPr>
            <a:xfrm>
              <a:off x="786341" y="909684"/>
              <a:ext cx="6827027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Use the inverse to check these subtraction calculations.</a:t>
              </a: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grpSp>
        <p:nvGrpSpPr>
          <p:cNvPr id="18" name="ICONS"/>
          <p:cNvGrpSpPr/>
          <p:nvPr/>
        </p:nvGrpSpPr>
        <p:grpSpPr>
          <a:xfrm>
            <a:off x="7480751" y="956675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67" name="Rounded Rectangle 22">
            <a:extLst>
              <a:ext uri="{FF2B5EF4-FFF2-40B4-BE49-F238E27FC236}">
                <a16:creationId xmlns:a16="http://schemas.microsoft.com/office/drawing/2014/main" id="{CAAC3437-2E14-49CE-8CB7-ED6B80F1EDDE}"/>
              </a:ext>
            </a:extLst>
          </p:cNvPr>
          <p:cNvSpPr>
            <a:spLocks noChangeAspect="1"/>
          </p:cNvSpPr>
          <p:nvPr/>
        </p:nvSpPr>
        <p:spPr>
          <a:xfrm>
            <a:off x="431798" y="-107461"/>
            <a:ext cx="2059717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Checking Answers</a:t>
            </a:r>
          </a:p>
          <a:p>
            <a:pPr algn="ctr"/>
            <a:endParaRPr lang="en-GB" dirty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2A501D3-A35A-42BC-ABC3-E1B740D92FF9}"/>
              </a:ext>
            </a:extLst>
          </p:cNvPr>
          <p:cNvGrpSpPr/>
          <p:nvPr/>
        </p:nvGrpSpPr>
        <p:grpSpPr>
          <a:xfrm>
            <a:off x="2969629" y="1691426"/>
            <a:ext cx="2839306" cy="1105812"/>
            <a:chOff x="3136915" y="1691426"/>
            <a:chExt cx="2839306" cy="1105812"/>
          </a:xfrm>
        </p:grpSpPr>
        <p:sp>
          <p:nvSpPr>
            <p:cNvPr id="54" name="Parallelogram 53">
              <a:extLst>
                <a:ext uri="{FF2B5EF4-FFF2-40B4-BE49-F238E27FC236}">
                  <a16:creationId xmlns:a16="http://schemas.microsoft.com/office/drawing/2014/main" id="{4CB59227-BFD8-4E54-89FE-23B21758D9D4}"/>
                </a:ext>
              </a:extLst>
            </p:cNvPr>
            <p:cNvSpPr/>
            <p:nvPr/>
          </p:nvSpPr>
          <p:spPr>
            <a:xfrm flipV="1">
              <a:off x="3136915" y="1691426"/>
              <a:ext cx="2839306" cy="1105812"/>
            </a:xfrm>
            <a:prstGeom prst="parallelogram">
              <a:avLst>
                <a:gd name="adj" fmla="val 52179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3A9E3D45-2F51-4658-9669-81F72CF841CD}"/>
                </a:ext>
              </a:extLst>
            </p:cNvPr>
            <p:cNvSpPr txBox="1"/>
            <p:nvPr/>
          </p:nvSpPr>
          <p:spPr>
            <a:xfrm>
              <a:off x="3576344" y="1926487"/>
              <a:ext cx="19723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240 – 175 = 65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240 – 65 = 175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00DC6BE-0BD5-41B6-91A7-12F7D49DF7F7}"/>
              </a:ext>
            </a:extLst>
          </p:cNvPr>
          <p:cNvGrpSpPr/>
          <p:nvPr/>
        </p:nvGrpSpPr>
        <p:grpSpPr>
          <a:xfrm>
            <a:off x="2867241" y="1821009"/>
            <a:ext cx="670604" cy="679175"/>
            <a:chOff x="3024987" y="1821009"/>
            <a:chExt cx="670604" cy="679175"/>
          </a:xfrm>
        </p:grpSpPr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7474AE30-004D-4E39-B268-184FB1D9CBED}"/>
                </a:ext>
              </a:extLst>
            </p:cNvPr>
            <p:cNvSpPr/>
            <p:nvPr/>
          </p:nvSpPr>
          <p:spPr>
            <a:xfrm rot="161762">
              <a:off x="3024987" y="1933187"/>
              <a:ext cx="566997" cy="566997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2089DF4-0CE0-4D02-A1FD-4711EEC2F9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1834" y="1821009"/>
              <a:ext cx="563757" cy="538754"/>
            </a:xfrm>
            <a:prstGeom prst="rect">
              <a:avLst/>
            </a:prstGeom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DC94DC1-C7CA-49BB-8F13-07C49552D062}"/>
              </a:ext>
            </a:extLst>
          </p:cNvPr>
          <p:cNvGrpSpPr/>
          <p:nvPr/>
        </p:nvGrpSpPr>
        <p:grpSpPr>
          <a:xfrm>
            <a:off x="2867241" y="3348348"/>
            <a:ext cx="696995" cy="567398"/>
            <a:chOff x="3024987" y="3348348"/>
            <a:chExt cx="696995" cy="567398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D7C466B9-C2BD-4659-9A2F-FFBC8A8E7C39}"/>
                </a:ext>
              </a:extLst>
            </p:cNvPr>
            <p:cNvSpPr/>
            <p:nvPr/>
          </p:nvSpPr>
          <p:spPr>
            <a:xfrm rot="161762">
              <a:off x="3024987" y="3348749"/>
              <a:ext cx="566997" cy="566997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B860B5D-008D-494F-987E-518D44C7892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6838" y="3348348"/>
              <a:ext cx="655144" cy="452984"/>
            </a:xfrm>
            <a:prstGeom prst="rect">
              <a:avLst/>
            </a:prstGeom>
          </p:spPr>
        </p:pic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349F982-82E5-427F-8450-E365CA2BF3BF}"/>
              </a:ext>
            </a:extLst>
          </p:cNvPr>
          <p:cNvGrpSpPr/>
          <p:nvPr/>
        </p:nvGrpSpPr>
        <p:grpSpPr>
          <a:xfrm>
            <a:off x="2867241" y="4872358"/>
            <a:ext cx="696995" cy="567398"/>
            <a:chOff x="3024987" y="3348348"/>
            <a:chExt cx="696995" cy="567398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511B88A1-E6FE-4C8A-9D6D-571AC4154B18}"/>
                </a:ext>
              </a:extLst>
            </p:cNvPr>
            <p:cNvSpPr/>
            <p:nvPr/>
          </p:nvSpPr>
          <p:spPr>
            <a:xfrm rot="161762">
              <a:off x="3024987" y="3348749"/>
              <a:ext cx="566997" cy="566997"/>
            </a:xfrm>
            <a:prstGeom prst="ellipse">
              <a:avLst/>
            </a:prstGeom>
            <a:solidFill>
              <a:schemeClr val="tx1">
                <a:lumMod val="10000"/>
                <a:lumOff val="9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7BDB9434-B939-48DB-B586-8E2D9F8A84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6838" y="3348348"/>
              <a:ext cx="655144" cy="4529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58224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1799" y="640681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sp>
        <p:nvSpPr>
          <p:cNvPr id="67" name="Rounded Rectangle 22">
            <a:extLst>
              <a:ext uri="{FF2B5EF4-FFF2-40B4-BE49-F238E27FC236}">
                <a16:creationId xmlns:a16="http://schemas.microsoft.com/office/drawing/2014/main" id="{CAAC3437-2E14-49CE-8CB7-ED6B80F1EDDE}"/>
              </a:ext>
            </a:extLst>
          </p:cNvPr>
          <p:cNvSpPr>
            <a:spLocks noChangeAspect="1"/>
          </p:cNvSpPr>
          <p:nvPr/>
        </p:nvSpPr>
        <p:spPr>
          <a:xfrm>
            <a:off x="431799" y="-107461"/>
            <a:ext cx="1894842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Do You Agree?</a:t>
            </a:r>
          </a:p>
          <a:p>
            <a:pPr algn="ctr"/>
            <a:endParaRPr lang="en-GB" dirty="0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BA8E2C96-C05F-4DB3-9E17-2808AD04F52C}"/>
              </a:ext>
            </a:extLst>
          </p:cNvPr>
          <p:cNvGrpSpPr/>
          <p:nvPr/>
        </p:nvGrpSpPr>
        <p:grpSpPr>
          <a:xfrm flipH="1">
            <a:off x="820687" y="716593"/>
            <a:ext cx="1376413" cy="1751623"/>
            <a:chOff x="1415236" y="3806225"/>
            <a:chExt cx="1580514" cy="2011363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B727C199-A003-4D72-8AE6-1B0C8F699D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44" t="23073" r="-850" b="17547"/>
            <a:stretch/>
          </p:blipFill>
          <p:spPr>
            <a:xfrm>
              <a:off x="1617060" y="4397444"/>
              <a:ext cx="1378690" cy="1420144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>
              <a:solidFill>
                <a:schemeClr val="accent6">
                  <a:lumMod val="60000"/>
                  <a:lumOff val="40000"/>
                </a:schemeClr>
              </a:solidFill>
            </a:ln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8AB50ABE-81E5-4350-BAD2-C7DF6D31D7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702" b="26801"/>
            <a:stretch/>
          </p:blipFill>
          <p:spPr>
            <a:xfrm>
              <a:off x="1415236" y="3806225"/>
              <a:ext cx="1567176" cy="1790006"/>
            </a:xfrm>
            <a:prstGeom prst="rect">
              <a:avLst/>
            </a:prstGeom>
          </p:spPr>
        </p:pic>
      </p:grpSp>
      <p:sp>
        <p:nvSpPr>
          <p:cNvPr id="52" name="Speech Bubble: Rectangle with Corners Rounded 51">
            <a:extLst>
              <a:ext uri="{FF2B5EF4-FFF2-40B4-BE49-F238E27FC236}">
                <a16:creationId xmlns:a16="http://schemas.microsoft.com/office/drawing/2014/main" id="{F2AF7C8C-7410-4A5B-98DE-DC2A7B41CE99}"/>
              </a:ext>
            </a:extLst>
          </p:cNvPr>
          <p:cNvSpPr/>
          <p:nvPr/>
        </p:nvSpPr>
        <p:spPr>
          <a:xfrm>
            <a:off x="2326641" y="755373"/>
            <a:ext cx="3523826" cy="1481289"/>
          </a:xfrm>
          <a:prstGeom prst="wedgeRoundRectCallout">
            <a:avLst>
              <a:gd name="adj1" fmla="val -65945"/>
              <a:gd name="adj2" fmla="val -17026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I added together 125 + 65.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To check my answer, I can use these numbers in a subtraction calculation: 125 - 65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1EC77C7A-1B4A-41A1-BA97-55EA720B1F2F}"/>
              </a:ext>
            </a:extLst>
          </p:cNvPr>
          <p:cNvGrpSpPr/>
          <p:nvPr/>
        </p:nvGrpSpPr>
        <p:grpSpPr>
          <a:xfrm rot="10800000">
            <a:off x="6235699" y="948446"/>
            <a:ext cx="2252395" cy="1095137"/>
            <a:chOff x="632044" y="446372"/>
            <a:chExt cx="2153244" cy="1095137"/>
          </a:xfrm>
        </p:grpSpPr>
        <p:sp>
          <p:nvSpPr>
            <p:cNvPr id="68" name="Arrow: Pentagon 67">
              <a:extLst>
                <a:ext uri="{FF2B5EF4-FFF2-40B4-BE49-F238E27FC236}">
                  <a16:creationId xmlns:a16="http://schemas.microsoft.com/office/drawing/2014/main" id="{A7170447-C59F-496E-86D8-C69D3CE65AA0}"/>
                </a:ext>
              </a:extLst>
            </p:cNvPr>
            <p:cNvSpPr/>
            <p:nvPr/>
          </p:nvSpPr>
          <p:spPr>
            <a:xfrm>
              <a:off x="632044" y="446372"/>
              <a:ext cx="2153244" cy="1095137"/>
            </a:xfrm>
            <a:prstGeom prst="homePlate">
              <a:avLst>
                <a:gd name="adj" fmla="val 53092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9F6731A6-85A3-4E42-B414-6AC55AB3E15C}"/>
                </a:ext>
              </a:extLst>
            </p:cNvPr>
            <p:cNvSpPr/>
            <p:nvPr/>
          </p:nvSpPr>
          <p:spPr>
            <a:xfrm rot="10800000">
              <a:off x="731791" y="566118"/>
              <a:ext cx="1410027" cy="8556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Do you agree?</a:t>
              </a:r>
            </a:p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Explain why or why not.</a:t>
              </a:r>
              <a:endParaRPr lang="en-GB" dirty="0">
                <a:latin typeface="Twinkl" pitchFamily="50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F67CB59-6AF2-44AF-BC95-42DE02C0848C}"/>
              </a:ext>
            </a:extLst>
          </p:cNvPr>
          <p:cNvGrpSpPr/>
          <p:nvPr/>
        </p:nvGrpSpPr>
        <p:grpSpPr>
          <a:xfrm>
            <a:off x="913342" y="4068031"/>
            <a:ext cx="3397250" cy="1558851"/>
            <a:chOff x="926819" y="2870200"/>
            <a:chExt cx="3397250" cy="155885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DAC94CC-38D4-4060-8CAB-4B1963E8142A}"/>
                </a:ext>
              </a:extLst>
            </p:cNvPr>
            <p:cNvSpPr/>
            <p:nvPr/>
          </p:nvSpPr>
          <p:spPr>
            <a:xfrm>
              <a:off x="926819" y="2870200"/>
              <a:ext cx="3397250" cy="1558851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817718F-B631-4720-82E5-13650526C381}"/>
                </a:ext>
              </a:extLst>
            </p:cNvPr>
            <p:cNvSpPr txBox="1"/>
            <p:nvPr/>
          </p:nvSpPr>
          <p:spPr>
            <a:xfrm>
              <a:off x="1039002" y="3022600"/>
              <a:ext cx="328506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No. First you need to find the answer. Then in the inverse calculation, this becomes the first number to subtract from.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67ACC39-AB06-4F9E-B1C0-210C0EF880F0}"/>
              </a:ext>
            </a:extLst>
          </p:cNvPr>
          <p:cNvGrpSpPr/>
          <p:nvPr/>
        </p:nvGrpSpPr>
        <p:grpSpPr>
          <a:xfrm>
            <a:off x="764116" y="2790083"/>
            <a:ext cx="3795184" cy="956081"/>
            <a:chOff x="4498975" y="2870200"/>
            <a:chExt cx="3795184" cy="956081"/>
          </a:xfrm>
        </p:grpSpPr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69C45D71-A846-4369-8141-4ACEF2CFC87E}"/>
                </a:ext>
              </a:extLst>
            </p:cNvPr>
            <p:cNvSpPr/>
            <p:nvPr/>
          </p:nvSpPr>
          <p:spPr>
            <a:xfrm>
              <a:off x="4498975" y="2870200"/>
              <a:ext cx="3795184" cy="956081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DB2F8C8C-94F7-4471-BB4D-9134C15A4E68}"/>
                </a:ext>
              </a:extLst>
            </p:cNvPr>
            <p:cNvSpPr txBox="1"/>
            <p:nvPr/>
          </p:nvSpPr>
          <p:spPr>
            <a:xfrm>
              <a:off x="4611158" y="3022600"/>
              <a:ext cx="363220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en-US" dirty="0">
                  <a:solidFill>
                    <a:schemeClr val="tx1"/>
                  </a:solidFill>
                </a:rPr>
                <a:t>Drawing a bar model will help us to think about the calculation.</a:t>
              </a:r>
              <a:endParaRPr lang="en-GB" dirty="0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3014E08-4B3B-4DEC-8FFC-1134CC681F32}"/>
              </a:ext>
            </a:extLst>
          </p:cNvPr>
          <p:cNvGrpSpPr/>
          <p:nvPr/>
        </p:nvGrpSpPr>
        <p:grpSpPr>
          <a:xfrm>
            <a:off x="4592242" y="4229799"/>
            <a:ext cx="3795184" cy="1169234"/>
            <a:chOff x="4498975" y="3978681"/>
            <a:chExt cx="3795184" cy="1169234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1FFB809B-84D9-4D6F-B9C3-74D552DA0536}"/>
                </a:ext>
              </a:extLst>
            </p:cNvPr>
            <p:cNvSpPr/>
            <p:nvPr/>
          </p:nvSpPr>
          <p:spPr>
            <a:xfrm>
              <a:off x="4498975" y="3978681"/>
              <a:ext cx="3795184" cy="1169234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3409A4AD-7A10-496A-9C19-2EA7E6BB71E0}"/>
                </a:ext>
              </a:extLst>
            </p:cNvPr>
            <p:cNvSpPr txBox="1"/>
            <p:nvPr/>
          </p:nvSpPr>
          <p:spPr>
            <a:xfrm>
              <a:off x="4611158" y="4118562"/>
              <a:ext cx="363220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125 + 65 = </a:t>
              </a:r>
              <a:r>
                <a:rPr lang="en-US" b="1" dirty="0">
                  <a:latin typeface="Twinkl" pitchFamily="50" charset="0"/>
                </a:rPr>
                <a:t>190</a:t>
              </a:r>
            </a:p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Inverse check:</a:t>
              </a:r>
            </a:p>
            <a:p>
              <a:pPr algn="ctr">
                <a:defRPr/>
              </a:pPr>
              <a:r>
                <a:rPr lang="en-US" b="1" dirty="0">
                  <a:latin typeface="Twinkl" pitchFamily="50" charset="0"/>
                </a:rPr>
                <a:t>190</a:t>
              </a:r>
              <a:r>
                <a:rPr lang="en-US" dirty="0">
                  <a:latin typeface="Twinkl" pitchFamily="50" charset="0"/>
                </a:rPr>
                <a:t> – 125 = 65 or </a:t>
              </a:r>
              <a:r>
                <a:rPr lang="en-US" b="1" dirty="0">
                  <a:latin typeface="Twinkl" pitchFamily="50" charset="0"/>
                </a:rPr>
                <a:t>190</a:t>
              </a:r>
              <a:r>
                <a:rPr lang="en-US" dirty="0">
                  <a:latin typeface="Twinkl" pitchFamily="50" charset="0"/>
                </a:rPr>
                <a:t> – 65 = 125 </a:t>
              </a:r>
              <a:endParaRPr lang="en-GB" dirty="0">
                <a:latin typeface="Twinkl" pitchFamily="50" charset="0"/>
              </a:endParaRPr>
            </a:p>
          </p:txBody>
        </p:sp>
      </p:grpSp>
      <p:graphicFrame>
        <p:nvGraphicFramePr>
          <p:cNvPr id="75" name="Table 2">
            <a:extLst>
              <a:ext uri="{FF2B5EF4-FFF2-40B4-BE49-F238E27FC236}">
                <a16:creationId xmlns:a16="http://schemas.microsoft.com/office/drawing/2014/main" id="{2EAE5E9E-39ED-497B-BF03-E59177DC65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9966931"/>
              </p:ext>
            </p:extLst>
          </p:nvPr>
        </p:nvGraphicFramePr>
        <p:xfrm>
          <a:off x="4700754" y="2790083"/>
          <a:ext cx="3679130" cy="946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0946">
                  <a:extLst>
                    <a:ext uri="{9D8B030D-6E8A-4147-A177-3AD203B41FA5}">
                      <a16:colId xmlns:a16="http://schemas.microsoft.com/office/drawing/2014/main" val="25112912"/>
                    </a:ext>
                  </a:extLst>
                </a:gridCol>
                <a:gridCol w="1128184">
                  <a:extLst>
                    <a:ext uri="{9D8B030D-6E8A-4147-A177-3AD203B41FA5}">
                      <a16:colId xmlns:a16="http://schemas.microsoft.com/office/drawing/2014/main" val="2774273314"/>
                    </a:ext>
                  </a:extLst>
                </a:gridCol>
              </a:tblGrid>
              <a:tr h="473122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9731696"/>
                  </a:ext>
                </a:extLst>
              </a:tr>
              <a:tr h="47312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5413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764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1799" y="640681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sp>
        <p:nvSpPr>
          <p:cNvPr id="67" name="Rounded Rectangle 22">
            <a:extLst>
              <a:ext uri="{FF2B5EF4-FFF2-40B4-BE49-F238E27FC236}">
                <a16:creationId xmlns:a16="http://schemas.microsoft.com/office/drawing/2014/main" id="{CAAC3437-2E14-49CE-8CB7-ED6B80F1EDDE}"/>
              </a:ext>
            </a:extLst>
          </p:cNvPr>
          <p:cNvSpPr>
            <a:spLocks noChangeAspect="1"/>
          </p:cNvSpPr>
          <p:nvPr/>
        </p:nvSpPr>
        <p:spPr>
          <a:xfrm>
            <a:off x="431799" y="-107461"/>
            <a:ext cx="1894842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Do You Agree?</a:t>
            </a:r>
          </a:p>
          <a:p>
            <a:pPr algn="ctr"/>
            <a:endParaRPr lang="en-GB" dirty="0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BA8E2C96-C05F-4DB3-9E17-2808AD04F52C}"/>
              </a:ext>
            </a:extLst>
          </p:cNvPr>
          <p:cNvGrpSpPr/>
          <p:nvPr/>
        </p:nvGrpSpPr>
        <p:grpSpPr>
          <a:xfrm flipH="1">
            <a:off x="820687" y="945192"/>
            <a:ext cx="1376413" cy="1751623"/>
            <a:chOff x="1415236" y="3806225"/>
            <a:chExt cx="1580514" cy="2011363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B727C199-A003-4D72-8AE6-1B0C8F699D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44" t="23073" r="-850" b="17547"/>
            <a:stretch/>
          </p:blipFill>
          <p:spPr>
            <a:xfrm>
              <a:off x="1617060" y="4397444"/>
              <a:ext cx="1378690" cy="1420144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>
              <a:solidFill>
                <a:schemeClr val="accent6">
                  <a:lumMod val="60000"/>
                  <a:lumOff val="40000"/>
                </a:schemeClr>
              </a:solidFill>
            </a:ln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8AB50ABE-81E5-4350-BAD2-C7DF6D31D7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702" b="26801"/>
            <a:stretch/>
          </p:blipFill>
          <p:spPr>
            <a:xfrm>
              <a:off x="1415236" y="3806225"/>
              <a:ext cx="1567176" cy="1790006"/>
            </a:xfrm>
            <a:prstGeom prst="rect">
              <a:avLst/>
            </a:prstGeom>
          </p:spPr>
        </p:pic>
      </p:grpSp>
      <p:sp>
        <p:nvSpPr>
          <p:cNvPr id="52" name="Speech Bubble: Rectangle with Corners Rounded 51">
            <a:extLst>
              <a:ext uri="{FF2B5EF4-FFF2-40B4-BE49-F238E27FC236}">
                <a16:creationId xmlns:a16="http://schemas.microsoft.com/office/drawing/2014/main" id="{F2AF7C8C-7410-4A5B-98DE-DC2A7B41CE99}"/>
              </a:ext>
            </a:extLst>
          </p:cNvPr>
          <p:cNvSpPr/>
          <p:nvPr/>
        </p:nvSpPr>
        <p:spPr>
          <a:xfrm>
            <a:off x="2326641" y="853422"/>
            <a:ext cx="3523826" cy="1872828"/>
          </a:xfrm>
          <a:prstGeom prst="wedgeRoundRectCallout">
            <a:avLst>
              <a:gd name="adj1" fmla="val -65945"/>
              <a:gd name="adj2" fmla="val -17026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My calculation is:</a:t>
            </a: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396 – 375 = 21</a:t>
            </a:r>
            <a:endParaRPr lang="en-GB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I can check the answer by using this inverse:</a:t>
            </a: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375 + 21 = 396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F67CB59-6AF2-44AF-BC95-42DE02C0848C}"/>
              </a:ext>
            </a:extLst>
          </p:cNvPr>
          <p:cNvGrpSpPr/>
          <p:nvPr/>
        </p:nvGrpSpPr>
        <p:grpSpPr>
          <a:xfrm>
            <a:off x="1807104" y="4301289"/>
            <a:ext cx="5529791" cy="1558851"/>
            <a:chOff x="926819" y="2870200"/>
            <a:chExt cx="3397250" cy="155885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DAC94CC-38D4-4060-8CAB-4B1963E8142A}"/>
                </a:ext>
              </a:extLst>
            </p:cNvPr>
            <p:cNvSpPr/>
            <p:nvPr/>
          </p:nvSpPr>
          <p:spPr>
            <a:xfrm>
              <a:off x="926819" y="2870200"/>
              <a:ext cx="3397250" cy="1558851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817718F-B631-4720-82E5-13650526C381}"/>
                </a:ext>
              </a:extLst>
            </p:cNvPr>
            <p:cNvSpPr txBox="1"/>
            <p:nvPr/>
          </p:nvSpPr>
          <p:spPr>
            <a:xfrm>
              <a:off x="982910" y="3031665"/>
              <a:ext cx="328506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en-US" dirty="0"/>
                <a:t>Yes. </a:t>
              </a:r>
            </a:p>
            <a:p>
              <a:pPr algn="ctr"/>
              <a:r>
                <a:rPr lang="en-US" altLang="en-US" dirty="0"/>
                <a:t>We know that </a:t>
              </a:r>
              <a:r>
                <a:rPr lang="en-US" altLang="en-US" b="1" dirty="0"/>
                <a:t>396</a:t>
              </a:r>
              <a:r>
                <a:rPr lang="en-US" altLang="en-US" dirty="0"/>
                <a:t> is the whole, so it should be the answer in our inverse addition. We add the two parts back together to make the whole.</a:t>
              </a:r>
              <a:endParaRPr lang="en-GB" alt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67ACC39-AB06-4F9E-B1C0-210C0EF880F0}"/>
              </a:ext>
            </a:extLst>
          </p:cNvPr>
          <p:cNvGrpSpPr/>
          <p:nvPr/>
        </p:nvGrpSpPr>
        <p:grpSpPr>
          <a:xfrm>
            <a:off x="764116" y="3191251"/>
            <a:ext cx="3795184" cy="956081"/>
            <a:chOff x="4498975" y="2870200"/>
            <a:chExt cx="3795184" cy="956081"/>
          </a:xfrm>
        </p:grpSpPr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69C45D71-A846-4369-8141-4ACEF2CFC87E}"/>
                </a:ext>
              </a:extLst>
            </p:cNvPr>
            <p:cNvSpPr/>
            <p:nvPr/>
          </p:nvSpPr>
          <p:spPr>
            <a:xfrm>
              <a:off x="4498975" y="2870200"/>
              <a:ext cx="3795184" cy="956081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DB2F8C8C-94F7-4471-BB4D-9134C15A4E68}"/>
                </a:ext>
              </a:extLst>
            </p:cNvPr>
            <p:cNvSpPr txBox="1"/>
            <p:nvPr/>
          </p:nvSpPr>
          <p:spPr>
            <a:xfrm>
              <a:off x="4611158" y="3022600"/>
              <a:ext cx="363220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en-US" dirty="0">
                  <a:solidFill>
                    <a:schemeClr val="tx1"/>
                  </a:solidFill>
                </a:rPr>
                <a:t>Drawing a bar model will help us to think about the calculation.</a:t>
              </a:r>
              <a:endParaRPr lang="en-GB" dirty="0"/>
            </a:p>
          </p:txBody>
        </p:sp>
      </p:grpSp>
      <p:graphicFrame>
        <p:nvGraphicFramePr>
          <p:cNvPr id="75" name="Table 2">
            <a:extLst>
              <a:ext uri="{FF2B5EF4-FFF2-40B4-BE49-F238E27FC236}">
                <a16:creationId xmlns:a16="http://schemas.microsoft.com/office/drawing/2014/main" id="{2EAE5E9E-39ED-497B-BF03-E59177DC65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594509"/>
              </p:ext>
            </p:extLst>
          </p:nvPr>
        </p:nvGraphicFramePr>
        <p:xfrm>
          <a:off x="4700754" y="3191251"/>
          <a:ext cx="3679130" cy="946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4413">
                  <a:extLst>
                    <a:ext uri="{9D8B030D-6E8A-4147-A177-3AD203B41FA5}">
                      <a16:colId xmlns:a16="http://schemas.microsoft.com/office/drawing/2014/main" val="25112912"/>
                    </a:ext>
                  </a:extLst>
                </a:gridCol>
                <a:gridCol w="484717">
                  <a:extLst>
                    <a:ext uri="{9D8B030D-6E8A-4147-A177-3AD203B41FA5}">
                      <a16:colId xmlns:a16="http://schemas.microsoft.com/office/drawing/2014/main" val="2774273314"/>
                    </a:ext>
                  </a:extLst>
                </a:gridCol>
              </a:tblGrid>
              <a:tr h="473122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396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9731696"/>
                  </a:ext>
                </a:extLst>
              </a:tr>
              <a:tr h="47312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375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541324"/>
                  </a:ext>
                </a:extLst>
              </a:tr>
            </a:tbl>
          </a:graphicData>
        </a:graphic>
      </p:graphicFrame>
      <p:grpSp>
        <p:nvGrpSpPr>
          <p:cNvPr id="24" name="Group 23">
            <a:extLst>
              <a:ext uri="{FF2B5EF4-FFF2-40B4-BE49-F238E27FC236}">
                <a16:creationId xmlns:a16="http://schemas.microsoft.com/office/drawing/2014/main" id="{E3C5A4B1-A88C-4C82-BDFD-024D301F9DF9}"/>
              </a:ext>
            </a:extLst>
          </p:cNvPr>
          <p:cNvGrpSpPr/>
          <p:nvPr/>
        </p:nvGrpSpPr>
        <p:grpSpPr>
          <a:xfrm rot="10800000">
            <a:off x="6235699" y="1177045"/>
            <a:ext cx="2252395" cy="1095137"/>
            <a:chOff x="632044" y="446372"/>
            <a:chExt cx="2153244" cy="1095137"/>
          </a:xfrm>
        </p:grpSpPr>
        <p:sp>
          <p:nvSpPr>
            <p:cNvPr id="28" name="Arrow: Pentagon 27">
              <a:extLst>
                <a:ext uri="{FF2B5EF4-FFF2-40B4-BE49-F238E27FC236}">
                  <a16:creationId xmlns:a16="http://schemas.microsoft.com/office/drawing/2014/main" id="{1B72713C-13EC-4EB4-B7CB-3CCFD4D16795}"/>
                </a:ext>
              </a:extLst>
            </p:cNvPr>
            <p:cNvSpPr/>
            <p:nvPr/>
          </p:nvSpPr>
          <p:spPr>
            <a:xfrm>
              <a:off x="632044" y="446372"/>
              <a:ext cx="2153244" cy="1095137"/>
            </a:xfrm>
            <a:prstGeom prst="homePlate">
              <a:avLst>
                <a:gd name="adj" fmla="val 53092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65E024E-E2C3-4431-846F-B00BB078BEEE}"/>
                </a:ext>
              </a:extLst>
            </p:cNvPr>
            <p:cNvSpPr/>
            <p:nvPr/>
          </p:nvSpPr>
          <p:spPr>
            <a:xfrm rot="10800000">
              <a:off x="731791" y="566118"/>
              <a:ext cx="1410027" cy="8556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Do you agree?</a:t>
              </a:r>
            </a:p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Explain why or why not.</a:t>
              </a:r>
              <a:endParaRPr lang="en-GB" dirty="0">
                <a:latin typeface="Twinkl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1121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1799" y="640681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sp>
        <p:nvSpPr>
          <p:cNvPr id="67" name="Rounded Rectangle 22">
            <a:extLst>
              <a:ext uri="{FF2B5EF4-FFF2-40B4-BE49-F238E27FC236}">
                <a16:creationId xmlns:a16="http://schemas.microsoft.com/office/drawing/2014/main" id="{CAAC3437-2E14-49CE-8CB7-ED6B80F1EDDE}"/>
              </a:ext>
            </a:extLst>
          </p:cNvPr>
          <p:cNvSpPr>
            <a:spLocks noChangeAspect="1"/>
          </p:cNvSpPr>
          <p:nvPr/>
        </p:nvSpPr>
        <p:spPr>
          <a:xfrm>
            <a:off x="431799" y="-107461"/>
            <a:ext cx="1894842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Do You Agree?</a:t>
            </a:r>
          </a:p>
          <a:p>
            <a:pPr algn="ctr"/>
            <a:endParaRPr lang="en-GB" dirty="0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BA8E2C96-C05F-4DB3-9E17-2808AD04F52C}"/>
              </a:ext>
            </a:extLst>
          </p:cNvPr>
          <p:cNvGrpSpPr/>
          <p:nvPr/>
        </p:nvGrpSpPr>
        <p:grpSpPr>
          <a:xfrm flipH="1">
            <a:off x="892939" y="742204"/>
            <a:ext cx="1363134" cy="1734725"/>
            <a:chOff x="1415236" y="3806225"/>
            <a:chExt cx="1580514" cy="2011363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B727C199-A003-4D72-8AE6-1B0C8F699D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44" t="23073" r="-850" b="17547"/>
            <a:stretch/>
          </p:blipFill>
          <p:spPr>
            <a:xfrm>
              <a:off x="1617060" y="4397444"/>
              <a:ext cx="1378690" cy="1420144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>
              <a:solidFill>
                <a:schemeClr val="accent6">
                  <a:lumMod val="60000"/>
                  <a:lumOff val="40000"/>
                </a:schemeClr>
              </a:solidFill>
            </a:ln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8AB50ABE-81E5-4350-BAD2-C7DF6D31D7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702" b="26801"/>
            <a:stretch/>
          </p:blipFill>
          <p:spPr>
            <a:xfrm>
              <a:off x="1415236" y="3806225"/>
              <a:ext cx="1567176" cy="1790006"/>
            </a:xfrm>
            <a:prstGeom prst="rect">
              <a:avLst/>
            </a:prstGeom>
          </p:spPr>
        </p:pic>
      </p:grpSp>
      <p:sp>
        <p:nvSpPr>
          <p:cNvPr id="52" name="Speech Bubble: Rectangle with Corners Rounded 51">
            <a:extLst>
              <a:ext uri="{FF2B5EF4-FFF2-40B4-BE49-F238E27FC236}">
                <a16:creationId xmlns:a16="http://schemas.microsoft.com/office/drawing/2014/main" id="{F2AF7C8C-7410-4A5B-98DE-DC2A7B41CE99}"/>
              </a:ext>
            </a:extLst>
          </p:cNvPr>
          <p:cNvSpPr/>
          <p:nvPr/>
        </p:nvSpPr>
        <p:spPr>
          <a:xfrm>
            <a:off x="2329151" y="742204"/>
            <a:ext cx="2395079" cy="1364845"/>
          </a:xfrm>
          <a:prstGeom prst="wedgeRoundRectCallout">
            <a:avLst>
              <a:gd name="adj1" fmla="val -65945"/>
              <a:gd name="adj2" fmla="val -17026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557 – 413 = 134</a:t>
            </a: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So I also know:</a:t>
            </a: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557 + 134 = 413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F67CB59-6AF2-44AF-BC95-42DE02C0848C}"/>
              </a:ext>
            </a:extLst>
          </p:cNvPr>
          <p:cNvGrpSpPr/>
          <p:nvPr/>
        </p:nvGrpSpPr>
        <p:grpSpPr>
          <a:xfrm>
            <a:off x="1368926" y="3839989"/>
            <a:ext cx="6418262" cy="2289349"/>
            <a:chOff x="926819" y="2870200"/>
            <a:chExt cx="3943086" cy="228934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DAC94CC-38D4-4060-8CAB-4B1963E8142A}"/>
                </a:ext>
              </a:extLst>
            </p:cNvPr>
            <p:cNvSpPr/>
            <p:nvPr/>
          </p:nvSpPr>
          <p:spPr>
            <a:xfrm>
              <a:off x="926819" y="2870200"/>
              <a:ext cx="3943086" cy="2289349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817718F-B631-4720-82E5-13650526C381}"/>
                </a:ext>
              </a:extLst>
            </p:cNvPr>
            <p:cNvSpPr txBox="1"/>
            <p:nvPr/>
          </p:nvSpPr>
          <p:spPr>
            <a:xfrm>
              <a:off x="940547" y="3005229"/>
              <a:ext cx="3890347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No.</a:t>
              </a:r>
            </a:p>
            <a:p>
              <a:pPr algn="ctr">
                <a:defRPr/>
              </a:pPr>
              <a:r>
                <a:rPr lang="en-US" b="1" dirty="0">
                  <a:latin typeface="Twinkl" pitchFamily="50" charset="0"/>
                </a:rPr>
                <a:t>557</a:t>
              </a:r>
              <a:r>
                <a:rPr lang="en-US" dirty="0">
                  <a:latin typeface="Twinkl" pitchFamily="50" charset="0"/>
                </a:rPr>
                <a:t> – 413 = 134</a:t>
              </a:r>
            </a:p>
            <a:p>
              <a:pPr algn="ctr">
                <a:defRPr/>
              </a:pPr>
              <a:r>
                <a:rPr lang="en-US" b="1" dirty="0">
                  <a:latin typeface="Twinkl" pitchFamily="50" charset="0"/>
                </a:rPr>
                <a:t>557</a:t>
              </a:r>
              <a:r>
                <a:rPr lang="en-US" dirty="0">
                  <a:latin typeface="Twinkl" pitchFamily="50" charset="0"/>
                </a:rPr>
                <a:t> is the whole, so this would need to be the answer </a:t>
              </a:r>
              <a:br>
                <a:rPr lang="en-US" dirty="0">
                  <a:latin typeface="Twinkl" pitchFamily="50" charset="0"/>
                </a:rPr>
              </a:br>
              <a:r>
                <a:rPr lang="en-US" dirty="0">
                  <a:latin typeface="Twinkl" pitchFamily="50" charset="0"/>
                </a:rPr>
                <a:t>in an inverse addition calculation. </a:t>
              </a:r>
              <a:br>
                <a:rPr lang="en-US" dirty="0">
                  <a:latin typeface="Twinkl" pitchFamily="50" charset="0"/>
                </a:rPr>
              </a:br>
              <a:r>
                <a:rPr lang="en-US" dirty="0">
                  <a:latin typeface="Twinkl" pitchFamily="50" charset="0"/>
                </a:rPr>
                <a:t>In year 3, we know that the whole is bigger than the parts.</a:t>
              </a:r>
            </a:p>
            <a:p>
              <a:pPr algn="ctr">
                <a:defRPr/>
              </a:pPr>
              <a:endParaRPr lang="en-US" dirty="0">
                <a:latin typeface="Twinkl" pitchFamily="50" charset="0"/>
              </a:endParaRPr>
            </a:p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413 + 134 = </a:t>
              </a:r>
              <a:r>
                <a:rPr lang="en-US" b="1" dirty="0">
                  <a:latin typeface="Twinkl" pitchFamily="50" charset="0"/>
                </a:rPr>
                <a:t>557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67ACC39-AB06-4F9E-B1C0-210C0EF880F0}"/>
              </a:ext>
            </a:extLst>
          </p:cNvPr>
          <p:cNvGrpSpPr/>
          <p:nvPr/>
        </p:nvGrpSpPr>
        <p:grpSpPr>
          <a:xfrm>
            <a:off x="764116" y="2729951"/>
            <a:ext cx="3795184" cy="956081"/>
            <a:chOff x="4498975" y="2870200"/>
            <a:chExt cx="3795184" cy="956081"/>
          </a:xfrm>
        </p:grpSpPr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69C45D71-A846-4369-8141-4ACEF2CFC87E}"/>
                </a:ext>
              </a:extLst>
            </p:cNvPr>
            <p:cNvSpPr/>
            <p:nvPr/>
          </p:nvSpPr>
          <p:spPr>
            <a:xfrm>
              <a:off x="4498975" y="2870200"/>
              <a:ext cx="3795184" cy="956081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DB2F8C8C-94F7-4471-BB4D-9134C15A4E68}"/>
                </a:ext>
              </a:extLst>
            </p:cNvPr>
            <p:cNvSpPr txBox="1"/>
            <p:nvPr/>
          </p:nvSpPr>
          <p:spPr>
            <a:xfrm>
              <a:off x="4611158" y="3022600"/>
              <a:ext cx="363220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en-US" dirty="0">
                  <a:solidFill>
                    <a:schemeClr val="tx1"/>
                  </a:solidFill>
                </a:rPr>
                <a:t>Drawing a bar model will help us to think about the calculation.</a:t>
              </a:r>
              <a:endParaRPr lang="en-GB" dirty="0"/>
            </a:p>
          </p:txBody>
        </p:sp>
      </p:grpSp>
      <p:graphicFrame>
        <p:nvGraphicFramePr>
          <p:cNvPr id="75" name="Table 2">
            <a:extLst>
              <a:ext uri="{FF2B5EF4-FFF2-40B4-BE49-F238E27FC236}">
                <a16:creationId xmlns:a16="http://schemas.microsoft.com/office/drawing/2014/main" id="{2EAE5E9E-39ED-497B-BF03-E59177DC65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027417"/>
              </p:ext>
            </p:extLst>
          </p:nvPr>
        </p:nvGraphicFramePr>
        <p:xfrm>
          <a:off x="4700754" y="2729951"/>
          <a:ext cx="3679130" cy="946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1213">
                  <a:extLst>
                    <a:ext uri="{9D8B030D-6E8A-4147-A177-3AD203B41FA5}">
                      <a16:colId xmlns:a16="http://schemas.microsoft.com/office/drawing/2014/main" val="25112912"/>
                    </a:ext>
                  </a:extLst>
                </a:gridCol>
                <a:gridCol w="687917">
                  <a:extLst>
                    <a:ext uri="{9D8B030D-6E8A-4147-A177-3AD203B41FA5}">
                      <a16:colId xmlns:a16="http://schemas.microsoft.com/office/drawing/2014/main" val="2774273314"/>
                    </a:ext>
                  </a:extLst>
                </a:gridCol>
              </a:tblGrid>
              <a:tr h="473122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557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9731696"/>
                  </a:ext>
                </a:extLst>
              </a:tr>
              <a:tr h="47312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413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541324"/>
                  </a:ext>
                </a:extLst>
              </a:tr>
            </a:tbl>
          </a:graphicData>
        </a:graphic>
      </p:graphicFrame>
      <p:grpSp>
        <p:nvGrpSpPr>
          <p:cNvPr id="24" name="Group 23">
            <a:extLst>
              <a:ext uri="{FF2B5EF4-FFF2-40B4-BE49-F238E27FC236}">
                <a16:creationId xmlns:a16="http://schemas.microsoft.com/office/drawing/2014/main" id="{E3C5A4B1-A88C-4C82-BDFD-024D301F9DF9}"/>
              </a:ext>
            </a:extLst>
          </p:cNvPr>
          <p:cNvGrpSpPr/>
          <p:nvPr/>
        </p:nvGrpSpPr>
        <p:grpSpPr>
          <a:xfrm rot="10800000">
            <a:off x="5163818" y="877057"/>
            <a:ext cx="3361526" cy="1095137"/>
            <a:chOff x="632044" y="446373"/>
            <a:chExt cx="2270475" cy="1095137"/>
          </a:xfrm>
        </p:grpSpPr>
        <p:sp>
          <p:nvSpPr>
            <p:cNvPr id="28" name="Arrow: Pentagon 27">
              <a:extLst>
                <a:ext uri="{FF2B5EF4-FFF2-40B4-BE49-F238E27FC236}">
                  <a16:creationId xmlns:a16="http://schemas.microsoft.com/office/drawing/2014/main" id="{1B72713C-13EC-4EB4-B7CB-3CCFD4D16795}"/>
                </a:ext>
              </a:extLst>
            </p:cNvPr>
            <p:cNvSpPr/>
            <p:nvPr/>
          </p:nvSpPr>
          <p:spPr>
            <a:xfrm>
              <a:off x="632044" y="446373"/>
              <a:ext cx="2270475" cy="1095137"/>
            </a:xfrm>
            <a:prstGeom prst="homePlate">
              <a:avLst>
                <a:gd name="adj" fmla="val 53092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65E024E-E2C3-4431-846F-B00BB078BEEE}"/>
                </a:ext>
              </a:extLst>
            </p:cNvPr>
            <p:cNvSpPr/>
            <p:nvPr/>
          </p:nvSpPr>
          <p:spPr>
            <a:xfrm rot="10800000">
              <a:off x="737210" y="761622"/>
              <a:ext cx="1795590" cy="5539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Do you agree?</a:t>
              </a:r>
            </a:p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Explain why or why not.</a:t>
              </a:r>
              <a:endParaRPr lang="en-GB" dirty="0">
                <a:latin typeface="Twinkl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4124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CBF956-EFBC-4B02-947B-D85A0AE91B2E}"/>
              </a:ext>
            </a:extLst>
          </p:cNvPr>
          <p:cNvSpPr/>
          <p:nvPr/>
        </p:nvSpPr>
        <p:spPr>
          <a:xfrm>
            <a:off x="431799" y="640681"/>
            <a:ext cx="8272363" cy="5984111"/>
          </a:xfrm>
          <a:prstGeom prst="roundRect">
            <a:avLst>
              <a:gd name="adj" fmla="val 3321"/>
            </a:avLst>
          </a:prstGeom>
          <a:blipFill dpi="0" rotWithShape="1">
            <a:blip r:embed="rId2">
              <a:alphaModFix amt="2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D937572-03E0-4197-B07F-C60C0B1E6BD3}"/>
              </a:ext>
            </a:extLst>
          </p:cNvPr>
          <p:cNvGrpSpPr/>
          <p:nvPr/>
        </p:nvGrpSpPr>
        <p:grpSpPr>
          <a:xfrm>
            <a:off x="-1114168" y="890602"/>
            <a:ext cx="10643401" cy="782266"/>
            <a:chOff x="-972396" y="793764"/>
            <a:chExt cx="10643401" cy="782266"/>
          </a:xfrm>
        </p:grpSpPr>
        <p:sp>
          <p:nvSpPr>
            <p:cNvPr id="67" name="Arrow: Chevron 66">
              <a:extLst>
                <a:ext uri="{FF2B5EF4-FFF2-40B4-BE49-F238E27FC236}">
                  <a16:creationId xmlns:a16="http://schemas.microsoft.com/office/drawing/2014/main" id="{8106391A-E7E7-4EAD-B4BF-F6A2FA8E40C8}"/>
                </a:ext>
              </a:extLst>
            </p:cNvPr>
            <p:cNvSpPr/>
            <p:nvPr/>
          </p:nvSpPr>
          <p:spPr>
            <a:xfrm>
              <a:off x="4067195" y="798881"/>
              <a:ext cx="5603810" cy="776448"/>
            </a:xfrm>
            <a:prstGeom prst="chevron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41732E7F-72E3-494F-A075-522ED8BA039C}"/>
                </a:ext>
              </a:extLst>
            </p:cNvPr>
            <p:cNvGrpSpPr/>
            <p:nvPr/>
          </p:nvGrpSpPr>
          <p:grpSpPr>
            <a:xfrm>
              <a:off x="-972396" y="793764"/>
              <a:ext cx="7981118" cy="782266"/>
              <a:chOff x="-1087968" y="793764"/>
              <a:chExt cx="7981118" cy="782266"/>
            </a:xfrm>
          </p:grpSpPr>
          <p:sp>
            <p:nvSpPr>
              <p:cNvPr id="28" name="Arrow: Pentagon 27">
                <a:extLst>
                  <a:ext uri="{FF2B5EF4-FFF2-40B4-BE49-F238E27FC236}">
                    <a16:creationId xmlns:a16="http://schemas.microsoft.com/office/drawing/2014/main" id="{A279C53A-4ACE-48AF-A692-80D311297981}"/>
                  </a:ext>
                </a:extLst>
              </p:cNvPr>
              <p:cNvSpPr/>
              <p:nvPr/>
            </p:nvSpPr>
            <p:spPr>
              <a:xfrm>
                <a:off x="-1087968" y="793764"/>
                <a:ext cx="5265842" cy="782266"/>
              </a:xfrm>
              <a:prstGeom prst="homePlat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910811" y="920924"/>
                <a:ext cx="3236584" cy="55399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defRPr/>
                </a:pPr>
                <a:r>
                  <a:rPr lang="en-US" dirty="0">
                    <a:solidFill>
                      <a:schemeClr val="tx1"/>
                    </a:solidFill>
                  </a:rPr>
                  <a:t>Annie collected 170 </a:t>
                </a:r>
                <a:r>
                  <a:rPr lang="en-US" dirty="0"/>
                  <a:t>s</a:t>
                </a:r>
                <a:r>
                  <a:rPr lang="en-US" dirty="0">
                    <a:solidFill>
                      <a:schemeClr val="tx1"/>
                    </a:solidFill>
                  </a:rPr>
                  <a:t>hells.</a:t>
                </a:r>
              </a:p>
              <a:p>
                <a:pPr>
                  <a:defRPr/>
                </a:pPr>
                <a:r>
                  <a:rPr lang="en-US" dirty="0"/>
                  <a:t>Her friend gave her 43 more. </a:t>
                </a:r>
                <a:endParaRPr lang="en-GB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DCC2EF8C-A0AC-4FEF-84F2-0C7648632A28}"/>
                  </a:ext>
                </a:extLst>
              </p:cNvPr>
              <p:cNvSpPr/>
              <p:nvPr/>
            </p:nvSpPr>
            <p:spPr>
              <a:xfrm>
                <a:off x="4476675" y="920924"/>
                <a:ext cx="2416475" cy="55399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dirty="0">
                    <a:solidFill>
                      <a:schemeClr val="tx1"/>
                    </a:solidFill>
                  </a:rPr>
                  <a:t>How many shells did she have altogether?</a:t>
                </a:r>
              </a:p>
            </p:txBody>
          </p:sp>
        </p:grp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0793FB82-9D64-466F-8AC0-A09FDA4452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28"/>
          <a:stretch/>
        </p:blipFill>
        <p:spPr>
          <a:xfrm>
            <a:off x="8488101" y="-1"/>
            <a:ext cx="655899" cy="6845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AB001E-77F9-4450-A407-6AAB82F4D6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" t="4056" r="92513" b="2594"/>
          <a:stretch/>
        </p:blipFill>
        <p:spPr>
          <a:xfrm>
            <a:off x="-31429" y="275864"/>
            <a:ext cx="714550" cy="639030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018208-A86B-446C-A94A-9D83D0ECB2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0" t="90745" r="-5"/>
          <a:stretch/>
        </p:blipFill>
        <p:spPr>
          <a:xfrm>
            <a:off x="-30865" y="6211747"/>
            <a:ext cx="9174866" cy="633552"/>
          </a:xfrm>
          <a:prstGeom prst="rect">
            <a:avLst/>
          </a:prstGeom>
        </p:spPr>
      </p:pic>
      <p:grpSp>
        <p:nvGrpSpPr>
          <p:cNvPr id="18" name="ICONS"/>
          <p:cNvGrpSpPr/>
          <p:nvPr/>
        </p:nvGrpSpPr>
        <p:grpSpPr>
          <a:xfrm>
            <a:off x="7480751" y="699318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3" name="Rounded Rectangle 22"/>
          <p:cNvSpPr>
            <a:spLocks noChangeAspect="1"/>
          </p:cNvSpPr>
          <p:nvPr/>
        </p:nvSpPr>
        <p:spPr>
          <a:xfrm>
            <a:off x="431798" y="-107461"/>
            <a:ext cx="2059717" cy="478164"/>
          </a:xfrm>
          <a:prstGeom prst="roundRect">
            <a:avLst>
              <a:gd name="adj" fmla="val 0"/>
            </a:avLst>
          </a:prstGeom>
          <a:solidFill>
            <a:srgbClr val="35A6A9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432000" rIns="72000" bIns="108000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Word Problem</a:t>
            </a:r>
          </a:p>
          <a:p>
            <a:pPr algn="ctr"/>
            <a:endParaRPr lang="en-GB" dirty="0"/>
          </a:p>
        </p:txBody>
      </p:sp>
      <p:sp>
        <p:nvSpPr>
          <p:cNvPr id="31" name="Speech Bubble: Rectangle with Corners Rounded 30">
            <a:extLst>
              <a:ext uri="{FF2B5EF4-FFF2-40B4-BE49-F238E27FC236}">
                <a16:creationId xmlns:a16="http://schemas.microsoft.com/office/drawing/2014/main" id="{07CF2A9A-C369-4A6E-B306-00B863C44A62}"/>
              </a:ext>
            </a:extLst>
          </p:cNvPr>
          <p:cNvSpPr/>
          <p:nvPr/>
        </p:nvSpPr>
        <p:spPr>
          <a:xfrm>
            <a:off x="2491515" y="2622949"/>
            <a:ext cx="2395079" cy="556880"/>
          </a:xfrm>
          <a:prstGeom prst="wedgeRoundRectCallout">
            <a:avLst>
              <a:gd name="adj1" fmla="val -64884"/>
              <a:gd name="adj2" fmla="val 32386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She has 313 shells.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2" name="Speech Bubble: Rectangle with Corners Rounded 31">
            <a:extLst>
              <a:ext uri="{FF2B5EF4-FFF2-40B4-BE49-F238E27FC236}">
                <a16:creationId xmlns:a16="http://schemas.microsoft.com/office/drawing/2014/main" id="{794BA9BE-B917-4942-86E3-A0C74038C3CF}"/>
              </a:ext>
            </a:extLst>
          </p:cNvPr>
          <p:cNvSpPr/>
          <p:nvPr/>
        </p:nvSpPr>
        <p:spPr>
          <a:xfrm>
            <a:off x="2502903" y="2717951"/>
            <a:ext cx="2395079" cy="556880"/>
          </a:xfrm>
          <a:prstGeom prst="wedgeRoundRectCallout">
            <a:avLst>
              <a:gd name="adj1" fmla="val -65592"/>
              <a:gd name="adj2" fmla="val 15662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170 + 43 = 313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3" name="Speech Bubble: Rectangle with Corners Rounded 32">
            <a:extLst>
              <a:ext uri="{FF2B5EF4-FFF2-40B4-BE49-F238E27FC236}">
                <a16:creationId xmlns:a16="http://schemas.microsoft.com/office/drawing/2014/main" id="{89781CA4-0844-4B68-8091-2A6FBB5D390A}"/>
              </a:ext>
            </a:extLst>
          </p:cNvPr>
          <p:cNvSpPr/>
          <p:nvPr/>
        </p:nvSpPr>
        <p:spPr>
          <a:xfrm>
            <a:off x="2443634" y="2496519"/>
            <a:ext cx="2395079" cy="921500"/>
          </a:xfrm>
          <a:prstGeom prst="wedgeRoundRectCallout">
            <a:avLst>
              <a:gd name="adj1" fmla="val -65415"/>
              <a:gd name="adj2" fmla="val 15132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The calculation I need to do is</a:t>
            </a:r>
          </a:p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170 + 43.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71B9744-ACA9-40A9-B516-7029E0758F94}"/>
              </a:ext>
            </a:extLst>
          </p:cNvPr>
          <p:cNvGrpSpPr/>
          <p:nvPr/>
        </p:nvGrpSpPr>
        <p:grpSpPr>
          <a:xfrm>
            <a:off x="5043014" y="1994523"/>
            <a:ext cx="3368627" cy="1890795"/>
            <a:chOff x="2797774" y="2899831"/>
            <a:chExt cx="2069530" cy="1890795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8A8E1E8-C06E-412F-B66F-5F57F59C3AFB}"/>
                </a:ext>
              </a:extLst>
            </p:cNvPr>
            <p:cNvSpPr/>
            <p:nvPr/>
          </p:nvSpPr>
          <p:spPr>
            <a:xfrm>
              <a:off x="2797774" y="2899831"/>
              <a:ext cx="2069530" cy="189079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8644EFF-F882-46BA-9A75-8B49FA60A854}"/>
                </a:ext>
              </a:extLst>
            </p:cNvPr>
            <p:cNvSpPr txBox="1"/>
            <p:nvPr/>
          </p:nvSpPr>
          <p:spPr>
            <a:xfrm>
              <a:off x="2838658" y="2968661"/>
              <a:ext cx="199223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Do you agree with </a:t>
              </a:r>
              <a:br>
                <a:rPr lang="en-US" dirty="0">
                  <a:latin typeface="Twinkl" pitchFamily="50" charset="0"/>
                </a:rPr>
              </a:br>
              <a:r>
                <a:rPr lang="en-US" dirty="0">
                  <a:latin typeface="Twinkl" pitchFamily="50" charset="0"/>
                </a:rPr>
                <a:t>Charlie’s answer?</a:t>
              </a:r>
            </a:p>
            <a:p>
              <a:pPr algn="ctr">
                <a:defRPr/>
              </a:pPr>
              <a:endParaRPr lang="en-US" dirty="0">
                <a:latin typeface="Twinkl" pitchFamily="50" charset="0"/>
              </a:endParaRPr>
            </a:p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Explain why you think this, using an inverse calculation to check his answer. </a:t>
              </a:r>
              <a:endParaRPr lang="en-GB" dirty="0">
                <a:latin typeface="Twinkl" pitchFamily="50" charset="0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90A6D294-7938-4464-82CC-38ADE2260E44}"/>
              </a:ext>
            </a:extLst>
          </p:cNvPr>
          <p:cNvGrpSpPr/>
          <p:nvPr/>
        </p:nvGrpSpPr>
        <p:grpSpPr>
          <a:xfrm>
            <a:off x="5043014" y="4009953"/>
            <a:ext cx="3368627" cy="1890795"/>
            <a:chOff x="2797774" y="2899831"/>
            <a:chExt cx="2069530" cy="1890795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2D2C234-733D-40BB-AA95-EF54C7C166DB}"/>
                </a:ext>
              </a:extLst>
            </p:cNvPr>
            <p:cNvSpPr/>
            <p:nvPr/>
          </p:nvSpPr>
          <p:spPr>
            <a:xfrm>
              <a:off x="2797774" y="2899831"/>
              <a:ext cx="2069530" cy="189079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771A744F-1104-4BFA-8D6C-CB0B0B399D52}"/>
                </a:ext>
              </a:extLst>
            </p:cNvPr>
            <p:cNvSpPr txBox="1"/>
            <p:nvPr/>
          </p:nvSpPr>
          <p:spPr>
            <a:xfrm>
              <a:off x="2901989" y="2968491"/>
              <a:ext cx="1869995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Charlie is incorrect.</a:t>
              </a:r>
            </a:p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His answer 170 + 43 = 313 is wrong.</a:t>
              </a:r>
            </a:p>
            <a:p>
              <a:pPr algn="ctr">
                <a:defRPr/>
              </a:pPr>
              <a:endParaRPr lang="en-GB" dirty="0">
                <a:latin typeface="Twinkl" pitchFamily="50" charset="0"/>
              </a:endParaRPr>
            </a:p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 313 – 170 = 143</a:t>
              </a:r>
            </a:p>
            <a:p>
              <a:pPr algn="ctr">
                <a:defRPr/>
              </a:pPr>
              <a:r>
                <a:rPr lang="en-US" dirty="0">
                  <a:latin typeface="Twinkl" pitchFamily="50" charset="0"/>
                </a:rPr>
                <a:t>313 – 43 = 270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CD77D59B-1E9C-4827-A554-1C7C4413409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0336" y="1922789"/>
            <a:ext cx="1992873" cy="764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209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2" grpId="1" animBg="1"/>
      <p:bldP spid="33" grpId="0" animBg="1"/>
      <p:bldP spid="33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 - Maths Smaller Titles.pptx" id="{B972CFF3-02FC-4875-A0C8-8300536C96C2}" vid="{C2D606C8-03CB-4FE6-8816-E649597953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PlanIt Presentation Template - Maths Smaller Titles</Template>
  <TotalTime>309</TotalTime>
  <Words>1282</Words>
  <Application>Microsoft Office PowerPoint</Application>
  <PresentationFormat>On-screen Show (4:3)</PresentationFormat>
  <Paragraphs>197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</vt:lpstr>
      <vt:lpstr>Sassoon Infant Rg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liam hepworth</dc:creator>
  <cp:lastModifiedBy>J Allard BTP</cp:lastModifiedBy>
  <cp:revision>59</cp:revision>
  <dcterms:created xsi:type="dcterms:W3CDTF">2021-06-04T09:52:16Z</dcterms:created>
  <dcterms:modified xsi:type="dcterms:W3CDTF">2021-06-27T16:53:28Z</dcterms:modified>
</cp:coreProperties>
</file>