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01" r:id="rId18"/>
    <p:sldId id="311" r:id="rId19"/>
    <p:sldId id="314" r:id="rId20"/>
    <p:sldId id="304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0842"/>
            <a:ext cx="6127011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1 ten and 6 ones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 tens and 4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4 tens and 0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the correct symbol?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blipFill>
                <a:blip r:embed="rId2"/>
                <a:stretch>
                  <a:fillRect l="-1626" t="-1902" b="-11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205" y="4242226"/>
            <a:ext cx="1248374" cy="15449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514" y="4452974"/>
            <a:ext cx="912133" cy="11385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444287" y="4223092"/>
            <a:ext cx="616219" cy="17377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093077" y="5031720"/>
            <a:ext cx="342453" cy="3931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72" y="4454145"/>
            <a:ext cx="912133" cy="113853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082805" y="4718162"/>
            <a:ext cx="342453" cy="393187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228512" y="4767962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1 ten and 6 ones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3 tens and 4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4 tens and 0 ones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14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the correct symbol?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847207"/>
              </a:xfrm>
              <a:prstGeom prst="rect">
                <a:avLst/>
              </a:prstGeom>
              <a:blipFill>
                <a:blip r:embed="rId3"/>
                <a:stretch>
                  <a:fillRect l="-1626" t="-1902" b="-11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178389" y="3365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48040" y="469888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28816" y="14478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08910" y="250729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205" y="4242226"/>
            <a:ext cx="1248374" cy="154494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514" y="4452974"/>
            <a:ext cx="912133" cy="113853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444287" y="4223092"/>
            <a:ext cx="616219" cy="173773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93077" y="5031720"/>
            <a:ext cx="342453" cy="3931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672" y="4454145"/>
            <a:ext cx="912133" cy="113853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082805" y="4718162"/>
            <a:ext cx="342453" cy="393187"/>
          </a:xfrm>
          <a:prstGeom prst="rect">
            <a:avLst/>
          </a:prstGeom>
        </p:spPr>
      </p:pic>
      <p:sp>
        <p:nvSpPr>
          <p:cNvPr id="34" name="Oval 33"/>
          <p:cNvSpPr/>
          <p:nvPr/>
        </p:nvSpPr>
        <p:spPr>
          <a:xfrm>
            <a:off x="3228512" y="4767962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6142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7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599" y="907550"/>
            <a:ext cx="5182049" cy="52186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7086" y="334776"/>
            <a:ext cx="79663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can we use to compare numbers?</a:t>
            </a:r>
          </a:p>
        </p:txBody>
      </p:sp>
      <p:sp>
        <p:nvSpPr>
          <p:cNvPr id="14" name="Oval 13"/>
          <p:cNvSpPr/>
          <p:nvPr/>
        </p:nvSpPr>
        <p:spPr>
          <a:xfrm>
            <a:off x="3807832" y="2510330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807832" y="1493656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881904" y="1988332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312498" y="1493656"/>
            <a:ext cx="401782" cy="406608"/>
          </a:xfrm>
          <a:prstGeom prst="ellipse">
            <a:avLst/>
          </a:prstGeom>
          <a:solidFill>
            <a:srgbClr val="FFFF00">
              <a:alpha val="57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652201" y="3516666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337496" y="3614369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33 is                 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37496" y="4236421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13 is                  11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37496" y="4900182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29 is                 19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37496" y="5502442"/>
            <a:ext cx="457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14 is                  41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2261" y="1237207"/>
            <a:ext cx="1909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2865" y="2001902"/>
            <a:ext cx="211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5763" y="2720864"/>
            <a:ext cx="191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equal to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1097" y="1237207"/>
            <a:ext cx="1732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8502" y="2001902"/>
            <a:ext cx="2139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641" y="2001902"/>
            <a:ext cx="25189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9721" y="1237207"/>
            <a:ext cx="171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38975 0.3546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79" y="1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0.40226 0.3319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04" y="16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0.39913 0.43426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48" y="2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38958 0.62523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79" y="3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9" grpId="0"/>
      <p:bldP spid="20" grpId="0"/>
      <p:bldP spid="21" grpId="0"/>
      <p:bldP spid="22" grpId="0"/>
      <p:bldP spid="7" grpId="0"/>
      <p:bldP spid="8" grpId="0"/>
      <p:bldP spid="9" grpId="0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52201" y="3516666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16356" y="3537175"/>
            <a:ext cx="5603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twenty-two is ___________ 32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621086" y="4187910"/>
            <a:ext cx="5603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13  is __________ thirteen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7299" y="4838645"/>
            <a:ext cx="77459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3 tens and 4 ones is ___________4 tens and 3 ones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468601" y="5489379"/>
            <a:ext cx="4575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41 is ____________ 14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65286" y="698016"/>
            <a:ext cx="1909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5717" y="705244"/>
            <a:ext cx="211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59321" y="672282"/>
            <a:ext cx="191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equal to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4122" y="698016"/>
            <a:ext cx="1732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82365" y="705244"/>
            <a:ext cx="2097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06833" y="705244"/>
            <a:ext cx="2048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than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62747" y="698016"/>
            <a:ext cx="171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less than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54071" y="672282"/>
            <a:ext cx="191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equal to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43129" y="2514432"/>
            <a:ext cx="1375371" cy="94980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751" y="2156635"/>
            <a:ext cx="1418164" cy="992714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2058893" y="1606032"/>
            <a:ext cx="1704463" cy="830174"/>
          </a:xfrm>
          <a:prstGeom prst="wedgeRoundRectCallout">
            <a:avLst>
              <a:gd name="adj1" fmla="val -49735"/>
              <a:gd name="adj2" fmla="val 78591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2111919" y="1605209"/>
            <a:ext cx="16514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These are not  easy!</a:t>
            </a:r>
          </a:p>
        </p:txBody>
      </p:sp>
      <p:sp>
        <p:nvSpPr>
          <p:cNvPr id="28" name="Rounded Rectangular Callout 27"/>
          <p:cNvSpPr/>
          <p:nvPr/>
        </p:nvSpPr>
        <p:spPr>
          <a:xfrm>
            <a:off x="4033772" y="1773168"/>
            <a:ext cx="3122425" cy="870149"/>
          </a:xfrm>
          <a:prstGeom prst="wedgeRoundRectCallout">
            <a:avLst>
              <a:gd name="adj1" fmla="val 47784"/>
              <a:gd name="adj2" fmla="val 90665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3981095" y="1798908"/>
            <a:ext cx="31245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We can figure them out together!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91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875 0.40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75" y="2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2191 0.5009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55" y="2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00139 0.5960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2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L 0.21441 0.6789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3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/>
      <p:bldP spid="12" grpId="1"/>
      <p:bldP spid="13" grpId="1"/>
      <p:bldP spid="23" grpId="1"/>
      <p:bldP spid="26" grpId="0" animBg="1"/>
      <p:bldP spid="27" grpId="0"/>
      <p:bldP spid="28" grpId="0" animBg="1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0020" y="12123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Comparing using symbols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49340" y="164294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77013" y="1650588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24679" y="164676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8" name="Oval 7"/>
          <p:cNvSpPr/>
          <p:nvPr/>
        </p:nvSpPr>
        <p:spPr>
          <a:xfrm>
            <a:off x="3712122" y="253564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287514" y="4331870"/>
            <a:ext cx="6901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19 is            1 less than 18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73852" y="3476938"/>
                <a:ext cx="56034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50  is          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3852" y="3476938"/>
                <a:ext cx="5603494" cy="523220"/>
              </a:xfrm>
              <a:prstGeom prst="rect">
                <a:avLst/>
              </a:prstGeom>
              <a:blipFill>
                <a:blip r:embed="rId3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1330020" y="2635871"/>
            <a:ext cx="654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twenty  is           2 tens and 3 ones 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03539" y="5186802"/>
                <a:ext cx="56434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twenty-nine is           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            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539" y="5186802"/>
                <a:ext cx="5643409" cy="523220"/>
              </a:xfrm>
              <a:prstGeom prst="rect">
                <a:avLst/>
              </a:prstGeom>
              <a:blipFill>
                <a:blip r:embed="rId4"/>
                <a:stretch>
                  <a:fillRect t="-12791" r="-2267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val 12"/>
          <p:cNvSpPr/>
          <p:nvPr/>
        </p:nvSpPr>
        <p:spPr>
          <a:xfrm>
            <a:off x="3712122" y="336451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712122" y="431131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712122" y="5185294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877013" y="1650588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24679" y="164676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49340" y="164294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49340" y="164294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124679" y="1646764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01701 0.123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0658 0.2435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1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06475 0.376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9" y="1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6 L -0.10052 0.5078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2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1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02990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22367714"/>
                  </p:ext>
                </p:extLst>
              </p:nvPr>
            </p:nvGraphicFramePr>
            <p:xfrm>
              <a:off x="709684" y="1922816"/>
              <a:ext cx="7483341" cy="2468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674961">
                      <a:extLst>
                        <a:ext uri="{9D8B030D-6E8A-4147-A177-3AD203B41FA5}">
                          <a16:colId xmlns:a16="http://schemas.microsoft.com/office/drawing/2014/main" val="3967444633"/>
                        </a:ext>
                      </a:extLst>
                    </a:gridCol>
                    <a:gridCol w="1555845">
                      <a:extLst>
                        <a:ext uri="{9D8B030D-6E8A-4147-A177-3AD203B41FA5}">
                          <a16:colId xmlns:a16="http://schemas.microsoft.com/office/drawing/2014/main" val="3887159048"/>
                        </a:ext>
                      </a:extLst>
                    </a:gridCol>
                    <a:gridCol w="3252535">
                      <a:extLst>
                        <a:ext uri="{9D8B030D-6E8A-4147-A177-3AD203B41FA5}">
                          <a16:colId xmlns:a16="http://schemas.microsoft.com/office/drawing/2014/main" val="3039663160"/>
                        </a:ext>
                      </a:extLst>
                    </a:gridCol>
                  </a:tblGrid>
                  <a:tr h="8229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44281111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&lt;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2224844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400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&gt;</m:t>
                                </m:r>
                              </m:oMath>
                            </m:oMathPara>
                          </a14:m>
                          <a:endParaRPr lang="en-GB" sz="4000" dirty="0">
                            <a:latin typeface="Comic Sans MS" panose="030F0702030302020204" pitchFamily="66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7392358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22367714"/>
                  </p:ext>
                </p:extLst>
              </p:nvPr>
            </p:nvGraphicFramePr>
            <p:xfrm>
              <a:off x="709684" y="1922816"/>
              <a:ext cx="7483341" cy="2468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674961">
                      <a:extLst>
                        <a:ext uri="{9D8B030D-6E8A-4147-A177-3AD203B41FA5}">
                          <a16:colId xmlns:a16="http://schemas.microsoft.com/office/drawing/2014/main" val="3967444633"/>
                        </a:ext>
                      </a:extLst>
                    </a:gridCol>
                    <a:gridCol w="1555845">
                      <a:extLst>
                        <a:ext uri="{9D8B030D-6E8A-4147-A177-3AD203B41FA5}">
                          <a16:colId xmlns:a16="http://schemas.microsoft.com/office/drawing/2014/main" val="3887159048"/>
                        </a:ext>
                      </a:extLst>
                    </a:gridCol>
                    <a:gridCol w="3252535">
                      <a:extLst>
                        <a:ext uri="{9D8B030D-6E8A-4147-A177-3AD203B41FA5}">
                          <a16:colId xmlns:a16="http://schemas.microsoft.com/office/drawing/2014/main" val="3039663160"/>
                        </a:ext>
                      </a:extLst>
                    </a:gridCol>
                  </a:tblGrid>
                  <a:tr h="822960">
                    <a:tc>
                      <a:txBody>
                        <a:bodyPr/>
                        <a:lstStyle/>
                        <a:p>
                          <a:endParaRPr lang="en-GB" dirty="0" smtClean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71875" t="-741" r="-209375" b="-2022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544281111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 smtClean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71875" t="-100000" r="-209375" b="-10073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92224844"/>
                      </a:ext>
                    </a:extLst>
                  </a:tr>
                  <a:tr h="822960">
                    <a:tc>
                      <a:txBody>
                        <a:bodyPr/>
                        <a:lstStyle/>
                        <a:p>
                          <a:endParaRPr lang="en-GB" dirty="0" smtClean="0"/>
                        </a:p>
                        <a:p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71875" t="-201481" r="-209375" b="-148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7392358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/>
          <p:cNvSpPr txBox="1"/>
          <p:nvPr/>
        </p:nvSpPr>
        <p:spPr>
          <a:xfrm>
            <a:off x="1817714" y="208026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38547" y="4531047"/>
            <a:ext cx="287305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 ten and 6 ones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72388" y="3651560"/>
            <a:ext cx="2557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forty-three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1361" y="4532558"/>
            <a:ext cx="92609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344592" y="2854640"/>
                <a:ext cx="246096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4592" y="2854640"/>
                <a:ext cx="2460964" cy="584775"/>
              </a:xfrm>
              <a:prstGeom prst="rect">
                <a:avLst/>
              </a:prstGeom>
              <a:blipFill>
                <a:blip r:embed="rId7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5494553" y="5230120"/>
            <a:ext cx="2411566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 tens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12449" y="5226298"/>
            <a:ext cx="92609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78756" y="4533159"/>
            <a:ext cx="2411567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 tens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01361" y="5258195"/>
            <a:ext cx="287305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 less than 43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-0.00834 -0.35764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-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05069 -0.23796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5" y="-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44444E-6 L -0.50625 -0.22222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13" y="-1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7" grpId="1" animBg="1"/>
      <p:bldP spid="7" grpId="2" animBg="1"/>
      <p:bldP spid="8" grpId="0"/>
      <p:bldP spid="9" grpId="0" animBg="1"/>
      <p:bldP spid="9" grpId="1" animBg="1"/>
      <p:bldP spid="9" grpId="2" animBg="1"/>
      <p:bldP spid="10" grpId="0"/>
      <p:bldP spid="11" grpId="0" animBg="1"/>
      <p:bldP spid="11" grpId="1" animBg="1"/>
      <p:bldP spid="11" grpId="2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6.9|6.4|2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4.7|1.7|1.6|4.2|6.3|5.3|5.1|1.2|2.1|6.3|6.2|1|7.5|5.1|0.7|2|8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2.5|10.5|1.6|27.1|18.1|24.9|2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4|20.5|21.1|2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7.6|2.5|1.7|8.9|25.4|18.2|16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8336EA4-8966-4DE4-B48E-D75A2D43E3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cee99ee9-287b-4f9a-957c-ba5ae7375c9a"/>
    <ds:schemaRef ds:uri="522d4c35-b548-4432-90ae-af4376e1c4b4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3772</TotalTime>
  <Words>246</Words>
  <Application>Microsoft Office PowerPoint</Application>
  <PresentationFormat>On-screen Show (4:3)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question 3 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237</cp:revision>
  <dcterms:created xsi:type="dcterms:W3CDTF">2019-07-05T11:02:13Z</dcterms:created>
  <dcterms:modified xsi:type="dcterms:W3CDTF">2021-01-26T15:14:42Z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