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5" r:id="rId3"/>
    <p:sldId id="273" r:id="rId4"/>
    <p:sldId id="266" r:id="rId5"/>
    <p:sldId id="274" r:id="rId6"/>
    <p:sldId id="275" r:id="rId7"/>
    <p:sldId id="276" r:id="rId8"/>
    <p:sldId id="277"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77" d="100"/>
          <a:sy n="77" d="100"/>
        </p:scale>
        <p:origin x="-438" y="18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5D79C18D-CFDF-4476-B344-D55075751708}" type="datetimeFigureOut">
              <a:rPr lang="en-GB" smtClean="0"/>
              <a:t>26/06/2021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28211524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D79C18D-CFDF-4476-B344-D55075751708}" type="datetimeFigureOut">
              <a:rPr lang="en-GB" smtClean="0"/>
              <a:t>26/06/2021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32659337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D79C18D-CFDF-4476-B344-D55075751708}" type="datetimeFigureOut">
              <a:rPr lang="en-GB" smtClean="0"/>
              <a:t>26/06/2021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32011108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5D79C18D-CFDF-4476-B344-D55075751708}" type="datetimeFigureOut">
              <a:rPr lang="en-GB" smtClean="0"/>
              <a:t>26/06/2021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39085329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5D79C18D-CFDF-4476-B344-D55075751708}" type="datetimeFigureOut">
              <a:rPr lang="en-GB" smtClean="0"/>
              <a:t>26/06/2021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37082503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5D79C18D-CFDF-4476-B344-D55075751708}" type="datetimeFigureOut">
              <a:rPr lang="en-GB" smtClean="0"/>
              <a:t>26/06/2021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8105580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D79C18D-CFDF-4476-B344-D55075751708}" type="datetimeFigureOut">
              <a:rPr lang="en-GB" smtClean="0"/>
              <a:t>26/06/2021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15670688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D79C18D-CFDF-4476-B344-D55075751708}" type="datetimeFigureOut">
              <a:rPr lang="en-GB" smtClean="0"/>
              <a:t>26/06/2021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24525259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D79C18D-CFDF-4476-B344-D55075751708}" type="datetimeFigureOut">
              <a:rPr lang="en-GB" smtClean="0"/>
              <a:t>26/06/2021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26162326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D79C18D-CFDF-4476-B344-D55075751708}" type="datetimeFigureOut">
              <a:rPr lang="en-GB" smtClean="0"/>
              <a:t>26/06/2021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27546805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D79C18D-CFDF-4476-B344-D55075751708}" type="datetimeFigureOut">
              <a:rPr lang="en-GB" smtClean="0"/>
              <a:t>26/06/2021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18592936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32000"/>
            <a:lum/>
          </a:blip>
          <a:srcRect/>
          <a:stretch>
            <a:fillRect t="-88000" b="-88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D79C18D-CFDF-4476-B344-D55075751708}" type="datetimeFigureOut">
              <a:rPr lang="en-GB" smtClean="0"/>
              <a:t>26/06/2021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9C9AE4C-F189-4971-A862-40054C5D426A}" type="slidenum">
              <a:rPr lang="en-GB" smtClean="0"/>
              <a:t>‹#›</a:t>
            </a:fld>
            <a:endParaRPr lang="en-GB"/>
          </a:p>
        </p:txBody>
      </p:sp>
    </p:spTree>
    <p:extLst>
      <p:ext uri="{BB962C8B-B14F-4D97-AF65-F5344CB8AC3E}">
        <p14:creationId xmlns:p14="http://schemas.microsoft.com/office/powerpoint/2010/main" val="161055219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60969" y="590843"/>
            <a:ext cx="9144000" cy="4476004"/>
          </a:xfrm>
        </p:spPr>
        <p:txBody>
          <a:bodyPr>
            <a:normAutofit/>
          </a:bodyPr>
          <a:lstStyle/>
          <a:p>
            <a:r>
              <a:rPr lang="en-GB" sz="4500" dirty="0">
                <a:latin typeface="Twinkl Precursive" panose="02000000000000000000" pitchFamily="2" charset="0"/>
              </a:rPr>
              <a:t>LO: </a:t>
            </a:r>
            <a:r>
              <a:rPr lang="en-GB" sz="4500" dirty="0" smtClean="0">
                <a:latin typeface="Twinkl Precursive" panose="02000000000000000000" pitchFamily="2" charset="0"/>
              </a:rPr>
              <a:t>To write a diary entry.</a:t>
            </a:r>
            <a:r>
              <a:rPr lang="en-GB" sz="4500" dirty="0">
                <a:latin typeface="Twinkl Precursive" panose="02000000000000000000" pitchFamily="2" charset="0"/>
              </a:rPr>
              <a:t/>
            </a:r>
            <a:br>
              <a:rPr lang="en-GB" sz="4500" dirty="0">
                <a:latin typeface="Twinkl Precursive" panose="02000000000000000000" pitchFamily="2" charset="0"/>
              </a:rPr>
            </a:br>
            <a:r>
              <a:rPr lang="en-GB" sz="4500" dirty="0">
                <a:latin typeface="Twinkl Precursive" panose="02000000000000000000" pitchFamily="2" charset="0"/>
              </a:rPr>
              <a:t/>
            </a:r>
            <a:br>
              <a:rPr lang="en-GB" sz="4500" dirty="0">
                <a:latin typeface="Twinkl Precursive" panose="02000000000000000000" pitchFamily="2" charset="0"/>
              </a:rPr>
            </a:br>
            <a:r>
              <a:rPr lang="en-GB" sz="4500" dirty="0" smtClean="0">
                <a:latin typeface="Twinkl Precursive" panose="02000000000000000000" pitchFamily="2" charset="0"/>
              </a:rPr>
              <a:t>Friday 2nd</a:t>
            </a:r>
            <a:r>
              <a:rPr lang="en-GB" sz="4500" dirty="0" smtClean="0">
                <a:latin typeface="Twinkl Precursive" panose="02000000000000000000" pitchFamily="2" charset="0"/>
              </a:rPr>
              <a:t> July </a:t>
            </a:r>
            <a:r>
              <a:rPr lang="en-GB" sz="4500" dirty="0">
                <a:latin typeface="Twinkl Precursive" panose="02000000000000000000" pitchFamily="2" charset="0"/>
              </a:rPr>
              <a:t>2021 </a:t>
            </a:r>
          </a:p>
        </p:txBody>
      </p:sp>
    </p:spTree>
    <p:extLst>
      <p:ext uri="{BB962C8B-B14F-4D97-AF65-F5344CB8AC3E}">
        <p14:creationId xmlns:p14="http://schemas.microsoft.com/office/powerpoint/2010/main" val="9805662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516136"/>
            <a:ext cx="10515600" cy="5341864"/>
          </a:xfrm>
        </p:spPr>
        <p:txBody>
          <a:bodyPr>
            <a:normAutofit/>
          </a:bodyPr>
          <a:lstStyle/>
          <a:p>
            <a:pPr marL="0" indent="0">
              <a:buNone/>
            </a:pPr>
            <a:r>
              <a:rPr lang="en-GB" sz="4800" dirty="0" smtClean="0">
                <a:latin typeface="Comic Sans MS" pitchFamily="66" charset="0"/>
              </a:rPr>
              <a:t>This week we have been reading the play ‘The Comedy of Errors.’</a:t>
            </a:r>
          </a:p>
          <a:p>
            <a:pPr marL="0" indent="0">
              <a:buNone/>
            </a:pPr>
            <a:endParaRPr lang="en-GB" sz="4800" dirty="0">
              <a:latin typeface="Comic Sans MS" pitchFamily="66" charset="0"/>
            </a:endParaRPr>
          </a:p>
          <a:p>
            <a:pPr marL="0" indent="0">
              <a:buNone/>
            </a:pPr>
            <a:r>
              <a:rPr lang="en-GB" sz="4800" dirty="0" smtClean="0">
                <a:latin typeface="Comic Sans MS" pitchFamily="66" charset="0"/>
              </a:rPr>
              <a:t>Can you remember who the main characters are?</a:t>
            </a:r>
            <a:endParaRPr lang="en-GB" sz="4800" dirty="0">
              <a:latin typeface="Comic Sans MS" pitchFamily="66" charset="0"/>
            </a:endParaRPr>
          </a:p>
        </p:txBody>
      </p:sp>
    </p:spTree>
    <p:extLst>
      <p:ext uri="{BB962C8B-B14F-4D97-AF65-F5344CB8AC3E}">
        <p14:creationId xmlns:p14="http://schemas.microsoft.com/office/powerpoint/2010/main" val="10584311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333" y="0"/>
            <a:ext cx="10515600" cy="1325563"/>
          </a:xfrm>
        </p:spPr>
        <p:txBody>
          <a:bodyPr/>
          <a:lstStyle/>
          <a:p>
            <a:r>
              <a:rPr lang="en-GB" dirty="0">
                <a:latin typeface="Twinkl Precursive" panose="02000000000000000000" pitchFamily="2" charset="0"/>
              </a:rPr>
              <a:t>Who is in our story? </a:t>
            </a: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991793" y="475961"/>
            <a:ext cx="3881553" cy="6025288"/>
          </a:xfrm>
        </p:spPr>
      </p:pic>
      <p:sp>
        <p:nvSpPr>
          <p:cNvPr id="5" name="TextBox 4"/>
          <p:cNvSpPr txBox="1"/>
          <p:nvPr/>
        </p:nvSpPr>
        <p:spPr>
          <a:xfrm>
            <a:off x="144333" y="1737034"/>
            <a:ext cx="7620001" cy="2677656"/>
          </a:xfrm>
          <a:prstGeom prst="rect">
            <a:avLst/>
          </a:prstGeom>
          <a:solidFill>
            <a:schemeClr val="bg1"/>
          </a:solidFill>
          <a:ln>
            <a:solidFill>
              <a:schemeClr val="tx1"/>
            </a:solidFill>
          </a:ln>
        </p:spPr>
        <p:txBody>
          <a:bodyPr wrap="square" rtlCol="0">
            <a:spAutoFit/>
          </a:bodyPr>
          <a:lstStyle/>
          <a:p>
            <a:r>
              <a:rPr lang="en-GB" sz="2400" dirty="0" err="1">
                <a:latin typeface="Twinkl Precursive" panose="02000000000000000000" pitchFamily="2" charset="0"/>
              </a:rPr>
              <a:t>Antipholus</a:t>
            </a:r>
            <a:r>
              <a:rPr lang="en-GB" sz="2400" dirty="0">
                <a:latin typeface="Twinkl Precursive" panose="02000000000000000000" pitchFamily="2" charset="0"/>
              </a:rPr>
              <a:t> of Ephesus (rich merchant married to Adriana)</a:t>
            </a:r>
          </a:p>
          <a:p>
            <a:endParaRPr lang="en-GB" sz="2400" dirty="0">
              <a:latin typeface="Twinkl Precursive" panose="02000000000000000000" pitchFamily="2" charset="0"/>
            </a:endParaRPr>
          </a:p>
          <a:p>
            <a:r>
              <a:rPr lang="en-GB" sz="2400" dirty="0" err="1">
                <a:latin typeface="Twinkl Precursive" panose="02000000000000000000" pitchFamily="2" charset="0"/>
              </a:rPr>
              <a:t>Antipholus</a:t>
            </a:r>
            <a:r>
              <a:rPr lang="en-GB" sz="2400" dirty="0">
                <a:latin typeface="Twinkl Precursive" panose="02000000000000000000" pitchFamily="2" charset="0"/>
              </a:rPr>
              <a:t> of Syracuse (looking for his brother and mother)  </a:t>
            </a:r>
            <a:endParaRPr lang="en-GB" sz="2400" dirty="0" smtClean="0">
              <a:latin typeface="Twinkl Precursive" panose="02000000000000000000" pitchFamily="2" charset="0"/>
            </a:endParaRPr>
          </a:p>
          <a:p>
            <a:endParaRPr lang="en-GB" sz="2400" dirty="0" smtClean="0">
              <a:latin typeface="Twinkl Precursive" panose="02000000000000000000" pitchFamily="2" charset="0"/>
            </a:endParaRPr>
          </a:p>
          <a:p>
            <a:r>
              <a:rPr lang="en-GB" sz="2400" dirty="0" smtClean="0">
                <a:latin typeface="Twinkl Precursive" panose="02000000000000000000" pitchFamily="2" charset="0"/>
              </a:rPr>
              <a:t>Adriana (wife of </a:t>
            </a:r>
            <a:r>
              <a:rPr lang="en-GB" sz="2400" dirty="0" err="1">
                <a:latin typeface="Twinkl Precursive" panose="02000000000000000000" pitchFamily="2" charset="0"/>
              </a:rPr>
              <a:t>Antipholus</a:t>
            </a:r>
            <a:r>
              <a:rPr lang="en-GB" sz="2400" dirty="0">
                <a:latin typeface="Twinkl Precursive" panose="02000000000000000000" pitchFamily="2" charset="0"/>
              </a:rPr>
              <a:t> of </a:t>
            </a:r>
            <a:r>
              <a:rPr lang="en-GB" sz="2400" dirty="0" smtClean="0">
                <a:latin typeface="Twinkl Precursive" panose="02000000000000000000" pitchFamily="2" charset="0"/>
              </a:rPr>
              <a:t>Ephesus)</a:t>
            </a:r>
            <a:endParaRPr lang="en-GB" sz="2400" dirty="0">
              <a:latin typeface="Twinkl Precursive" panose="02000000000000000000" pitchFamily="2" charset="0"/>
            </a:endParaRPr>
          </a:p>
        </p:txBody>
      </p:sp>
      <p:sp>
        <p:nvSpPr>
          <p:cNvPr id="6" name="TextBox 5"/>
          <p:cNvSpPr txBox="1"/>
          <p:nvPr/>
        </p:nvSpPr>
        <p:spPr>
          <a:xfrm>
            <a:off x="144332" y="4620336"/>
            <a:ext cx="7620001" cy="1938992"/>
          </a:xfrm>
          <a:prstGeom prst="rect">
            <a:avLst/>
          </a:prstGeom>
          <a:solidFill>
            <a:schemeClr val="bg1"/>
          </a:solidFill>
          <a:ln>
            <a:solidFill>
              <a:schemeClr val="tx1"/>
            </a:solidFill>
          </a:ln>
        </p:spPr>
        <p:txBody>
          <a:bodyPr wrap="square" rtlCol="0">
            <a:spAutoFit/>
          </a:bodyPr>
          <a:lstStyle/>
          <a:p>
            <a:r>
              <a:rPr lang="en-GB" sz="2400" dirty="0" err="1">
                <a:latin typeface="Twinkl Precursive" panose="02000000000000000000" pitchFamily="2" charset="0"/>
              </a:rPr>
              <a:t>Dromio</a:t>
            </a:r>
            <a:r>
              <a:rPr lang="en-GB" sz="2400" dirty="0">
                <a:latin typeface="Twinkl Precursive" panose="02000000000000000000" pitchFamily="2" charset="0"/>
              </a:rPr>
              <a:t> of Ephesus (funny servant of </a:t>
            </a:r>
            <a:r>
              <a:rPr lang="en-GB" sz="2400" dirty="0" err="1">
                <a:latin typeface="Twinkl Precursive" panose="02000000000000000000" pitchFamily="2" charset="0"/>
              </a:rPr>
              <a:t>Antipholus</a:t>
            </a:r>
            <a:r>
              <a:rPr lang="en-GB" sz="2400" dirty="0">
                <a:latin typeface="Twinkl Precursive" panose="02000000000000000000" pitchFamily="2" charset="0"/>
              </a:rPr>
              <a:t> of Ephesus) </a:t>
            </a:r>
          </a:p>
          <a:p>
            <a:endParaRPr lang="en-GB" sz="2400" dirty="0">
              <a:latin typeface="Twinkl Precursive" panose="02000000000000000000" pitchFamily="2" charset="0"/>
            </a:endParaRPr>
          </a:p>
          <a:p>
            <a:r>
              <a:rPr lang="en-GB" sz="2400" dirty="0" err="1">
                <a:latin typeface="Twinkl Precursive" panose="02000000000000000000" pitchFamily="2" charset="0"/>
              </a:rPr>
              <a:t>Dromio</a:t>
            </a:r>
            <a:r>
              <a:rPr lang="en-GB" sz="2400" dirty="0">
                <a:latin typeface="Twinkl Precursive" panose="02000000000000000000" pitchFamily="2" charset="0"/>
              </a:rPr>
              <a:t> of Syracuse (funny servant of </a:t>
            </a:r>
            <a:r>
              <a:rPr lang="en-GB" sz="2400" dirty="0" err="1">
                <a:latin typeface="Twinkl Precursive" panose="02000000000000000000" pitchFamily="2" charset="0"/>
              </a:rPr>
              <a:t>Antipholus</a:t>
            </a:r>
            <a:r>
              <a:rPr lang="en-GB" sz="2400" dirty="0">
                <a:latin typeface="Twinkl Precursive" panose="02000000000000000000" pitchFamily="2" charset="0"/>
              </a:rPr>
              <a:t> of Syracuse)</a:t>
            </a:r>
          </a:p>
        </p:txBody>
      </p:sp>
    </p:spTree>
    <p:extLst>
      <p:ext uri="{BB962C8B-B14F-4D97-AF65-F5344CB8AC3E}">
        <p14:creationId xmlns:p14="http://schemas.microsoft.com/office/powerpoint/2010/main" val="16403027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omic Sans MS" pitchFamily="66" charset="0"/>
              </a:rPr>
              <a:t>Your Task</a:t>
            </a:r>
            <a:r>
              <a:rPr lang="en-GB" dirty="0">
                <a:latin typeface="Twinkl Precursive" panose="02000000000000000000" pitchFamily="2" charset="0"/>
              </a:rPr>
              <a:t>: </a:t>
            </a:r>
          </a:p>
        </p:txBody>
      </p:sp>
      <p:sp>
        <p:nvSpPr>
          <p:cNvPr id="3" name="Content Placeholder 2"/>
          <p:cNvSpPr>
            <a:spLocks noGrp="1"/>
          </p:cNvSpPr>
          <p:nvPr>
            <p:ph idx="1"/>
          </p:nvPr>
        </p:nvSpPr>
        <p:spPr/>
        <p:txBody>
          <a:bodyPr>
            <a:normAutofit lnSpcReduction="10000"/>
          </a:bodyPr>
          <a:lstStyle/>
          <a:p>
            <a:pPr marL="0" indent="0">
              <a:buNone/>
            </a:pPr>
            <a:r>
              <a:rPr lang="en-GB" sz="3500" dirty="0" smtClean="0">
                <a:latin typeface="Comic Sans MS" pitchFamily="66" charset="0"/>
              </a:rPr>
              <a:t>Today we are goin</a:t>
            </a:r>
            <a:r>
              <a:rPr lang="en-GB" sz="3500" dirty="0" smtClean="0">
                <a:latin typeface="Comic Sans MS" pitchFamily="66" charset="0"/>
              </a:rPr>
              <a:t>g to write a diary entry from the view point of Adriana. </a:t>
            </a:r>
          </a:p>
          <a:p>
            <a:pPr marL="0" indent="0">
              <a:buNone/>
            </a:pPr>
            <a:endParaRPr lang="en-GB" sz="3500" dirty="0">
              <a:latin typeface="Comic Sans MS" pitchFamily="66" charset="0"/>
            </a:endParaRPr>
          </a:p>
          <a:p>
            <a:pPr marL="0" indent="0">
              <a:buNone/>
            </a:pPr>
            <a:r>
              <a:rPr lang="en-GB" sz="3500" dirty="0" smtClean="0">
                <a:latin typeface="Comic Sans MS" pitchFamily="66" charset="0"/>
              </a:rPr>
              <a:t>You must write in the past tense and use ‘so’, ‘because’ and ‘and’ to explain why Adriana is feeling the way she is.</a:t>
            </a:r>
          </a:p>
          <a:p>
            <a:pPr marL="0" indent="0">
              <a:buNone/>
            </a:pPr>
            <a:endParaRPr lang="en-GB" sz="3500" dirty="0">
              <a:latin typeface="Comic Sans MS" pitchFamily="66" charset="0"/>
            </a:endParaRPr>
          </a:p>
          <a:p>
            <a:pPr marL="0" indent="0">
              <a:buNone/>
            </a:pPr>
            <a:r>
              <a:rPr lang="en-GB" sz="3500" dirty="0" smtClean="0">
                <a:latin typeface="Comic Sans MS" pitchFamily="66" charset="0"/>
              </a:rPr>
              <a:t>Read </a:t>
            </a:r>
            <a:r>
              <a:rPr lang="en-GB" sz="3500" dirty="0" err="1" smtClean="0">
                <a:latin typeface="Comic Sans MS" pitchFamily="66" charset="0"/>
              </a:rPr>
              <a:t>pg</a:t>
            </a:r>
            <a:r>
              <a:rPr lang="en-GB" sz="3500" dirty="0">
                <a:latin typeface="Comic Sans MS" pitchFamily="66" charset="0"/>
              </a:rPr>
              <a:t> </a:t>
            </a:r>
            <a:r>
              <a:rPr lang="en-GB" sz="3500" dirty="0" smtClean="0">
                <a:latin typeface="Comic Sans MS" pitchFamily="66" charset="0"/>
              </a:rPr>
              <a:t>31 – 38 with your teacher.</a:t>
            </a:r>
          </a:p>
          <a:p>
            <a:pPr marL="0" indent="0">
              <a:buNone/>
            </a:pPr>
            <a:endParaRPr lang="en-GB" sz="3500" dirty="0" smtClean="0">
              <a:latin typeface="Comic Sans MS" pitchFamily="66" charset="0"/>
            </a:endParaRPr>
          </a:p>
          <a:p>
            <a:pPr marL="0" indent="0">
              <a:buNone/>
            </a:pPr>
            <a:endParaRPr lang="en-GB" sz="3500" dirty="0">
              <a:latin typeface="Twinkl Precursive" panose="02000000000000000000" pitchFamily="2" charset="0"/>
            </a:endParaRPr>
          </a:p>
          <a:p>
            <a:pPr marL="0" indent="0">
              <a:buNone/>
            </a:pPr>
            <a:endParaRPr lang="en-GB" sz="3500" dirty="0">
              <a:latin typeface="Twinkl Precursive" panose="02000000000000000000" pitchFamily="2" charset="0"/>
            </a:endParaRPr>
          </a:p>
        </p:txBody>
      </p:sp>
    </p:spTree>
    <p:extLst>
      <p:ext uri="{BB962C8B-B14F-4D97-AF65-F5344CB8AC3E}">
        <p14:creationId xmlns:p14="http://schemas.microsoft.com/office/powerpoint/2010/main" val="6958235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59492" y="630195"/>
            <a:ext cx="11714205" cy="6186309"/>
          </a:xfrm>
          <a:prstGeom prst="rect">
            <a:avLst/>
          </a:prstGeom>
          <a:noFill/>
        </p:spPr>
        <p:txBody>
          <a:bodyPr wrap="square" rtlCol="0">
            <a:spAutoFit/>
          </a:bodyPr>
          <a:lstStyle/>
          <a:p>
            <a:r>
              <a:rPr lang="en-GB" sz="3600" dirty="0" smtClean="0">
                <a:latin typeface="Comic Sans MS" pitchFamily="66" charset="0"/>
              </a:rPr>
              <a:t>In this section of the story Adriana asks her servant </a:t>
            </a:r>
            <a:r>
              <a:rPr lang="en-GB" sz="3600" dirty="0" err="1" smtClean="0">
                <a:latin typeface="Comic Sans MS" pitchFamily="66" charset="0"/>
              </a:rPr>
              <a:t>Dromio</a:t>
            </a:r>
            <a:r>
              <a:rPr lang="en-GB" sz="3600" dirty="0" smtClean="0">
                <a:latin typeface="Comic Sans MS" pitchFamily="66" charset="0"/>
              </a:rPr>
              <a:t> to find her husband </a:t>
            </a:r>
            <a:r>
              <a:rPr lang="en-GB" sz="3600" dirty="0" err="1" smtClean="0">
                <a:latin typeface="Comic Sans MS" pitchFamily="66" charset="0"/>
              </a:rPr>
              <a:t>Antipholus</a:t>
            </a:r>
            <a:r>
              <a:rPr lang="en-GB" sz="3600" dirty="0" smtClean="0">
                <a:latin typeface="Comic Sans MS" pitchFamily="66" charset="0"/>
              </a:rPr>
              <a:t> of</a:t>
            </a:r>
            <a:r>
              <a:rPr lang="en-GB" sz="3600" dirty="0" smtClean="0">
                <a:latin typeface="Twinkl Precursive" panose="02000000000000000000" pitchFamily="2" charset="0"/>
              </a:rPr>
              <a:t> </a:t>
            </a:r>
            <a:r>
              <a:rPr lang="en-GB" sz="3600" dirty="0" smtClean="0">
                <a:latin typeface="Comic Sans MS" pitchFamily="66" charset="0"/>
              </a:rPr>
              <a:t>Ephesus and ask him to come home for dinner but the servant is confused and asks </a:t>
            </a:r>
            <a:r>
              <a:rPr lang="en-GB" sz="3600" dirty="0" err="1">
                <a:latin typeface="Comic Sans MS" pitchFamily="66" charset="0"/>
              </a:rPr>
              <a:t>Antipholus</a:t>
            </a:r>
            <a:r>
              <a:rPr lang="en-GB" sz="3600" dirty="0">
                <a:latin typeface="Comic Sans MS" pitchFamily="66" charset="0"/>
              </a:rPr>
              <a:t> </a:t>
            </a:r>
            <a:r>
              <a:rPr lang="en-GB" sz="3600" dirty="0" smtClean="0">
                <a:latin typeface="Comic Sans MS" pitchFamily="66" charset="0"/>
              </a:rPr>
              <a:t>of Syracuse instead, who not knowing Adriana says he has no home here and is not married. Adriana is angry and jealous and believes that her husband is in love with another woman.   </a:t>
            </a:r>
          </a:p>
          <a:p>
            <a:r>
              <a:rPr lang="en-GB" sz="3600" dirty="0" smtClean="0">
                <a:latin typeface="Comic Sans MS" pitchFamily="66" charset="0"/>
              </a:rPr>
              <a:t>Adriana goes in search of her husband at the inn but instead she sees </a:t>
            </a:r>
            <a:r>
              <a:rPr lang="en-GB" sz="3600" dirty="0" err="1" smtClean="0">
                <a:latin typeface="Comic Sans MS" pitchFamily="66" charset="0"/>
              </a:rPr>
              <a:t>Antipholus</a:t>
            </a:r>
            <a:r>
              <a:rPr lang="en-GB" sz="3600" dirty="0" smtClean="0">
                <a:latin typeface="Comic Sans MS" pitchFamily="66" charset="0"/>
              </a:rPr>
              <a:t> of Syracuse and shouts at him for not coming home. </a:t>
            </a:r>
            <a:endParaRPr lang="en-GB" sz="3600" dirty="0">
              <a:latin typeface="Comic Sans MS" pitchFamily="66" charset="0"/>
            </a:endParaRPr>
          </a:p>
        </p:txBody>
      </p:sp>
    </p:spTree>
    <p:extLst>
      <p:ext uri="{BB962C8B-B14F-4D97-AF65-F5344CB8AC3E}">
        <p14:creationId xmlns:p14="http://schemas.microsoft.com/office/powerpoint/2010/main" val="16595768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08919" y="679622"/>
            <a:ext cx="11602995" cy="3416320"/>
          </a:xfrm>
          <a:prstGeom prst="rect">
            <a:avLst/>
          </a:prstGeom>
          <a:noFill/>
        </p:spPr>
        <p:txBody>
          <a:bodyPr wrap="square" rtlCol="0">
            <a:spAutoFit/>
          </a:bodyPr>
          <a:lstStyle/>
          <a:p>
            <a:r>
              <a:rPr lang="en-GB" sz="3600" dirty="0" smtClean="0">
                <a:latin typeface="Comic Sans MS" pitchFamily="66" charset="0"/>
              </a:rPr>
              <a:t>He is confused but as he can’t calm Adriana down he is forced to go to dinner with Adriana. Later Adriana’s real husband comes home and is cross when he realises his wife is having dinner with another man. Little did he know that man was actually his brother.  </a:t>
            </a:r>
            <a:endParaRPr lang="en-GB" sz="3600" dirty="0">
              <a:latin typeface="Comic Sans MS" pitchFamily="66" charset="0"/>
            </a:endParaRPr>
          </a:p>
        </p:txBody>
      </p:sp>
    </p:spTree>
    <p:extLst>
      <p:ext uri="{BB962C8B-B14F-4D97-AF65-F5344CB8AC3E}">
        <p14:creationId xmlns:p14="http://schemas.microsoft.com/office/powerpoint/2010/main" val="8177656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91978" y="234778"/>
            <a:ext cx="10911017" cy="4832092"/>
          </a:xfrm>
          <a:prstGeom prst="rect">
            <a:avLst/>
          </a:prstGeom>
          <a:noFill/>
        </p:spPr>
        <p:txBody>
          <a:bodyPr wrap="square" rtlCol="0">
            <a:spAutoFit/>
          </a:bodyPr>
          <a:lstStyle/>
          <a:p>
            <a:r>
              <a:rPr lang="en-GB" sz="2800" dirty="0" smtClean="0">
                <a:latin typeface="Comic Sans MS" pitchFamily="66" charset="0"/>
              </a:rPr>
              <a:t>When you write a diary entry as a character you should think about how that character would feel.</a:t>
            </a:r>
          </a:p>
          <a:p>
            <a:endParaRPr lang="en-GB" sz="2800" dirty="0">
              <a:latin typeface="Comic Sans MS" pitchFamily="66" charset="0"/>
            </a:endParaRPr>
          </a:p>
          <a:p>
            <a:r>
              <a:rPr lang="en-GB" sz="2800" dirty="0" smtClean="0">
                <a:latin typeface="Comic Sans MS" pitchFamily="66" charset="0"/>
              </a:rPr>
              <a:t>Let’s discuss…</a:t>
            </a:r>
          </a:p>
          <a:p>
            <a:endParaRPr lang="en-GB" sz="2800" dirty="0">
              <a:latin typeface="Comic Sans MS" pitchFamily="66" charset="0"/>
            </a:endParaRPr>
          </a:p>
          <a:p>
            <a:r>
              <a:rPr lang="en-GB" sz="2800" dirty="0" smtClean="0">
                <a:latin typeface="Comic Sans MS" pitchFamily="66" charset="0"/>
              </a:rPr>
              <a:t>How would Adriana feel when </a:t>
            </a:r>
            <a:r>
              <a:rPr lang="en-GB" sz="2800" dirty="0" err="1" smtClean="0">
                <a:latin typeface="Comic Sans MS" pitchFamily="66" charset="0"/>
              </a:rPr>
              <a:t>Dromio</a:t>
            </a:r>
            <a:r>
              <a:rPr lang="en-GB" sz="2800" dirty="0" smtClean="0">
                <a:latin typeface="Comic Sans MS" pitchFamily="66" charset="0"/>
              </a:rPr>
              <a:t> said that her husband had said he wouldn’t come home because he wasn’t married?</a:t>
            </a:r>
          </a:p>
          <a:p>
            <a:endParaRPr lang="en-GB" sz="2800" dirty="0">
              <a:latin typeface="Comic Sans MS" pitchFamily="66" charset="0"/>
            </a:endParaRPr>
          </a:p>
          <a:p>
            <a:r>
              <a:rPr lang="en-GB" sz="2800" dirty="0" smtClean="0">
                <a:latin typeface="Comic Sans MS" pitchFamily="66" charset="0"/>
              </a:rPr>
              <a:t>How would she feel when  she sees </a:t>
            </a:r>
            <a:r>
              <a:rPr lang="en-GB" sz="2800" dirty="0" err="1" smtClean="0">
                <a:latin typeface="Comic Sans MS" pitchFamily="66" charset="0"/>
              </a:rPr>
              <a:t>Antipholus</a:t>
            </a:r>
            <a:r>
              <a:rPr lang="en-GB" sz="2800" dirty="0" smtClean="0">
                <a:latin typeface="Comic Sans MS" pitchFamily="66" charset="0"/>
              </a:rPr>
              <a:t> </a:t>
            </a:r>
            <a:r>
              <a:rPr lang="en-GB" sz="2800" dirty="0">
                <a:latin typeface="Comic Sans MS" pitchFamily="66" charset="0"/>
              </a:rPr>
              <a:t>of </a:t>
            </a:r>
            <a:r>
              <a:rPr lang="en-GB" sz="2800" dirty="0" smtClean="0">
                <a:latin typeface="Comic Sans MS" pitchFamily="66" charset="0"/>
              </a:rPr>
              <a:t>Syracuse at the inn and he seems not to recognise her and reluctantly agrees to have dinner with her? </a:t>
            </a:r>
            <a:endParaRPr lang="en-GB" sz="2800" dirty="0">
              <a:latin typeface="Comic Sans MS" pitchFamily="66" charset="0"/>
            </a:endParaRPr>
          </a:p>
        </p:txBody>
      </p:sp>
    </p:spTree>
    <p:extLst>
      <p:ext uri="{BB962C8B-B14F-4D97-AF65-F5344CB8AC3E}">
        <p14:creationId xmlns:p14="http://schemas.microsoft.com/office/powerpoint/2010/main" val="36239126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45989" y="420130"/>
            <a:ext cx="11479427" cy="5262979"/>
          </a:xfrm>
          <a:prstGeom prst="rect">
            <a:avLst/>
          </a:prstGeom>
          <a:noFill/>
        </p:spPr>
        <p:txBody>
          <a:bodyPr wrap="square" rtlCol="0">
            <a:spAutoFit/>
          </a:bodyPr>
          <a:lstStyle/>
          <a:p>
            <a:r>
              <a:rPr lang="en-GB" sz="2400" dirty="0" smtClean="0">
                <a:latin typeface="Comic Sans MS" pitchFamily="66" charset="0"/>
              </a:rPr>
              <a:t>Example:</a:t>
            </a:r>
          </a:p>
          <a:p>
            <a:endParaRPr lang="en-GB" sz="2400" dirty="0">
              <a:latin typeface="Comic Sans MS" pitchFamily="66" charset="0"/>
            </a:endParaRPr>
          </a:p>
          <a:p>
            <a:r>
              <a:rPr lang="en-GB" sz="2400" dirty="0" smtClean="0">
                <a:latin typeface="Comic Sans MS" pitchFamily="66" charset="0"/>
              </a:rPr>
              <a:t>Dear Diary,</a:t>
            </a:r>
          </a:p>
          <a:p>
            <a:endParaRPr lang="en-GB" sz="2400" dirty="0">
              <a:latin typeface="Comic Sans MS" pitchFamily="66" charset="0"/>
            </a:endParaRPr>
          </a:p>
          <a:p>
            <a:r>
              <a:rPr lang="en-GB" sz="2400" dirty="0" smtClean="0">
                <a:latin typeface="Comic Sans MS" pitchFamily="66" charset="0"/>
              </a:rPr>
              <a:t>Today was the most peculiar day </a:t>
            </a:r>
            <a:r>
              <a:rPr lang="en-GB" sz="2400" dirty="0" smtClean="0">
                <a:solidFill>
                  <a:srgbClr val="FF0000"/>
                </a:solidFill>
                <a:latin typeface="Comic Sans MS" pitchFamily="66" charset="0"/>
              </a:rPr>
              <a:t>because</a:t>
            </a:r>
            <a:r>
              <a:rPr lang="en-GB" sz="2400" dirty="0" smtClean="0">
                <a:latin typeface="Comic Sans MS" pitchFamily="66" charset="0"/>
              </a:rPr>
              <a:t> my husband has been acting very strange. His unusual behaviour began when I sent </a:t>
            </a:r>
            <a:r>
              <a:rPr lang="en-GB" sz="2400" dirty="0" err="1" smtClean="0">
                <a:latin typeface="Comic Sans MS" pitchFamily="66" charset="0"/>
              </a:rPr>
              <a:t>Dromio</a:t>
            </a:r>
            <a:r>
              <a:rPr lang="en-GB" sz="2400" dirty="0" smtClean="0">
                <a:latin typeface="Comic Sans MS" pitchFamily="66" charset="0"/>
              </a:rPr>
              <a:t> to ask my husband to return home for dinner but when </a:t>
            </a:r>
            <a:r>
              <a:rPr lang="en-GB" sz="2400" dirty="0" err="1" smtClean="0">
                <a:latin typeface="Comic Sans MS" pitchFamily="66" charset="0"/>
              </a:rPr>
              <a:t>Dromio</a:t>
            </a:r>
            <a:r>
              <a:rPr lang="en-GB" sz="2400" dirty="0" smtClean="0">
                <a:latin typeface="Comic Sans MS" pitchFamily="66" charset="0"/>
              </a:rPr>
              <a:t> came back he said my husband had refused to come home because he has no home here and is not married. I couldn’t believe what I was hearing.  How dare he act like I do not exist! I am worried that he is in love with another woman. I was filled with rage </a:t>
            </a:r>
            <a:r>
              <a:rPr lang="en-GB" sz="2400" dirty="0" smtClean="0">
                <a:solidFill>
                  <a:srgbClr val="FF0000"/>
                </a:solidFill>
                <a:latin typeface="Comic Sans MS" pitchFamily="66" charset="0"/>
              </a:rPr>
              <a:t>so</a:t>
            </a:r>
            <a:r>
              <a:rPr lang="en-GB" sz="2400" dirty="0" smtClean="0">
                <a:latin typeface="Comic Sans MS" pitchFamily="66" charset="0"/>
              </a:rPr>
              <a:t> I went to the inn to look for him. When I got there </a:t>
            </a:r>
            <a:r>
              <a:rPr lang="en-GB" sz="2400" dirty="0">
                <a:latin typeface="Comic Sans MS" pitchFamily="66" charset="0"/>
              </a:rPr>
              <a:t>m</a:t>
            </a:r>
            <a:r>
              <a:rPr lang="en-GB" sz="2400" dirty="0" smtClean="0">
                <a:latin typeface="Comic Sans MS" pitchFamily="66" charset="0"/>
              </a:rPr>
              <a:t>y husband acted as though he didn’t know who I was. This made me even more angry. After I had shouted at him for a very long time he eventually agreed to come home. I can’t put my finger on it but it is as though my husband is an imposter. </a:t>
            </a:r>
            <a:endParaRPr lang="en-GB" sz="2400" dirty="0">
              <a:latin typeface="Comic Sans MS" pitchFamily="66" charset="0"/>
            </a:endParaRPr>
          </a:p>
        </p:txBody>
      </p:sp>
    </p:spTree>
    <p:extLst>
      <p:ext uri="{BB962C8B-B14F-4D97-AF65-F5344CB8AC3E}">
        <p14:creationId xmlns:p14="http://schemas.microsoft.com/office/powerpoint/2010/main" val="220044728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1189</TotalTime>
  <Words>533</Words>
  <Application>Microsoft Office PowerPoint</Application>
  <PresentationFormat>Custom</PresentationFormat>
  <Paragraphs>35</Paragraphs>
  <Slides>8</Slides>
  <Notes>0</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Office Theme</vt:lpstr>
      <vt:lpstr>LO: To write a diary entry.  Friday 2nd July 2021 </vt:lpstr>
      <vt:lpstr>PowerPoint Presentation</vt:lpstr>
      <vt:lpstr>Who is in our story? </vt:lpstr>
      <vt:lpstr>Your Task: </vt:lpstr>
      <vt:lpstr>PowerPoint Presentation</vt:lpstr>
      <vt:lpstr>PowerPoint Presentation</vt:lpstr>
      <vt:lpstr>PowerPoint Presentation</vt:lpstr>
      <vt:lpstr>PowerPoint Presentation</vt:lpstr>
    </vt:vector>
  </TitlesOfParts>
  <Company>Warwickshire County Council</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 To write about why the snail wishes to travel.   Tuesday 8th June 2021</dc:title>
  <dc:creator>J Geals BTP</dc:creator>
  <cp:lastModifiedBy>Liz King</cp:lastModifiedBy>
  <cp:revision>35</cp:revision>
  <dcterms:created xsi:type="dcterms:W3CDTF">2021-06-03T14:27:07Z</dcterms:created>
  <dcterms:modified xsi:type="dcterms:W3CDTF">2021-06-26T23:52:30Z</dcterms:modified>
</cp:coreProperties>
</file>