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82" r:id="rId3"/>
    <p:sldId id="269" r:id="rId4"/>
    <p:sldId id="276" r:id="rId5"/>
    <p:sldId id="283" r:id="rId6"/>
    <p:sldId id="281" r:id="rId7"/>
    <p:sldId id="284" r:id="rId8"/>
    <p:sldId id="267" r:id="rId9"/>
  </p:sldIdLst>
  <p:sldSz cx="9144000" cy="6858000" type="screen4x3"/>
  <p:notesSz cx="6858000" cy="9144000"/>
  <p:embeddedFontLst>
    <p:embeddedFont>
      <p:font typeface="Twinkl" charset="0"/>
      <p:regular r:id="rId12"/>
      <p:bold r:id="rId13"/>
    </p:embeddedFont>
    <p:embeddedFont>
      <p:font typeface="Twinkl SemiBold" charset="0"/>
      <p:bold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nnon Andrews" initials="SA" lastIdx="1" clrIdx="0">
    <p:extLst>
      <p:ext uri="{19B8F6BF-5375-455C-9EA6-DF929625EA0E}">
        <p15:presenceInfo xmlns:p15="http://schemas.microsoft.com/office/powerpoint/2012/main" xmlns="" userId="S-1-5-21-1651119330-1013474095-91958013-17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ACDDFC"/>
    <a:srgbClr val="AFDEF9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>
        <p:scale>
          <a:sx n="82" d="100"/>
          <a:sy n="82" d="100"/>
        </p:scale>
        <p:origin x="-924" y="-2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2AF6C6EC-50C4-4725-B11D-F8236D2B03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A0CDEF7-8C52-4C5A-ACE1-368E348057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F53691-3A59-46B1-A96B-0B4DC51BED51}" type="datetimeFigureOut">
              <a:rPr lang="en-GB"/>
              <a:pPr>
                <a:defRPr/>
              </a:pPr>
              <a:t>10/06/2021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A58A677-EC6D-41EF-BE50-814C9E1CA9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4223BA9-DC7A-41CB-B1E2-F43677075A2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92408DB-113B-422E-904A-91BD7A5864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D06F107E-7DB7-4B89-93A6-AC66938FA6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BF490B-1A39-4978-AB23-28162A7FAED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A295D35-1668-4554-B835-A1057A7BF260}" type="datetimeFigureOut">
              <a:rPr lang="en-GB"/>
              <a:pPr>
                <a:defRPr/>
              </a:pPr>
              <a:t>10/06/2021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AC06B63-5E88-4A83-8816-0769C37BD0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CBEF2C69-37D5-4C22-B239-61B9FD57C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D5C398-1283-4738-AC8A-CC805092E0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7AD0142-9D3E-4973-8E97-D5B7C3D4F0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2F7C99E-AB0A-43DF-896A-34B6DA5B59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19601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20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3C146F4A-09F9-4753-9701-6F3B60E5464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462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xmlns="" id="{2690CE05-75BF-4F00-830A-D9A2593375B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xmlns="" id="{2B54A6EC-5993-4A58-9261-D0B0CCBF435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87E8F55D-8529-4D26-8E06-EB5E2011A74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6165F97A-CDBC-4498-8578-AA324692737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xmlns="" id="{3DEAB755-B3BE-402F-AF5A-41EE9A5FE8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8307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65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6F63C769-79BC-49FC-8CF6-E9314CF42C2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7D91D14A-B8A9-40FC-A0DD-793DEB3BF0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.uk/intl/en_uk/earth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008E08BD-C503-4182-AF4A-1C3E5ACE9D61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xmlns="" id="{F3F18C35-1AC6-4AD6-BCB8-DD023F025ED2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57A085-EA32-4E4E-B283-588F88A40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C40260-2C3F-48A9-9A2C-630F3ECDA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1" y="1616764"/>
            <a:ext cx="7632700" cy="4476061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What are the four countries that make up the United Kingdom?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Can you remember any of the capital cities of those countries?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0518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9F89988-BEDE-4EB2-85D2-28327524AE2C}"/>
              </a:ext>
            </a:extLst>
          </p:cNvPr>
          <p:cNvSpPr/>
          <p:nvPr/>
        </p:nvSpPr>
        <p:spPr>
          <a:xfrm>
            <a:off x="452158" y="75618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9B180AF-3436-40AD-8BF5-8B2929C81B57}"/>
              </a:ext>
            </a:extLst>
          </p:cNvPr>
          <p:cNvSpPr/>
          <p:nvPr/>
        </p:nvSpPr>
        <p:spPr>
          <a:xfrm>
            <a:off x="452158" y="67950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94" name="Title 20">
            <a:extLst>
              <a:ext uri="{FF2B5EF4-FFF2-40B4-BE49-F238E27FC236}">
                <a16:creationId xmlns:a16="http://schemas.microsoft.com/office/drawing/2014/main" xmlns="" id="{FCB2B5B5-A4DF-409C-AC9D-BF4644646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70467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8195" name="Content Placeholder 21">
            <a:extLst>
              <a:ext uri="{FF2B5EF4-FFF2-40B4-BE49-F238E27FC236}">
                <a16:creationId xmlns:a16="http://schemas.microsoft.com/office/drawing/2014/main" xmlns="" id="{2A503870-A58A-40CF-BD11-BB2D33807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394" y="1663886"/>
            <a:ext cx="815961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United Kingdom of Great Britain and Northern Ireland (also referred to as the UK) is made up of four countries: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15DC3FB-93C5-4359-B547-6ECEE43E453B}"/>
              </a:ext>
            </a:extLst>
          </p:cNvPr>
          <p:cNvGrpSpPr/>
          <p:nvPr/>
        </p:nvGrpSpPr>
        <p:grpSpPr>
          <a:xfrm>
            <a:off x="592975" y="2744743"/>
            <a:ext cx="2522698" cy="428962"/>
            <a:chOff x="592975" y="2672144"/>
            <a:chExt cx="2522698" cy="42896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2D854BBB-72D2-4D89-8C6A-28BE213F512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9E23DA31-6D50-4CF9-A7C8-58B852D430E6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Scotland</a:t>
              </a:r>
            </a:p>
          </p:txBody>
        </p:sp>
      </p:grpSp>
      <p:pic>
        <p:nvPicPr>
          <p:cNvPr id="7" name="Picture 4">
            <a:extLst>
              <a:ext uri="{FF2B5EF4-FFF2-40B4-BE49-F238E27FC236}">
                <a16:creationId xmlns:a16="http://schemas.microsoft.com/office/drawing/2014/main" xmlns="" id="{08207954-DA25-4570-9848-C1F466595F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1921724" y="2615270"/>
            <a:ext cx="2365688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D9457446-B4FF-4CBA-8054-BCDB8BAE3756}"/>
              </a:ext>
            </a:extLst>
          </p:cNvPr>
          <p:cNvGrpSpPr/>
          <p:nvPr/>
        </p:nvGrpSpPr>
        <p:grpSpPr>
          <a:xfrm>
            <a:off x="592975" y="4646562"/>
            <a:ext cx="2522698" cy="428962"/>
            <a:chOff x="592975" y="2672144"/>
            <a:chExt cx="2522698" cy="428962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3004213B-E16F-4CB2-8A2C-4E677684C7C4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A9A48E33-91DA-4470-80CC-144E93117CA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England</a:t>
              </a:r>
            </a:p>
          </p:txBody>
        </p:sp>
      </p:grpSp>
      <p:pic>
        <p:nvPicPr>
          <p:cNvPr id="10" name="Picture 3">
            <a:extLst>
              <a:ext uri="{FF2B5EF4-FFF2-40B4-BE49-F238E27FC236}">
                <a16:creationId xmlns:a16="http://schemas.microsoft.com/office/drawing/2014/main" xmlns="" id="{1EFB440C-9449-4BF9-BA0C-B11F3D724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1921723" y="4481482"/>
            <a:ext cx="2365688" cy="15068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5EE8CCBE-5193-46F5-A313-74B429A8608A}"/>
              </a:ext>
            </a:extLst>
          </p:cNvPr>
          <p:cNvGrpSpPr/>
          <p:nvPr/>
        </p:nvGrpSpPr>
        <p:grpSpPr>
          <a:xfrm flipH="1">
            <a:off x="6537950" y="2693748"/>
            <a:ext cx="2112448" cy="428962"/>
            <a:chOff x="592975" y="2672144"/>
            <a:chExt cx="2522698" cy="428962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D6FB8885-11D7-4C3B-B347-0D93CFB5AB3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B34D3516-9775-482B-AC9E-3B6728017F7F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Northern Ireland</a:t>
              </a:r>
            </a:p>
          </p:txBody>
        </p:sp>
      </p:grpSp>
      <p:pic>
        <p:nvPicPr>
          <p:cNvPr id="9" name="Picture 2">
            <a:extLst>
              <a:ext uri="{FF2B5EF4-FFF2-40B4-BE49-F238E27FC236}">
                <a16:creationId xmlns:a16="http://schemas.microsoft.com/office/drawing/2014/main" xmlns="" id="{FB3064DB-F725-4634-8525-25D2CA20C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4405165" y="2623877"/>
            <a:ext cx="2367674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6A416BA2-C359-4A51-9DDE-FD3A4E5E1B55}"/>
              </a:ext>
            </a:extLst>
          </p:cNvPr>
          <p:cNvGrpSpPr/>
          <p:nvPr/>
        </p:nvGrpSpPr>
        <p:grpSpPr>
          <a:xfrm flipH="1">
            <a:off x="6085277" y="4627011"/>
            <a:ext cx="2112448" cy="428962"/>
            <a:chOff x="592975" y="2672144"/>
            <a:chExt cx="2522698" cy="42896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xmlns="" id="{FCCEC85B-BE70-4A60-9EA7-D3FA64907E23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4771DB85-DBA3-4232-B11B-5948537E658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Wales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C3DD0E0-DF64-4213-A824-76F50243DA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30" t="2818" r="1492" b="3146"/>
          <a:stretch>
            <a:fillRect/>
          </a:stretch>
        </p:blipFill>
        <p:spPr bwMode="auto">
          <a:xfrm>
            <a:off x="4405165" y="4488905"/>
            <a:ext cx="2367674" cy="1506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">
            <a:extLst>
              <a:ext uri="{FF2B5EF4-FFF2-40B4-BE49-F238E27FC236}">
                <a16:creationId xmlns:a16="http://schemas.microsoft.com/office/drawing/2014/main" xmlns="" id="{96B46F92-59DE-45D5-ABF7-EB4DDAB77E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0475" y="2446338"/>
            <a:ext cx="24479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xmlns="" id="{18CCE843-8461-43CF-A416-94611773C214}"/>
              </a:ext>
            </a:extLst>
          </p:cNvPr>
          <p:cNvCxnSpPr>
            <a:cxnSpLocks/>
          </p:cNvCxnSpPr>
          <p:nvPr/>
        </p:nvCxnSpPr>
        <p:spPr>
          <a:xfrm flipV="1">
            <a:off x="3681214" y="5381626"/>
            <a:ext cx="3348236" cy="2762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C5FAF91A-BD26-4CE9-B3A5-4391512AC0C2}"/>
              </a:ext>
            </a:extLst>
          </p:cNvPr>
          <p:cNvSpPr/>
          <p:nvPr/>
        </p:nvSpPr>
        <p:spPr>
          <a:xfrm>
            <a:off x="653851" y="5491593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AEB3F7D0-BA34-4BF7-BA09-54EBE3B37D5F}"/>
              </a:ext>
            </a:extLst>
          </p:cNvPr>
          <p:cNvSpPr/>
          <p:nvPr/>
        </p:nvSpPr>
        <p:spPr>
          <a:xfrm>
            <a:off x="693752" y="5404598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xmlns="" id="{5408B2AA-C60E-4C5B-8786-0CA923152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529" y="1544292"/>
            <a:ext cx="805945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capital city of the United Kingdom is London. In addition, Scotland, Wales and Northern Ireland each have their own capitals (the capital city of England is also London).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53D65AB-3028-40CF-BB79-44FC14BC4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67976"/>
            <a:ext cx="3027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England is London.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00695459-C262-4CAC-932B-BF5DA7A82E7F}"/>
              </a:ext>
            </a:extLst>
          </p:cNvPr>
          <p:cNvCxnSpPr>
            <a:cxnSpLocks/>
          </p:cNvCxnSpPr>
          <p:nvPr/>
        </p:nvCxnSpPr>
        <p:spPr>
          <a:xfrm>
            <a:off x="3640138" y="3163486"/>
            <a:ext cx="2895600" cy="7370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CFA33896-1754-4960-B0F1-53CD740CC852}"/>
              </a:ext>
            </a:extLst>
          </p:cNvPr>
          <p:cNvCxnSpPr>
            <a:cxnSpLocks/>
          </p:cNvCxnSpPr>
          <p:nvPr/>
        </p:nvCxnSpPr>
        <p:spPr>
          <a:xfrm>
            <a:off x="3681214" y="3956051"/>
            <a:ext cx="2367161" cy="3365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8FBBCBC2-5B55-461A-8573-78688E4C0725}"/>
              </a:ext>
            </a:extLst>
          </p:cNvPr>
          <p:cNvCxnSpPr/>
          <p:nvPr/>
        </p:nvCxnSpPr>
        <p:spPr>
          <a:xfrm>
            <a:off x="3506788" y="4710113"/>
            <a:ext cx="2852737" cy="5429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023C805-53CD-4622-AF51-1641FDDC53F4}"/>
              </a:ext>
            </a:extLst>
          </p:cNvPr>
          <p:cNvSpPr/>
          <p:nvPr/>
        </p:nvSpPr>
        <p:spPr>
          <a:xfrm>
            <a:off x="452158" y="66565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1A07E3B-99C9-42CE-9198-9E034DAEBF62}"/>
              </a:ext>
            </a:extLst>
          </p:cNvPr>
          <p:cNvSpPr/>
          <p:nvPr/>
        </p:nvSpPr>
        <p:spPr>
          <a:xfrm>
            <a:off x="452158" y="58897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xmlns="" id="{03791C16-DC4E-467D-B69E-7A772DA22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61414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1C8F28F-C69F-456C-8D32-B4B13BED817D}"/>
              </a:ext>
            </a:extLst>
          </p:cNvPr>
          <p:cNvSpPr/>
          <p:nvPr/>
        </p:nvSpPr>
        <p:spPr>
          <a:xfrm>
            <a:off x="653851" y="2835329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09E77C4-FC1C-4D53-8E5D-56412E9EDD04}"/>
              </a:ext>
            </a:extLst>
          </p:cNvPr>
          <p:cNvSpPr/>
          <p:nvPr/>
        </p:nvSpPr>
        <p:spPr>
          <a:xfrm>
            <a:off x="693752" y="2748334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9509CA7-5297-4788-8998-DCF769BA0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2798763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Scotland is Edinburgh.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64597624-B204-4221-B2EF-37B3CC1B5C4C}"/>
              </a:ext>
            </a:extLst>
          </p:cNvPr>
          <p:cNvSpPr/>
          <p:nvPr/>
        </p:nvSpPr>
        <p:spPr>
          <a:xfrm>
            <a:off x="653851" y="3720968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E26797D7-E259-4EFD-9D85-C9507A26F46B}"/>
              </a:ext>
            </a:extLst>
          </p:cNvPr>
          <p:cNvSpPr/>
          <p:nvPr/>
        </p:nvSpPr>
        <p:spPr>
          <a:xfrm>
            <a:off x="693752" y="3633973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F85D18A-3E35-4E0C-9FD4-701A14E80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3659188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Northern Ireland is Belfast.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51A7A850-6B5F-4FCF-8FB2-1BB602CECC6C}"/>
              </a:ext>
            </a:extLst>
          </p:cNvPr>
          <p:cNvSpPr/>
          <p:nvPr/>
        </p:nvSpPr>
        <p:spPr>
          <a:xfrm>
            <a:off x="660720" y="4617756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421D3129-B991-4FC0-97D9-487E9A78FFF1}"/>
              </a:ext>
            </a:extLst>
          </p:cNvPr>
          <p:cNvSpPr/>
          <p:nvPr/>
        </p:nvSpPr>
        <p:spPr>
          <a:xfrm>
            <a:off x="700621" y="4530761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A0C5239-E6E7-41AC-899F-49309E61A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581088"/>
            <a:ext cx="28844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Wales is Cardiff.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19" grpId="0"/>
      <p:bldP spid="3" grpId="0" animBg="1"/>
      <p:bldP spid="4" grpId="0" animBg="1"/>
      <p:bldP spid="16" grpId="0"/>
      <p:bldP spid="26" grpId="0" animBg="1"/>
      <p:bldP spid="27" grpId="0" animBg="1"/>
      <p:bldP spid="17" grpId="0"/>
      <p:bldP spid="28" grpId="0" animBg="1"/>
      <p:bldP spid="29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260086-D86A-48C5-BE2B-935119E9D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seas/oceans that surround the UK.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5B6E25-5718-4207-8C49-457275ED1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885" y="1802435"/>
            <a:ext cx="7632700" cy="4578880"/>
          </a:xfrm>
        </p:spPr>
        <p:txBody>
          <a:bodyPr/>
          <a:lstStyle/>
          <a:p>
            <a:r>
              <a:rPr lang="en-GB" sz="2400" dirty="0"/>
              <a:t>Do you know any of the oceans/seas that are around the United Kingdom?</a:t>
            </a:r>
          </a:p>
          <a:p>
            <a:endParaRPr lang="en-GB" sz="2400" dirty="0"/>
          </a:p>
          <a:p>
            <a:r>
              <a:rPr lang="en-GB" sz="2400" dirty="0"/>
              <a:t>Use Google Earth to take a look at some of the seas/ oceans around the UK.</a:t>
            </a:r>
          </a:p>
          <a:p>
            <a:r>
              <a:rPr lang="en-GB" sz="2400" dirty="0">
                <a:hlinkClick r:id="rId2"/>
              </a:rPr>
              <a:t>https://www.google.co.uk/intl/en_uk/earth/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55807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C12F931-931A-41F0-AAC3-E1C4ED3A0A39}"/>
              </a:ext>
            </a:extLst>
          </p:cNvPr>
          <p:cNvSpPr/>
          <p:nvPr/>
        </p:nvSpPr>
        <p:spPr>
          <a:xfrm>
            <a:off x="452158" y="665650"/>
            <a:ext cx="5988399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3936F52-8AF5-4096-8D32-B51B80516D56}"/>
              </a:ext>
            </a:extLst>
          </p:cNvPr>
          <p:cNvSpPr/>
          <p:nvPr/>
        </p:nvSpPr>
        <p:spPr>
          <a:xfrm>
            <a:off x="452158" y="588978"/>
            <a:ext cx="590888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1B34BA81-3F17-4186-99CC-454E4FBF34CC}"/>
              </a:ext>
            </a:extLst>
          </p:cNvPr>
          <p:cNvSpPr txBox="1">
            <a:spLocks/>
          </p:cNvSpPr>
          <p:nvPr/>
        </p:nvSpPr>
        <p:spPr bwMode="auto">
          <a:xfrm>
            <a:off x="461394" y="614146"/>
            <a:ext cx="6087812" cy="74662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b="1" i="0" u="none" strike="noStrike" dirty="0">
                <a:solidFill>
                  <a:schemeClr val="bg1"/>
                </a:solidFill>
                <a:effectLst/>
                <a:latin typeface="+mn-lt"/>
              </a:rPr>
              <a:t>Surrounding Waters</a:t>
            </a:r>
            <a:endParaRPr lang="en-GB" altLang="en-US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A0A536B-253E-4256-B361-FED097631D8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5973" y="1525777"/>
            <a:ext cx="2882347" cy="407608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BB5D082-896E-43E6-AE5A-6DC475E7D84B}"/>
              </a:ext>
            </a:extLst>
          </p:cNvPr>
          <p:cNvSpPr txBox="1"/>
          <p:nvPr/>
        </p:nvSpPr>
        <p:spPr>
          <a:xfrm>
            <a:off x="5436705" y="2552540"/>
            <a:ext cx="1311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Atlantic Ocean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11193ED-5F0A-454E-8650-69515FB9F3D5}"/>
              </a:ext>
            </a:extLst>
          </p:cNvPr>
          <p:cNvSpPr txBox="1"/>
          <p:nvPr/>
        </p:nvSpPr>
        <p:spPr>
          <a:xfrm>
            <a:off x="6390860" y="3602736"/>
            <a:ext cx="87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Irish Sea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A0E1BA5A-96BB-478C-81F6-37640AD72491}"/>
              </a:ext>
            </a:extLst>
          </p:cNvPr>
          <p:cNvSpPr txBox="1"/>
          <p:nvPr/>
        </p:nvSpPr>
        <p:spPr>
          <a:xfrm>
            <a:off x="7513980" y="3218302"/>
            <a:ext cx="87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North Sea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6DF3410D-F0ED-45D1-887B-67A1A52396B2}"/>
              </a:ext>
            </a:extLst>
          </p:cNvPr>
          <p:cNvSpPr txBox="1"/>
          <p:nvPr/>
        </p:nvSpPr>
        <p:spPr>
          <a:xfrm>
            <a:off x="7414589" y="4910827"/>
            <a:ext cx="87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The</a:t>
            </a:r>
          </a:p>
          <a:p>
            <a:pPr algn="ctr"/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Channel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2FA86FA1-5E98-477D-8CEF-D672836B2B16}"/>
              </a:ext>
            </a:extLst>
          </p:cNvPr>
          <p:cNvGrpSpPr/>
          <p:nvPr/>
        </p:nvGrpSpPr>
        <p:grpSpPr>
          <a:xfrm>
            <a:off x="560024" y="1558582"/>
            <a:ext cx="5218751" cy="1310503"/>
            <a:chOff x="637667" y="2748333"/>
            <a:chExt cx="5218751" cy="1310503"/>
          </a:xfrm>
        </p:grpSpPr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xmlns="" id="{FC3DBE18-E6ED-47E3-B228-9DBD9BFC693E}"/>
                </a:ext>
              </a:extLst>
            </p:cNvPr>
            <p:cNvCxnSpPr>
              <a:cxnSpLocks/>
              <a:stCxn id="24" idx="3"/>
            </p:cNvCxnSpPr>
            <p:nvPr/>
          </p:nvCxnSpPr>
          <p:spPr>
            <a:xfrm>
              <a:off x="4620227" y="3091151"/>
              <a:ext cx="1236191" cy="967685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7FC365F3-DAA1-4D7C-8CB5-246FF44683B2}"/>
                </a:ext>
              </a:extLst>
            </p:cNvPr>
            <p:cNvSpPr/>
            <p:nvPr/>
          </p:nvSpPr>
          <p:spPr>
            <a:xfrm>
              <a:off x="637667" y="2811053"/>
              <a:ext cx="3982560" cy="69549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05E5BBDB-402B-493F-8061-15C8E9C123AA}"/>
                </a:ext>
              </a:extLst>
            </p:cNvPr>
            <p:cNvSpPr/>
            <p:nvPr/>
          </p:nvSpPr>
          <p:spPr>
            <a:xfrm>
              <a:off x="693752" y="2748333"/>
              <a:ext cx="3982560" cy="695493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E3ABACFF-E1EB-4CDB-8E65-2B7C36B62E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621" y="2798763"/>
              <a:ext cx="39196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dirty="0"/>
                <a:t>Atlantic Ocean – The entire Atlantic Ocean covers one-fifth of the planet.</a:t>
              </a:r>
              <a:endParaRPr lang="en-GB" altLang="en-US" sz="1600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EA981DF0-BC94-4E93-A789-DB364E5E8EBA}"/>
              </a:ext>
            </a:extLst>
          </p:cNvPr>
          <p:cNvGrpSpPr/>
          <p:nvPr/>
        </p:nvGrpSpPr>
        <p:grpSpPr>
          <a:xfrm>
            <a:off x="548621" y="2455951"/>
            <a:ext cx="7128529" cy="1005221"/>
            <a:chOff x="637666" y="2748333"/>
            <a:chExt cx="7128529" cy="1005221"/>
          </a:xfrm>
        </p:grpSpPr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xmlns="" id="{6A99DF72-AD68-4265-ABDB-94489D6A25E6}"/>
                </a:ext>
              </a:extLst>
            </p:cNvPr>
            <p:cNvCxnSpPr>
              <a:cxnSpLocks/>
            </p:cNvCxnSpPr>
            <p:nvPr/>
          </p:nvCxnSpPr>
          <p:spPr>
            <a:xfrm>
              <a:off x="4630326" y="3090158"/>
              <a:ext cx="3135869" cy="663396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F63C8182-926B-4FA6-B87E-5B0C6B3610E7}"/>
                </a:ext>
              </a:extLst>
            </p:cNvPr>
            <p:cNvSpPr/>
            <p:nvPr/>
          </p:nvSpPr>
          <p:spPr>
            <a:xfrm>
              <a:off x="637666" y="2811054"/>
              <a:ext cx="3982559" cy="663396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C7231B9B-AEDA-4667-B229-8377A8F9B904}"/>
                </a:ext>
              </a:extLst>
            </p:cNvPr>
            <p:cNvSpPr/>
            <p:nvPr/>
          </p:nvSpPr>
          <p:spPr>
            <a:xfrm>
              <a:off x="693752" y="2748333"/>
              <a:ext cx="3993962" cy="668319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B1184C8E-40DD-4CEA-AA88-66134EB92E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1094" y="2770188"/>
              <a:ext cx="407348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b="0" i="0" u="none" strike="noStrike" dirty="0">
                  <a:solidFill>
                    <a:srgbClr val="1C1C1C"/>
                  </a:solidFill>
                  <a:effectLst/>
                  <a:latin typeface="+mn-lt"/>
                </a:rPr>
                <a:t>North Sea – The North Sea can be stormy and foggy, making it dangerous to cross. </a:t>
              </a:r>
              <a:endParaRPr lang="en-GB" altLang="en-US" sz="1400" dirty="0">
                <a:latin typeface="+mn-lt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673BC65A-73BC-4AD2-A2B4-F9671D208E19}"/>
              </a:ext>
            </a:extLst>
          </p:cNvPr>
          <p:cNvGrpSpPr/>
          <p:nvPr/>
        </p:nvGrpSpPr>
        <p:grpSpPr>
          <a:xfrm>
            <a:off x="548621" y="3287722"/>
            <a:ext cx="7128529" cy="1828259"/>
            <a:chOff x="637666" y="2748333"/>
            <a:chExt cx="7128529" cy="1674304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xmlns="" id="{1C9BE234-E074-4DB1-BE8F-CAB3A7C3D360}"/>
                </a:ext>
              </a:extLst>
            </p:cNvPr>
            <p:cNvCxnSpPr>
              <a:cxnSpLocks/>
            </p:cNvCxnSpPr>
            <p:nvPr/>
          </p:nvCxnSpPr>
          <p:spPr>
            <a:xfrm>
              <a:off x="4332935" y="3112367"/>
              <a:ext cx="3433260" cy="1310270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73C80F6F-6AA2-46BE-B20F-1EC1C1F4F459}"/>
                </a:ext>
              </a:extLst>
            </p:cNvPr>
            <p:cNvSpPr/>
            <p:nvPr/>
          </p:nvSpPr>
          <p:spPr>
            <a:xfrm>
              <a:off x="637666" y="2811053"/>
              <a:ext cx="3953125" cy="849645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7EFC5B2B-0D43-4996-8C94-F1EA6E3F5CA2}"/>
                </a:ext>
              </a:extLst>
            </p:cNvPr>
            <p:cNvSpPr/>
            <p:nvPr/>
          </p:nvSpPr>
          <p:spPr>
            <a:xfrm>
              <a:off x="693751" y="2748333"/>
              <a:ext cx="3993962" cy="849645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4893F5BA-B4C9-40ED-AF3C-1BBE6AE9A1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569" y="2805373"/>
              <a:ext cx="4049731" cy="761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b="0" i="0" u="none" strike="noStrike" dirty="0">
                  <a:solidFill>
                    <a:srgbClr val="1C1C1C"/>
                  </a:solidFill>
                  <a:effectLst/>
                  <a:latin typeface="+mn-lt"/>
                </a:rPr>
                <a:t>The Channel – The English Channel separates England and France. People have swum this route. </a:t>
              </a:r>
              <a:endParaRPr lang="en-GB" altLang="en-US" sz="1200" dirty="0">
                <a:latin typeface="+mn-lt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0DCE41AE-55F1-4049-B535-E514D8F4CC28}"/>
              </a:ext>
            </a:extLst>
          </p:cNvPr>
          <p:cNvGrpSpPr/>
          <p:nvPr/>
        </p:nvGrpSpPr>
        <p:grpSpPr>
          <a:xfrm>
            <a:off x="570760" y="3938954"/>
            <a:ext cx="5985586" cy="2226660"/>
            <a:chOff x="637667" y="1437415"/>
            <a:chExt cx="5985586" cy="2226660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xmlns="" id="{5A3E6279-3E76-4BFA-BD0D-C7665ACB2D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32935" y="1437415"/>
              <a:ext cx="2290318" cy="1674953"/>
            </a:xfrm>
            <a:prstGeom prst="straightConnector1">
              <a:avLst/>
            </a:prstGeom>
            <a:ln w="28575">
              <a:solidFill>
                <a:srgbClr val="01407D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xmlns="" id="{66B22579-CB97-4273-B001-23992942CB46}"/>
                </a:ext>
              </a:extLst>
            </p:cNvPr>
            <p:cNvSpPr/>
            <p:nvPr/>
          </p:nvSpPr>
          <p:spPr>
            <a:xfrm>
              <a:off x="637667" y="2803433"/>
              <a:ext cx="3971824" cy="860642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xmlns="" id="{D0297D4E-C91B-407A-9BDE-4849B0923611}"/>
                </a:ext>
              </a:extLst>
            </p:cNvPr>
            <p:cNvSpPr/>
            <p:nvPr/>
          </p:nvSpPr>
          <p:spPr>
            <a:xfrm>
              <a:off x="693751" y="2748334"/>
              <a:ext cx="3971825" cy="860642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xmlns="" id="{4C5595BD-DE39-423C-B4FB-1CE4B595F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570" y="2770188"/>
              <a:ext cx="408306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sz="1600" b="0" i="0" u="none" strike="noStrike" dirty="0">
                  <a:solidFill>
                    <a:srgbClr val="1C1C1C"/>
                  </a:solidFill>
                  <a:effectLst/>
                  <a:latin typeface="+mn-lt"/>
                </a:rPr>
                <a:t>Irish Sea – The Irish Sea separates Ireland and Great Britain. Great Britain is made up of England, Scotland and Wales.</a:t>
              </a:r>
              <a:endParaRPr lang="en-GB" altLang="en-US" sz="1050" dirty="0">
                <a:latin typeface="+mn-lt"/>
              </a:endParaRPr>
            </a:p>
          </p:txBody>
        </p: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B557F064-7D65-4D9B-9622-86E01DF6C41D}"/>
              </a:ext>
            </a:extLst>
          </p:cNvPr>
          <p:cNvSpPr txBox="1"/>
          <p:nvPr/>
        </p:nvSpPr>
        <p:spPr>
          <a:xfrm>
            <a:off x="4642254" y="5581620"/>
            <a:ext cx="40830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0" i="0" u="none" strike="noStrike" dirty="0">
                <a:solidFill>
                  <a:srgbClr val="1C1C1C"/>
                </a:solidFill>
                <a:effectLst/>
                <a:latin typeface="+mn-lt"/>
              </a:rPr>
              <a:t>The English Channel, the North Sea</a:t>
            </a:r>
            <a:r>
              <a:rPr lang="en-GB" sz="1600" dirty="0">
                <a:solidFill>
                  <a:srgbClr val="1C1C1C"/>
                </a:solidFill>
                <a:latin typeface="+mn-lt"/>
              </a:rPr>
              <a:t> </a:t>
            </a:r>
            <a:r>
              <a:rPr lang="en-GB" sz="1600" b="0" i="0" u="none" strike="noStrike" dirty="0">
                <a:solidFill>
                  <a:srgbClr val="1C1C1C"/>
                </a:solidFill>
                <a:effectLst/>
                <a:latin typeface="+mn-lt"/>
              </a:rPr>
              <a:t>and the Irish Sea are all part of the Atlantic Ocean.</a:t>
            </a:r>
            <a:endParaRPr lang="en-GB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168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BEF8EF-F274-4547-9751-C0ED21123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607369"/>
          </a:xfrm>
        </p:spPr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1005DE5-42A2-4378-9CBF-24FC28E04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816" y="2057285"/>
            <a:ext cx="3034471" cy="1915054"/>
          </a:xfrm>
        </p:spPr>
        <p:txBody>
          <a:bodyPr/>
          <a:lstStyle/>
          <a:p>
            <a:r>
              <a:rPr lang="en-GB" sz="2400" dirty="0"/>
              <a:t>Locate and label the countries of the UK using the word bank below. </a:t>
            </a:r>
          </a:p>
          <a:p>
            <a:r>
              <a:rPr lang="en-GB" sz="2400" dirty="0"/>
              <a:t>Then label the oceans/seas that surround the UK.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7389A0C-638E-4D56-B98C-342DC45F94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8905" y="1086264"/>
            <a:ext cx="4558747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667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2786E117-4556-4C02-B5D3-75013ED99A9A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xmlns="" id="{D3434000-9F52-4059-A016-19F4E5690F4F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1513</TotalTime>
  <Words>293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Twinkl</vt:lpstr>
      <vt:lpstr>Sassoon Infant Rg</vt:lpstr>
      <vt:lpstr>Twinkl SemiBold</vt:lpstr>
      <vt:lpstr>Calibri</vt:lpstr>
      <vt:lpstr>Office Theme</vt:lpstr>
      <vt:lpstr>PowerPoint Presentation</vt:lpstr>
      <vt:lpstr>Knowledge recap</vt:lpstr>
      <vt:lpstr>Geography</vt:lpstr>
      <vt:lpstr>Geography</vt:lpstr>
      <vt:lpstr>The seas/oceans that surround the UK.</vt:lpstr>
      <vt:lpstr>PowerPoint Presentation</vt:lpstr>
      <vt:lpstr>Your Task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Liz King</cp:lastModifiedBy>
  <cp:revision>149</cp:revision>
  <dcterms:created xsi:type="dcterms:W3CDTF">2014-10-01T16:09:27Z</dcterms:created>
  <dcterms:modified xsi:type="dcterms:W3CDTF">2021-06-10T20:59:30Z</dcterms:modified>
</cp:coreProperties>
</file>