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2"/>
  </p:notesMasterIdLst>
  <p:handoutMasterIdLst>
    <p:handoutMasterId r:id="rId23"/>
  </p:handoutMasterIdLst>
  <p:sldIdLst>
    <p:sldId id="296" r:id="rId10"/>
    <p:sldId id="311" r:id="rId11"/>
    <p:sldId id="312" r:id="rId12"/>
    <p:sldId id="299" r:id="rId13"/>
    <p:sldId id="300" r:id="rId14"/>
    <p:sldId id="306" r:id="rId15"/>
    <p:sldId id="309" r:id="rId16"/>
    <p:sldId id="310" r:id="rId17"/>
    <p:sldId id="307" r:id="rId18"/>
    <p:sldId id="304" r:id="rId19"/>
    <p:sldId id="308" r:id="rId20"/>
    <p:sldId id="305" r:id="rId2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8E4C0-D122-4254-BA8B-F508EF3033E2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E0EB47-196C-4E33-9782-C4243A9026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4642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0687" y="2507032"/>
            <a:ext cx="6602540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many does each tally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represent?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                           b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comes next in each sequence?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a) 2,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4, 6, 8, 10, ___, ___, ___, ___, ___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b) 5,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10, 15, 20, 25, ___, ___, ___, ___,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c) 10, 20, 30, 40, 50, ___, ___, ___, ___, ___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the difference between 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endParaRPr lang="en-GB" sz="11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a) 8 and 12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b) 25 and 40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85" name="Group 84"/>
          <p:cNvGrpSpPr/>
          <p:nvPr/>
        </p:nvGrpSpPr>
        <p:grpSpPr>
          <a:xfrm>
            <a:off x="1576842" y="1040588"/>
            <a:ext cx="504000" cy="483326"/>
            <a:chOff x="1611579" y="5272556"/>
            <a:chExt cx="504000" cy="483326"/>
          </a:xfrm>
        </p:grpSpPr>
        <p:cxnSp>
          <p:nvCxnSpPr>
            <p:cNvPr id="80" name="Straight Connector 79"/>
            <p:cNvCxnSpPr/>
            <p:nvPr/>
          </p:nvCxnSpPr>
          <p:spPr>
            <a:xfrm>
              <a:off x="1685601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0026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1914927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2029590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1611579" y="5311744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86" name="Straight Connector 85"/>
          <p:cNvCxnSpPr/>
          <p:nvPr/>
        </p:nvCxnSpPr>
        <p:spPr>
          <a:xfrm>
            <a:off x="2920777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020926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3121075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1" name="Group 90"/>
          <p:cNvGrpSpPr/>
          <p:nvPr/>
        </p:nvGrpSpPr>
        <p:grpSpPr>
          <a:xfrm>
            <a:off x="2203426" y="1040588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176931" y="1022813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4777176" y="1016355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5438681" y="1033254"/>
            <a:ext cx="504000" cy="483326"/>
            <a:chOff x="4145281" y="457200"/>
            <a:chExt cx="504000" cy="483326"/>
          </a:xfrm>
        </p:grpSpPr>
        <p:cxnSp>
          <p:nvCxnSpPr>
            <p:cNvPr id="56" name="Straight Connector 55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2" name="Group 61"/>
          <p:cNvGrpSpPr/>
          <p:nvPr/>
        </p:nvGrpSpPr>
        <p:grpSpPr>
          <a:xfrm>
            <a:off x="6038926" y="1026796"/>
            <a:ext cx="504000" cy="483326"/>
            <a:chOff x="4145281" y="457200"/>
            <a:chExt cx="504000" cy="483326"/>
          </a:xfrm>
        </p:grpSpPr>
        <p:cxnSp>
          <p:nvCxnSpPr>
            <p:cNvPr id="63" name="Straight Connector 62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68" name="Straight Connector 67"/>
          <p:cNvCxnSpPr/>
          <p:nvPr/>
        </p:nvCxnSpPr>
        <p:spPr>
          <a:xfrm>
            <a:off x="7322961" y="1050374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9" name="Group 68"/>
          <p:cNvGrpSpPr/>
          <p:nvPr/>
        </p:nvGrpSpPr>
        <p:grpSpPr>
          <a:xfrm>
            <a:off x="6632603" y="1050374"/>
            <a:ext cx="504000" cy="483326"/>
            <a:chOff x="4145281" y="457200"/>
            <a:chExt cx="504000" cy="483326"/>
          </a:xfrm>
        </p:grpSpPr>
        <p:cxnSp>
          <p:nvCxnSpPr>
            <p:cNvPr id="70" name="Straight Connector 6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1538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62"/>
    </mc:Choice>
    <mc:Fallback xmlns="">
      <p:transition spd="slow" advTm="1166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many does each tally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represent?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                           b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comes next in each sequence?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a) 2,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4, 6, 8, 10, ___, ___, ___, ___, ___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b) 5,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10, 15, 20, 25, ___, ___, ___, ___,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c) 10, 20, 30, 40, 50, ___, ___, ___, ___, ___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the difference between 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endParaRPr lang="en-GB" sz="1100" dirty="0" smtClean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a) 8 and 12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b) 25 and 40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85" name="Group 84"/>
          <p:cNvGrpSpPr/>
          <p:nvPr/>
        </p:nvGrpSpPr>
        <p:grpSpPr>
          <a:xfrm>
            <a:off x="1576842" y="1040588"/>
            <a:ext cx="504000" cy="483326"/>
            <a:chOff x="1611579" y="5272556"/>
            <a:chExt cx="504000" cy="483326"/>
          </a:xfrm>
        </p:grpSpPr>
        <p:cxnSp>
          <p:nvCxnSpPr>
            <p:cNvPr id="80" name="Straight Connector 79"/>
            <p:cNvCxnSpPr/>
            <p:nvPr/>
          </p:nvCxnSpPr>
          <p:spPr>
            <a:xfrm>
              <a:off x="1685601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0026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1914927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2029590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1611579" y="5311744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86" name="Straight Connector 85"/>
          <p:cNvCxnSpPr/>
          <p:nvPr/>
        </p:nvCxnSpPr>
        <p:spPr>
          <a:xfrm>
            <a:off x="2920777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020926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3121075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1" name="Group 90"/>
          <p:cNvGrpSpPr/>
          <p:nvPr/>
        </p:nvGrpSpPr>
        <p:grpSpPr>
          <a:xfrm>
            <a:off x="2203426" y="1040588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176931" y="1022813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4777176" y="1016355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5438681" y="1033254"/>
            <a:ext cx="504000" cy="483326"/>
            <a:chOff x="4145281" y="457200"/>
            <a:chExt cx="504000" cy="483326"/>
          </a:xfrm>
        </p:grpSpPr>
        <p:cxnSp>
          <p:nvCxnSpPr>
            <p:cNvPr id="56" name="Straight Connector 55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2" name="Group 61"/>
          <p:cNvGrpSpPr/>
          <p:nvPr/>
        </p:nvGrpSpPr>
        <p:grpSpPr>
          <a:xfrm>
            <a:off x="6038926" y="1026796"/>
            <a:ext cx="504000" cy="483326"/>
            <a:chOff x="4145281" y="457200"/>
            <a:chExt cx="504000" cy="483326"/>
          </a:xfrm>
        </p:grpSpPr>
        <p:cxnSp>
          <p:nvCxnSpPr>
            <p:cNvPr id="63" name="Straight Connector 62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68" name="Straight Connector 67"/>
          <p:cNvCxnSpPr/>
          <p:nvPr/>
        </p:nvCxnSpPr>
        <p:spPr>
          <a:xfrm>
            <a:off x="7322961" y="1050374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9" name="Group 68"/>
          <p:cNvGrpSpPr/>
          <p:nvPr/>
        </p:nvGrpSpPr>
        <p:grpSpPr>
          <a:xfrm>
            <a:off x="6632603" y="1050374"/>
            <a:ext cx="504000" cy="483326"/>
            <a:chOff x="4145281" y="457200"/>
            <a:chExt cx="504000" cy="483326"/>
          </a:xfrm>
        </p:grpSpPr>
        <p:cxnSp>
          <p:nvCxnSpPr>
            <p:cNvPr id="70" name="Straight Connector 6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3160100" y="1032319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13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458913" y="1002866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26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636737" y="2399918"/>
            <a:ext cx="3603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12    14    16    18    20 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207297" y="2865422"/>
            <a:ext cx="3603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30    35    40    45   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 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311004" y="3292143"/>
            <a:ext cx="3603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0    70   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0    90    100  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440610" y="4701028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315134" y="5115038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225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52"/>
    </mc:Choice>
    <mc:Fallback xmlns="">
      <p:transition spd="slow" advTm="57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2" grpId="0"/>
      <p:bldP spid="53" grpId="0"/>
      <p:bldP spid="55" grpId="0"/>
      <p:bldP spid="57" grpId="0"/>
      <p:bldP spid="75" grpId="0"/>
      <p:bldP spid="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5151"/>
          <a:stretch/>
        </p:blipFill>
        <p:spPr>
          <a:xfrm>
            <a:off x="1644205" y="509450"/>
            <a:ext cx="5572125" cy="24754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228" y="3116001"/>
            <a:ext cx="3648075" cy="2857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b="2165"/>
          <a:stretch/>
        </p:blipFill>
        <p:spPr>
          <a:xfrm>
            <a:off x="5011019" y="3159536"/>
            <a:ext cx="3028950" cy="27117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63"/>
    </mc:Choice>
    <mc:Fallback xmlns="">
      <p:transition spd="slow" advTm="13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710551" y="3925851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1695409" y="1385853"/>
            <a:ext cx="15142" cy="2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720841" y="4206361"/>
            <a:ext cx="1032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Lesson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19836" y="3896910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English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436035" y="351551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436035" y="3105176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436035" y="269483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420893" y="2284502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20893" y="187416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436035" y="392585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121478" y="3911611"/>
            <a:ext cx="97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Maths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13862" y="3911611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Music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06962" y="3911611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PE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728747" y="3518717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728746" y="3105176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728745" y="2694839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0550" y="2284502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710550" y="1872462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1939001" y="2694838"/>
            <a:ext cx="885371" cy="123101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86333" y="2284502"/>
            <a:ext cx="885371" cy="1641350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455273" y="3105176"/>
            <a:ext cx="885371" cy="8112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633406" y="1874165"/>
            <a:ext cx="885371" cy="205476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420893" y="147411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710550" y="1474115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580288" y="962678"/>
            <a:ext cx="3683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solidFill>
                  <a:schemeClr val="accent1">
                    <a:lumMod val="75000"/>
                  </a:schemeClr>
                </a:solidFill>
              </a:rPr>
              <a:t>Children’s Favourite </a:t>
            </a:r>
            <a:r>
              <a:rPr lang="en-GB" sz="2400" u="sng" dirty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en-GB" sz="2400" u="sng" dirty="0" smtClean="0">
                <a:solidFill>
                  <a:schemeClr val="accent1">
                    <a:lumMod val="75000"/>
                  </a:schemeClr>
                </a:solidFill>
              </a:rPr>
              <a:t>essons</a:t>
            </a:r>
            <a:endParaRPr lang="en-GB" sz="24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7645" y="416782"/>
            <a:ext cx="616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</a:t>
            </a:r>
            <a:endParaRPr lang="en-GB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729639" y="4654105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most popular lesson is PE.</a:t>
            </a:r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729638" y="5141724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Music is the least popular lesson.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712447" y="5645893"/>
            <a:ext cx="762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More children voted for maths than English.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281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34"/>
    </mc:Choice>
    <mc:Fallback xmlns="">
      <p:transition spd="slow" advTm="43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2" grpId="0"/>
      <p:bldP spid="33" grpId="0"/>
      <p:bldP spid="33" grpId="1"/>
      <p:bldP spid="34" grpId="0"/>
      <p:bldP spid="34" grpId="1"/>
      <p:bldP spid="36" grpId="0"/>
      <p:bldP spid="3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710551" y="3925851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1695409" y="1385853"/>
            <a:ext cx="15142" cy="2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720841" y="4206361"/>
            <a:ext cx="1032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Lesson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19836" y="3896910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English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436035" y="351551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436035" y="3105176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436035" y="269483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420893" y="2284502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20893" y="187416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436035" y="392585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121478" y="3911611"/>
            <a:ext cx="97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Maths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13862" y="3911611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Music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06962" y="3911611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PE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728747" y="3518717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728746" y="3105176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728745" y="2694839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0550" y="2284502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710550" y="1872462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1939001" y="2694838"/>
            <a:ext cx="885371" cy="123101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86333" y="2284502"/>
            <a:ext cx="885371" cy="1641350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455273" y="3105176"/>
            <a:ext cx="885371" cy="8112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633406" y="1874165"/>
            <a:ext cx="885371" cy="205476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420893" y="147411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710550" y="1474115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580288" y="962678"/>
            <a:ext cx="3683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solidFill>
                  <a:schemeClr val="accent1">
                    <a:lumMod val="75000"/>
                  </a:schemeClr>
                </a:solidFill>
              </a:rPr>
              <a:t>Children’s Favourite </a:t>
            </a:r>
            <a:r>
              <a:rPr lang="en-GB" sz="2400" u="sng" dirty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en-GB" sz="2400" u="sng" dirty="0" smtClean="0">
                <a:solidFill>
                  <a:schemeClr val="accent1">
                    <a:lumMod val="75000"/>
                  </a:schemeClr>
                </a:solidFill>
              </a:rPr>
              <a:t>essons</a:t>
            </a:r>
            <a:endParaRPr lang="en-GB" sz="24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63298" y="370858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other information would be useful?</a:t>
            </a:r>
            <a:endParaRPr lang="en-GB" sz="2800" dirty="0"/>
          </a:p>
        </p:txBody>
      </p:sp>
      <p:sp>
        <p:nvSpPr>
          <p:cNvPr id="52" name="TextBox 51"/>
          <p:cNvSpPr txBox="1"/>
          <p:nvPr/>
        </p:nvSpPr>
        <p:spPr>
          <a:xfrm>
            <a:off x="1086289" y="366158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086289" y="3204919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86289" y="279458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6289" y="239018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86289" y="2003005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086289" y="160721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86289" y="119711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767584" y="1872462"/>
            <a:ext cx="4751193" cy="0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729639" y="4654105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 children chose PE.</a:t>
            </a:r>
            <a:endParaRPr lang="en-GB" sz="2800" dirty="0"/>
          </a:p>
        </p:txBody>
      </p:sp>
      <p:sp>
        <p:nvSpPr>
          <p:cNvPr id="60" name="TextBox 59"/>
          <p:cNvSpPr txBox="1"/>
          <p:nvPr/>
        </p:nvSpPr>
        <p:spPr>
          <a:xfrm>
            <a:off x="729638" y="5141724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 children chose music.</a:t>
            </a:r>
            <a:endParaRPr lang="en-GB" sz="2800" dirty="0"/>
          </a:p>
        </p:txBody>
      </p:sp>
      <p:sp>
        <p:nvSpPr>
          <p:cNvPr id="61" name="TextBox 60"/>
          <p:cNvSpPr txBox="1"/>
          <p:nvPr/>
        </p:nvSpPr>
        <p:spPr>
          <a:xfrm>
            <a:off x="712447" y="5645893"/>
            <a:ext cx="762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 more children chose PE than music.</a:t>
            </a:r>
            <a:endParaRPr lang="en-GB" sz="28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1695409" y="3105176"/>
            <a:ext cx="3648516" cy="0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340644" y="1896974"/>
            <a:ext cx="0" cy="1231011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2476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05"/>
    </mc:Choice>
    <mc:Fallback xmlns="">
      <p:transition spd="slow" advTm="46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710551" y="3338021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1695409" y="798023"/>
            <a:ext cx="15142" cy="2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720841" y="3618531"/>
            <a:ext cx="1032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Lesson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19836" y="3309080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English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436035" y="292768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436035" y="2517346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436035" y="210700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420893" y="1696672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20893" y="128633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436035" y="333802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121478" y="3323781"/>
            <a:ext cx="97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Maths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13862" y="3323781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Music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06962" y="3323781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PE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728747" y="2930887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728746" y="2517346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728745" y="2107009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0550" y="1696672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710550" y="1284632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1939001" y="2107008"/>
            <a:ext cx="885371" cy="123101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186333" y="1696672"/>
            <a:ext cx="885371" cy="1641350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455273" y="2517346"/>
            <a:ext cx="885371" cy="8112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633406" y="1286335"/>
            <a:ext cx="885371" cy="2054765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420893" y="88628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710550" y="886285"/>
            <a:ext cx="562707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580288" y="374848"/>
            <a:ext cx="3683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solidFill>
                  <a:schemeClr val="accent1">
                    <a:lumMod val="75000"/>
                  </a:schemeClr>
                </a:solidFill>
              </a:rPr>
              <a:t>Children’s Favourite </a:t>
            </a:r>
            <a:r>
              <a:rPr lang="en-GB" sz="2400" u="sng" dirty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en-GB" sz="2400" u="sng" dirty="0" smtClean="0">
                <a:solidFill>
                  <a:schemeClr val="accent1">
                    <a:lumMod val="75000"/>
                  </a:schemeClr>
                </a:solidFill>
              </a:rPr>
              <a:t>essons</a:t>
            </a:r>
            <a:endParaRPr lang="en-GB" sz="24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35588" y="307375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123896" y="263295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123896" y="220093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123896" y="179653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123896" y="1399371"/>
            <a:ext cx="3802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928329" y="1001819"/>
            <a:ext cx="5757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928329" y="603472"/>
            <a:ext cx="5757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12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767584" y="1284632"/>
            <a:ext cx="4751193" cy="0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729639" y="4472798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children chose PE?</a:t>
            </a:r>
            <a:endParaRPr lang="en-GB" sz="2800" dirty="0"/>
          </a:p>
        </p:txBody>
      </p:sp>
      <p:sp>
        <p:nvSpPr>
          <p:cNvPr id="60" name="TextBox 59"/>
          <p:cNvSpPr txBox="1"/>
          <p:nvPr/>
        </p:nvSpPr>
        <p:spPr>
          <a:xfrm>
            <a:off x="729638" y="4960417"/>
            <a:ext cx="660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children chose music?</a:t>
            </a:r>
            <a:endParaRPr lang="en-GB" sz="2800" dirty="0"/>
          </a:p>
        </p:txBody>
      </p:sp>
      <p:sp>
        <p:nvSpPr>
          <p:cNvPr id="61" name="TextBox 60"/>
          <p:cNvSpPr txBox="1"/>
          <p:nvPr/>
        </p:nvSpPr>
        <p:spPr>
          <a:xfrm>
            <a:off x="729639" y="5451136"/>
            <a:ext cx="762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more children chose PE than music?</a:t>
            </a:r>
            <a:endParaRPr lang="en-GB" sz="28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1695409" y="2517346"/>
            <a:ext cx="3648516" cy="0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340644" y="1309144"/>
            <a:ext cx="0" cy="1231011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9780" y="3399456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6518777" y="40973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135588" y="307375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122022" y="2629009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22022" y="222001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122022" y="179102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09743" y="1402662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122022" y="101938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122022" y="60928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en-GB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49381" y="4454998"/>
            <a:ext cx="648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773634" y="4934330"/>
            <a:ext cx="648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764915" y="5457550"/>
            <a:ext cx="648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94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40"/>
    </mc:Choice>
    <mc:Fallback xmlns="">
      <p:transition spd="slow" advTm="40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43" grpId="0"/>
      <p:bldP spid="43" grpId="1"/>
      <p:bldP spid="44" grpId="0"/>
      <p:bldP spid="45" grpId="0"/>
      <p:bldP spid="46" grpId="0"/>
      <p:bldP spid="47" grpId="0"/>
      <p:bldP spid="48" grpId="0"/>
      <p:bldP spid="49" grpId="0"/>
      <p:bldP spid="50" grpId="0"/>
      <p:bldP spid="2" grpId="0"/>
      <p:bldP spid="63" grpId="0"/>
      <p:bldP spid="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582965"/>
              </p:ext>
            </p:extLst>
          </p:nvPr>
        </p:nvGraphicFramePr>
        <p:xfrm>
          <a:off x="868352" y="1678330"/>
          <a:ext cx="2359215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7586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1191629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Points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Annie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Dora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Ron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11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Teddy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4333132" y="982669"/>
            <a:ext cx="31970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Points Scored in a Game</a:t>
            </a:r>
            <a:endParaRPr lang="en-GB" sz="2400" dirty="0"/>
          </a:p>
        </p:txBody>
      </p:sp>
      <p:sp>
        <p:nvSpPr>
          <p:cNvPr id="38" name="TextBox 37"/>
          <p:cNvSpPr txBox="1"/>
          <p:nvPr/>
        </p:nvSpPr>
        <p:spPr>
          <a:xfrm>
            <a:off x="4342688" y="4086752"/>
            <a:ext cx="9108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Annie</a:t>
            </a:r>
            <a:endParaRPr lang="en-GB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5350229" y="4086752"/>
            <a:ext cx="7843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Dora</a:t>
            </a:r>
            <a:endParaRPr lang="en-GB" sz="2400" dirty="0"/>
          </a:p>
        </p:txBody>
      </p:sp>
      <p:sp>
        <p:nvSpPr>
          <p:cNvPr id="40" name="TextBox 39"/>
          <p:cNvSpPr txBox="1"/>
          <p:nvPr/>
        </p:nvSpPr>
        <p:spPr>
          <a:xfrm>
            <a:off x="6310245" y="4086752"/>
            <a:ext cx="668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Ron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7151078" y="4086752"/>
            <a:ext cx="925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Teddy</a:t>
            </a:r>
            <a:endParaRPr lang="en-GB" sz="2400" dirty="0"/>
          </a:p>
        </p:txBody>
      </p:sp>
      <p:grpSp>
        <p:nvGrpSpPr>
          <p:cNvPr id="42" name="Group 41"/>
          <p:cNvGrpSpPr/>
          <p:nvPr/>
        </p:nvGrpSpPr>
        <p:grpSpPr>
          <a:xfrm>
            <a:off x="4088268" y="1600250"/>
            <a:ext cx="4063818" cy="2540000"/>
            <a:chOff x="4065246" y="1394856"/>
            <a:chExt cx="4063818" cy="2540000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3707142" y="386008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3722835" y="339394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</a:t>
            </a:r>
            <a:endParaRPr lang="en-GB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722835" y="298360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722835" y="257920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</a:t>
            </a:r>
            <a:endParaRPr lang="en-GB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3722835" y="219202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3722835" y="179623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5</a:t>
            </a:r>
            <a:endParaRPr lang="en-GB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722835" y="138613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753969" y="344692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3753969" y="30771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3753969" y="263429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3753969" y="22231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3598478" y="183942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70" name="TextBox 69"/>
          <p:cNvSpPr txBox="1"/>
          <p:nvPr/>
        </p:nvSpPr>
        <p:spPr>
          <a:xfrm>
            <a:off x="3598478" y="142010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12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3594094" y="34439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3594094" y="30741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77" name="TextBox 76"/>
          <p:cNvSpPr txBox="1"/>
          <p:nvPr/>
        </p:nvSpPr>
        <p:spPr>
          <a:xfrm>
            <a:off x="3594094" y="263134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78" name="TextBox 77"/>
          <p:cNvSpPr txBox="1"/>
          <p:nvPr/>
        </p:nvSpPr>
        <p:spPr>
          <a:xfrm>
            <a:off x="3594094" y="222023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40</a:t>
            </a:r>
            <a:endParaRPr lang="en-GB" sz="2400" dirty="0"/>
          </a:p>
        </p:txBody>
      </p:sp>
      <p:sp>
        <p:nvSpPr>
          <p:cNvPr id="79" name="TextBox 78"/>
          <p:cNvSpPr txBox="1"/>
          <p:nvPr/>
        </p:nvSpPr>
        <p:spPr>
          <a:xfrm>
            <a:off x="3594094" y="183646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50</a:t>
            </a:r>
            <a:endParaRPr lang="en-GB" sz="2400" dirty="0"/>
          </a:p>
        </p:txBody>
      </p:sp>
      <p:sp>
        <p:nvSpPr>
          <p:cNvPr id="80" name="TextBox 79"/>
          <p:cNvSpPr txBox="1"/>
          <p:nvPr/>
        </p:nvSpPr>
        <p:spPr>
          <a:xfrm>
            <a:off x="3594094" y="141714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60</a:t>
            </a:r>
            <a:endParaRPr lang="en-GB" sz="2400" dirty="0"/>
          </a:p>
        </p:txBody>
      </p:sp>
      <p:sp>
        <p:nvSpPr>
          <p:cNvPr id="81" name="Rectangle 80"/>
          <p:cNvSpPr/>
          <p:nvPr/>
        </p:nvSpPr>
        <p:spPr>
          <a:xfrm>
            <a:off x="4499124" y="3825759"/>
            <a:ext cx="606239" cy="305839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2" name="Rectangle 81"/>
          <p:cNvSpPr/>
          <p:nvPr/>
        </p:nvSpPr>
        <p:spPr>
          <a:xfrm>
            <a:off x="5435617" y="3964330"/>
            <a:ext cx="606239" cy="1672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3" name="Rectangle 82"/>
          <p:cNvSpPr/>
          <p:nvPr/>
        </p:nvSpPr>
        <p:spPr>
          <a:xfrm>
            <a:off x="6372110" y="3660280"/>
            <a:ext cx="606239" cy="468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4" name="Rectangle 83"/>
          <p:cNvSpPr/>
          <p:nvPr/>
        </p:nvSpPr>
        <p:spPr>
          <a:xfrm>
            <a:off x="7308603" y="3900422"/>
            <a:ext cx="606239" cy="23400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1" name="Rectangle 70"/>
          <p:cNvSpPr/>
          <p:nvPr/>
        </p:nvSpPr>
        <p:spPr>
          <a:xfrm>
            <a:off x="4499123" y="2503361"/>
            <a:ext cx="606239" cy="1631061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2" name="Rectangle 71"/>
          <p:cNvSpPr/>
          <p:nvPr/>
        </p:nvSpPr>
        <p:spPr>
          <a:xfrm>
            <a:off x="5435616" y="3528250"/>
            <a:ext cx="606239" cy="61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3" name="Rectangle 72"/>
          <p:cNvSpPr/>
          <p:nvPr/>
        </p:nvSpPr>
        <p:spPr>
          <a:xfrm>
            <a:off x="6372109" y="1857135"/>
            <a:ext cx="606239" cy="2277287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4" name="Rectangle 73"/>
          <p:cNvSpPr/>
          <p:nvPr/>
        </p:nvSpPr>
        <p:spPr>
          <a:xfrm>
            <a:off x="7308602" y="2903408"/>
            <a:ext cx="606239" cy="1231014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60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70"/>
    </mc:Choice>
    <mc:Fallback xmlns="">
      <p:transition spd="slow" advTm="131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1" grpId="0"/>
      <p:bldP spid="58" grpId="0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  <p:bldP spid="63" grpId="0"/>
      <p:bldP spid="63" grpId="1"/>
      <p:bldP spid="64" grpId="0"/>
      <p:bldP spid="64" grpId="1"/>
      <p:bldP spid="65" grpId="0"/>
      <p:bldP spid="66" grpId="0"/>
      <p:bldP spid="67" grpId="0"/>
      <p:bldP spid="68" grpId="0"/>
      <p:bldP spid="69" grpId="0"/>
      <p:bldP spid="70" grpId="0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71" grpId="0" animBg="1"/>
      <p:bldP spid="72" grpId="0" animBg="1"/>
      <p:bldP spid="73" grpId="0" animBg="1"/>
      <p:bldP spid="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443" y="503527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59023" y="45686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118523" y="499067"/>
            <a:ext cx="38995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Draw a bar chart for this data.</a:t>
            </a:r>
            <a:endParaRPr lang="en-GB" sz="2800" dirty="0"/>
          </a:p>
        </p:txBody>
      </p:sp>
      <p:sp>
        <p:nvSpPr>
          <p:cNvPr id="40" name="TextBox 39"/>
          <p:cNvSpPr txBox="1"/>
          <p:nvPr/>
        </p:nvSpPr>
        <p:spPr>
          <a:xfrm>
            <a:off x="4392978" y="2387643"/>
            <a:ext cx="3382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KG Primary Penmanship" panose="02000506000000020003" pitchFamily="2" charset="0"/>
              </a:rPr>
              <a:t>_____________________</a:t>
            </a:r>
            <a:endParaRPr lang="en-GB" sz="3600" dirty="0">
              <a:latin typeface="KG Primary Penmanship" panose="02000506000000020003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36223" y="5631494"/>
            <a:ext cx="1198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F</a:t>
            </a:r>
            <a:r>
              <a:rPr lang="en-GB" sz="2400" dirty="0" smtClean="0"/>
              <a:t>ootball</a:t>
            </a:r>
            <a:endParaRPr lang="en-GB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5316054" y="5631494"/>
            <a:ext cx="1089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</a:t>
            </a:r>
            <a:r>
              <a:rPr lang="en-GB" sz="2400" dirty="0" smtClean="0"/>
              <a:t>ockey</a:t>
            </a:r>
            <a:endParaRPr lang="en-GB" sz="2400" dirty="0"/>
          </a:p>
        </p:txBody>
      </p:sp>
      <p:sp>
        <p:nvSpPr>
          <p:cNvPr id="43" name="TextBox 42"/>
          <p:cNvSpPr txBox="1"/>
          <p:nvPr/>
        </p:nvSpPr>
        <p:spPr>
          <a:xfrm>
            <a:off x="6317137" y="5631494"/>
            <a:ext cx="9574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</a:t>
            </a:r>
            <a:r>
              <a:rPr lang="en-GB" sz="2400" dirty="0" smtClean="0"/>
              <a:t>ugby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181305" y="5631494"/>
            <a:ext cx="976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</a:t>
            </a:r>
            <a:r>
              <a:rPr lang="en-GB" sz="2400" dirty="0" smtClean="0"/>
              <a:t>ennis</a:t>
            </a:r>
            <a:endParaRPr lang="en-GB" sz="2400" dirty="0"/>
          </a:p>
        </p:txBody>
      </p:sp>
      <p:grpSp>
        <p:nvGrpSpPr>
          <p:cNvPr id="45" name="Group 44"/>
          <p:cNvGrpSpPr/>
          <p:nvPr/>
        </p:nvGrpSpPr>
        <p:grpSpPr>
          <a:xfrm>
            <a:off x="3917046" y="3135248"/>
            <a:ext cx="4063818" cy="2540000"/>
            <a:chOff x="4065246" y="1394856"/>
            <a:chExt cx="4063818" cy="2540000"/>
          </a:xfrm>
        </p:grpSpPr>
        <p:cxnSp>
          <p:nvCxnSpPr>
            <p:cNvPr id="46" name="Straight Connector 45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TextBox 60"/>
          <p:cNvSpPr txBox="1"/>
          <p:nvPr/>
        </p:nvSpPr>
        <p:spPr>
          <a:xfrm>
            <a:off x="3590301" y="540305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/>
              <a:t>0</a:t>
            </a:r>
            <a:endParaRPr lang="en-GB" sz="3000" dirty="0"/>
          </a:p>
        </p:txBody>
      </p:sp>
      <p:sp>
        <p:nvSpPr>
          <p:cNvPr id="62" name="TextBox 61"/>
          <p:cNvSpPr txBox="1"/>
          <p:nvPr/>
        </p:nvSpPr>
        <p:spPr>
          <a:xfrm>
            <a:off x="3428887" y="2932900"/>
            <a:ext cx="5757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/>
                </a:solidFill>
              </a:rPr>
              <a:t>12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80685" y="3223511"/>
            <a:ext cx="606239" cy="2451736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462065" y="4865067"/>
            <a:ext cx="606239" cy="81018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6464946" y="4646486"/>
            <a:ext cx="606239" cy="1028761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7294029" y="4228219"/>
            <a:ext cx="606239" cy="144702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3427516" y="3340640"/>
            <a:ext cx="5757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/>
                </a:solidFill>
              </a:rPr>
              <a:t>10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606077" y="374377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/>
                </a:solidFill>
              </a:rPr>
              <a:t>8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598707" y="415130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/>
                </a:solidFill>
              </a:rPr>
              <a:t>6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606077" y="4582383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/>
                </a:solidFill>
              </a:rPr>
              <a:t>4</a:t>
            </a:r>
            <a:endParaRPr lang="en-GB" sz="3000" dirty="0">
              <a:solidFill>
                <a:schemeClr val="accent1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600727" y="4971975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 smtClean="0">
                <a:solidFill>
                  <a:schemeClr val="accent1"/>
                </a:solidFill>
              </a:rPr>
              <a:t>2</a:t>
            </a:r>
            <a:endParaRPr lang="en-GB" sz="3000" dirty="0">
              <a:solidFill>
                <a:schemeClr val="accent1"/>
              </a:solidFill>
            </a:endParaRPr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312" y="428924"/>
            <a:ext cx="3047569" cy="2333106"/>
          </a:xfrm>
          <a:prstGeom prst="rect">
            <a:avLst/>
          </a:prstGeom>
        </p:spPr>
      </p:pic>
      <p:sp>
        <p:nvSpPr>
          <p:cNvPr id="106" name="TextBox 105"/>
          <p:cNvSpPr txBox="1"/>
          <p:nvPr/>
        </p:nvSpPr>
        <p:spPr>
          <a:xfrm>
            <a:off x="4389782" y="2342197"/>
            <a:ext cx="475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Children’s Favourite </a:t>
            </a:r>
            <a:r>
              <a:rPr lang="en-GB" sz="2400" dirty="0">
                <a:solidFill>
                  <a:schemeClr val="accent1"/>
                </a:solidFill>
              </a:rPr>
              <a:t>S</a:t>
            </a:r>
            <a:r>
              <a:rPr lang="en-GB" sz="2400" dirty="0" smtClean="0">
                <a:solidFill>
                  <a:schemeClr val="accent1"/>
                </a:solidFill>
              </a:rPr>
              <a:t>ports</a:t>
            </a:r>
            <a:endParaRPr lang="en-GB" sz="24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058"/>
    </mc:Choice>
    <mc:Fallback xmlns="">
      <p:transition spd="slow" advTm="74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1" grpId="0"/>
      <p:bldP spid="42" grpId="0"/>
      <p:bldP spid="43" grpId="0"/>
      <p:bldP spid="44" grpId="0"/>
      <p:bldP spid="62" grpId="0"/>
      <p:bldP spid="63" grpId="0" animBg="1"/>
      <p:bldP spid="64" grpId="0" animBg="1"/>
      <p:bldP spid="65" grpId="0" animBg="1"/>
      <p:bldP spid="66" grpId="0" animBg="1"/>
      <p:bldP spid="67" grpId="0"/>
      <p:bldP spid="68" grpId="0"/>
      <p:bldP spid="69" grpId="0"/>
      <p:bldP spid="70" grpId="0"/>
      <p:bldP spid="71" grpId="0"/>
      <p:bldP spid="1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086646" y="828822"/>
            <a:ext cx="4063818" cy="2540000"/>
            <a:chOff x="4065246" y="1394856"/>
            <a:chExt cx="4063818" cy="2540000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738520" y="3096631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705445" y="648474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12</a:t>
            </a:r>
            <a:endParaRPr lang="en-GB" sz="2000" dirty="0"/>
          </a:p>
        </p:txBody>
      </p:sp>
      <p:sp>
        <p:nvSpPr>
          <p:cNvPr id="22" name="Rectangle 21"/>
          <p:cNvSpPr/>
          <p:nvPr/>
        </p:nvSpPr>
        <p:spPr>
          <a:xfrm>
            <a:off x="1650285" y="917085"/>
            <a:ext cx="606239" cy="2451736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23" name="Rectangle 22"/>
          <p:cNvSpPr/>
          <p:nvPr/>
        </p:nvSpPr>
        <p:spPr>
          <a:xfrm>
            <a:off x="2631665" y="2546096"/>
            <a:ext cx="606239" cy="822725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24" name="Rectangle 23"/>
          <p:cNvSpPr/>
          <p:nvPr/>
        </p:nvSpPr>
        <p:spPr>
          <a:xfrm>
            <a:off x="3634546" y="2340060"/>
            <a:ext cx="606239" cy="1028761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25" name="Rectangle 24"/>
          <p:cNvSpPr/>
          <p:nvPr/>
        </p:nvSpPr>
        <p:spPr>
          <a:xfrm>
            <a:off x="4463629" y="1921793"/>
            <a:ext cx="606239" cy="144702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26" name="TextBox 25"/>
          <p:cNvSpPr txBox="1"/>
          <p:nvPr/>
        </p:nvSpPr>
        <p:spPr>
          <a:xfrm>
            <a:off x="689375" y="1093952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754296" y="143734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8</a:t>
            </a:r>
            <a:endParaRPr lang="en-GB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746926" y="1844875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6</a:t>
            </a:r>
            <a:endParaRPr lang="en-GB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754296" y="2275957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4</a:t>
            </a:r>
            <a:endParaRPr lang="en-GB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748946" y="2665549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2</a:t>
            </a:r>
            <a:endParaRPr lang="en-GB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668423" y="3784155"/>
            <a:ext cx="7343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1) Which sports were preferred by an odd number of children? ______ and ______ </a:t>
            </a:r>
            <a:endParaRPr lang="en-GB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1426175" y="3337516"/>
            <a:ext cx="1032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F</a:t>
            </a:r>
            <a:r>
              <a:rPr lang="en-GB" sz="2000" dirty="0" smtClean="0"/>
              <a:t>ootball</a:t>
            </a:r>
            <a:endParaRPr lang="en-GB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2532132" y="3337516"/>
            <a:ext cx="9394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</a:t>
            </a:r>
            <a:r>
              <a:rPr lang="en-GB" sz="2000" dirty="0" smtClean="0"/>
              <a:t>ockey</a:t>
            </a:r>
            <a:endParaRPr lang="en-GB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3507089" y="3337516"/>
            <a:ext cx="827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R</a:t>
            </a:r>
            <a:r>
              <a:rPr lang="en-GB" sz="2000" dirty="0" smtClean="0"/>
              <a:t>ugby</a:t>
            </a:r>
            <a:endParaRPr lang="en-GB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4371257" y="3337516"/>
            <a:ext cx="8447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T</a:t>
            </a:r>
            <a:r>
              <a:rPr lang="en-GB" sz="2000" dirty="0" smtClean="0"/>
              <a:t>ennis</a:t>
            </a:r>
            <a:endParaRPr lang="en-GB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668423" y="4636114"/>
            <a:ext cx="8044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2) How many fewer children chose hockey than football? __</a:t>
            </a:r>
            <a:endParaRPr lang="en-GB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681837" y="5196330"/>
            <a:ext cx="73171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3) How many children were asked for their favourite sport? _____</a:t>
            </a:r>
            <a:endParaRPr lang="en-GB" sz="2400" dirty="0"/>
          </a:p>
        </p:txBody>
      </p:sp>
      <p:sp>
        <p:nvSpPr>
          <p:cNvPr id="38" name="TextBox 37"/>
          <p:cNvSpPr txBox="1"/>
          <p:nvPr/>
        </p:nvSpPr>
        <p:spPr>
          <a:xfrm>
            <a:off x="1965163" y="4151438"/>
            <a:ext cx="898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r</a:t>
            </a:r>
            <a:r>
              <a:rPr lang="en-GB" sz="2400" dirty="0" smtClean="0">
                <a:solidFill>
                  <a:schemeClr val="accent1"/>
                </a:solidFill>
              </a:rPr>
              <a:t>ugby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445619" y="4151438"/>
            <a:ext cx="9523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t</a:t>
            </a:r>
            <a:r>
              <a:rPr lang="en-GB" sz="2400" dirty="0" smtClean="0">
                <a:solidFill>
                  <a:schemeClr val="accent1"/>
                </a:solidFill>
              </a:rPr>
              <a:t>ennis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773119" y="46036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8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760875" y="553586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</a:rPr>
              <a:t>28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255693" y="306836"/>
            <a:ext cx="475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Children’s Favourite </a:t>
            </a:r>
            <a:r>
              <a:rPr lang="en-GB" sz="2400" u="sng" dirty="0"/>
              <a:t>S</a:t>
            </a:r>
            <a:r>
              <a:rPr lang="en-GB" sz="2400" u="sng" dirty="0" smtClean="0"/>
              <a:t>ports</a:t>
            </a:r>
            <a:endParaRPr lang="en-GB" sz="2400" u="sng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113" y="922022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6280539" y="4667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2631665" y="906797"/>
            <a:ext cx="0" cy="164134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316603" y="2875068"/>
                <a:ext cx="28890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6603" y="2875068"/>
                <a:ext cx="2889020" cy="461665"/>
              </a:xfrm>
              <a:prstGeom prst="rect">
                <a:avLst/>
              </a:prstGeom>
              <a:blipFill>
                <a:blip r:embed="rId6"/>
                <a:stretch>
                  <a:fillRect l="-316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7217344" y="2870081"/>
                <a:ext cx="94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28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7344" y="2870081"/>
                <a:ext cx="949459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5643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85"/>
    </mc:Choice>
    <mc:Fallback xmlns="">
      <p:transition spd="slow" advTm="59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8" grpId="0"/>
      <p:bldP spid="39" grpId="0"/>
      <p:bldP spid="40" grpId="0"/>
      <p:bldP spid="41" grpId="0"/>
      <p:bldP spid="44" grpId="0"/>
      <p:bldP spid="46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681881" y="391348"/>
            <a:ext cx="7273399" cy="92800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1881" y="391348"/>
            <a:ext cx="7547719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If I roll a dice 30 times, how many times is each number rolled?</a:t>
            </a: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First create a tally chart.</a:t>
            </a: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>
              <a:defRPr/>
            </a:pPr>
            <a:endParaRPr lang="en-GB" sz="4800" dirty="0" smtClean="0">
              <a:solidFill>
                <a:prstClr val="black"/>
              </a:solidFill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Then roll the dice and tally each score.</a:t>
            </a: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After 30 rolls, total how many times each number was rolled.</a:t>
            </a: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Now present your data on a bar chart.</a:t>
            </a:r>
          </a:p>
          <a:p>
            <a:pPr>
              <a:defRPr/>
            </a:pPr>
            <a:endParaRPr lang="en-GB" sz="1200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</a:rPr>
              <a:t>Can you think of your own question to investigate?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881" y="2147207"/>
            <a:ext cx="1208859" cy="13791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4993" y="1422850"/>
            <a:ext cx="2758600" cy="22387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40"/>
    </mc:Choice>
    <mc:Fallback xmlns="">
      <p:transition spd="slow" advTm="52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3|10.9|10.3|9.5|8.5|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2.2|3|5.9|1.5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2.9|7.9|6.3|0.9|0.7|1.1|2.7|0.8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|8.6|1.2|4.3|4.2|0.9|2.3|0.7|0.8|3|2.5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2|8.3|15.9|1.1|10.3|0.8|0.5|0.4|0.6|12.1|0.9|1.1|31.8|17.9|10.1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5.1|15.4|9.3|3.3|3.3|5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.3|2.8|11.2|4.9|13.7|6.1|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.1|3|10|6.6|7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9642</TotalTime>
  <Words>533</Words>
  <Application>Microsoft Office PowerPoint</Application>
  <PresentationFormat>On-screen Show (4:3)</PresentationFormat>
  <Paragraphs>175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235</cp:revision>
  <cp:lastPrinted>2021-01-25T13:35:05Z</cp:lastPrinted>
  <dcterms:created xsi:type="dcterms:W3CDTF">2019-07-05T11:02:13Z</dcterms:created>
  <dcterms:modified xsi:type="dcterms:W3CDTF">2021-01-25T13:35:08Z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