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75" r:id="rId2"/>
    <p:sldId id="273" r:id="rId3"/>
    <p:sldId id="266" r:id="rId4"/>
    <p:sldId id="267" r:id="rId5"/>
    <p:sldId id="270" r:id="rId6"/>
    <p:sldId id="271" r:id="rId7"/>
    <p:sldId id="272" r:id="rId8"/>
    <p:sldId id="274" r:id="rId9"/>
  </p:sldIdLst>
  <p:sldSz cx="9144000" cy="6858000" type="screen4x3"/>
  <p:notesSz cx="6858000" cy="9144000"/>
  <p:embeddedFontLst>
    <p:embeddedFont>
      <p:font typeface="Comic Sans MS" pitchFamily="66" charset="0"/>
      <p:regular r:id="rId10"/>
      <p:bold r:id="rId11"/>
      <p:italic r:id="rId12"/>
      <p:boldItalic r:id="rId13"/>
    </p:embeddedFont>
    <p:embeddedFont>
      <p:font typeface="Tuffy" charset="0"/>
      <p:regular r:id="rId14"/>
      <p:bold r:id="rId15"/>
      <p:italic r:id="rId16"/>
      <p:boldItalic r:id="rId17"/>
    </p:embeddedFont>
    <p:embeddedFont>
      <p:font typeface="Sassoon Infant Md" charset="0"/>
      <p:regular r:id="rId18"/>
    </p:embeddedFont>
    <p:embeddedFont>
      <p:font typeface="Twinkl SemiBold" charset="0"/>
      <p:bold r:id="rId19"/>
    </p:embeddedFont>
    <p:embeddedFont>
      <p:font typeface="Sassoon Infant Rg" charset="0"/>
      <p:regular r:id="rId20"/>
      <p:bold r:id="rId21"/>
    </p:embeddedFont>
    <p:embeddedFont>
      <p:font typeface="Twinkl" charset="0"/>
      <p:regular r:id="rId22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D86E"/>
    <a:srgbClr val="12D2DC"/>
    <a:srgbClr val="15D1BF"/>
    <a:srgbClr val="AFDC7E"/>
    <a:srgbClr val="6C38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38" y="210"/>
      </p:cViewPr>
      <p:guideLst>
        <p:guide orient="horz" pos="2160"/>
        <p:guide orient="horz" pos="323"/>
        <p:guide orient="horz" pos="482"/>
        <p:guide orient="horz" pos="3997"/>
        <p:guide orient="horz" pos="3838"/>
        <p:guide pos="2880"/>
        <p:guide pos="317"/>
        <p:guide pos="476"/>
        <p:guide pos="5284"/>
        <p:guide pos="5443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CB01A30-CB9A-4911-B6D7-F4151CC590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475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DDD19700-38EF-42CB-9F14-D6AC1C0F59E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28213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50B065EC-3E5D-4BE2-97E3-20EA88C2681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="" xmlns:a16="http://schemas.microsoft.com/office/drawing/2014/main" id="{F16102C6-D09F-480B-A347-6F42256FE1F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1047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977879EE-B595-4BEA-9601-C898D6F4954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="" xmlns:a16="http://schemas.microsoft.com/office/drawing/2014/main" id="{2DD0C091-7767-4FD5-8E57-647D5BDC37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1213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D41302F5-9704-4A24-B4AC-6B16460DC8D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="" xmlns:a16="http://schemas.microsoft.com/office/drawing/2014/main" id="{F21E73C4-CFC7-4A64-BD13-A4AFFAFA9C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303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EF275788-EA00-4467-9B9C-347C4B3E971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="" xmlns:a16="http://schemas.microsoft.com/office/drawing/2014/main" id="{FFE87C41-AD8F-44A3-BF53-F30BB8DA6B3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4787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75D6D6A7-E556-4259-BE5B-410537DDFCF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="" xmlns:a16="http://schemas.microsoft.com/office/drawing/2014/main" id="{4F9F0671-60AC-468A-A4BD-025185AEC07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6877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="" xmlns:a16="http://schemas.microsoft.com/office/drawing/2014/main" id="{35B59C5B-1D38-421C-A3D0-827B3F788DE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="" xmlns:a16="http://schemas.microsoft.com/office/drawing/2014/main" id="{BB3438B8-10C3-44E4-9C50-FA0BEEBAC0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6708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C5ED9028-43A8-400D-91DE-BF8F11E330B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C0D32F4B-1D3D-48A7-9057-978B2829A1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2358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837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58439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="" xmlns:a16="http://schemas.microsoft.com/office/drawing/2014/main" id="{588904CB-542B-4D06-8D06-76B08923274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66100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="" xmlns:a16="http://schemas.microsoft.com/office/drawing/2014/main" id="{3FC96037-FC62-44C6-B1C8-80EB4D3C5F5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90801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3616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="" xmlns:a16="http://schemas.microsoft.com/office/drawing/2014/main" id="{453D608D-FC5C-4EFB-B6C7-974309C173F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="" xmlns:a16="http://schemas.microsoft.com/office/drawing/2014/main" id="{DCFBEE90-E421-4937-8F57-D266B323CB8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45" r:id="rId10"/>
    <p:sldLayoutId id="2147483746" r:id="rId11"/>
    <p:sldLayoutId id="2147483756" r:id="rId12"/>
    <p:sldLayoutId id="2147483757" r:id="rId13"/>
    <p:sldLayoutId id="2147483758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2D Shape Challenge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6133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17785" y="832338"/>
            <a:ext cx="658836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 smtClean="0">
                <a:latin typeface="Comic Sans MS" pitchFamily="66" charset="0"/>
              </a:rPr>
              <a:t>Your Task</a:t>
            </a:r>
          </a:p>
          <a:p>
            <a:pPr algn="ctr"/>
            <a:endParaRPr lang="en-GB" sz="4400" b="1" u="sng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9938" y="1723292"/>
            <a:ext cx="742070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Use the information on the next few slides to complete the following challenges.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/>
              <a:t>Search for regular and irregular shapes around your home.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/>
              <a:t>Find irregular and irregular shapes in the patterns on the next few slide.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 smtClean="0"/>
              <a:t>Use regular and irregular shapes to make your own patterns. When shapes fit together we say that they tessellate. Can you use tessellation to create your own patterns?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8853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38E7DB05-7565-43DB-8320-9C5E093D2B24}"/>
              </a:ext>
            </a:extLst>
          </p:cNvPr>
          <p:cNvSpPr/>
          <p:nvPr/>
        </p:nvSpPr>
        <p:spPr>
          <a:xfrm>
            <a:off x="1456494" y="758825"/>
            <a:ext cx="6245300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Regular and Irregular Shapes</a:t>
            </a:r>
            <a:endParaRPr lang="en-GB" sz="3600" b="1" dirty="0"/>
          </a:p>
        </p:txBody>
      </p:sp>
      <p:sp>
        <p:nvSpPr>
          <p:cNvPr id="3" name="Rounded Rectangle 2">
            <a:extLst>
              <a:ext uri="{FF2B5EF4-FFF2-40B4-BE49-F238E27FC236}">
                <a16:creationId xmlns="" xmlns:a16="http://schemas.microsoft.com/office/drawing/2014/main" id="{66EABF16-7A0E-4F76-B037-7B7721D09572}"/>
              </a:ext>
            </a:extLst>
          </p:cNvPr>
          <p:cNvSpPr/>
          <p:nvPr/>
        </p:nvSpPr>
        <p:spPr>
          <a:xfrm>
            <a:off x="755650" y="1549400"/>
            <a:ext cx="7632700" cy="78263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Regular shapes </a:t>
            </a:r>
            <a:r>
              <a:rPr lang="en-GB" dirty="0">
                <a:solidFill>
                  <a:schemeClr val="tx1"/>
                </a:solidFill>
              </a:rPr>
              <a:t>have sides that are all equal and angles that are all equal. </a:t>
            </a:r>
          </a:p>
        </p:txBody>
      </p:sp>
      <p:sp>
        <p:nvSpPr>
          <p:cNvPr id="17412" name="Rectangle 4">
            <a:extLst>
              <a:ext uri="{FF2B5EF4-FFF2-40B4-BE49-F238E27FC236}">
                <a16:creationId xmlns="" xmlns:a16="http://schemas.microsoft.com/office/drawing/2014/main" id="{46A33737-7E8E-4E8F-8CE6-B6038BCEEB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446338"/>
            <a:ext cx="457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Here are some examples:</a:t>
            </a:r>
          </a:p>
        </p:txBody>
      </p:sp>
      <p:sp>
        <p:nvSpPr>
          <p:cNvPr id="17" name="Isosceles Triangle 16">
            <a:extLst>
              <a:ext uri="{FF2B5EF4-FFF2-40B4-BE49-F238E27FC236}">
                <a16:creationId xmlns="" xmlns:a16="http://schemas.microsoft.com/office/drawing/2014/main" id="{95C1A530-64AB-49CE-BD03-C623F244D279}"/>
              </a:ext>
            </a:extLst>
          </p:cNvPr>
          <p:cNvSpPr/>
          <p:nvPr/>
        </p:nvSpPr>
        <p:spPr>
          <a:xfrm>
            <a:off x="1517650" y="3140075"/>
            <a:ext cx="1503363" cy="1295400"/>
          </a:xfrm>
          <a:prstGeom prst="triangle">
            <a:avLst/>
          </a:prstGeom>
          <a:solidFill>
            <a:srgbClr val="12D2D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9375CE3-94FB-4508-A37D-9D9782312959}"/>
              </a:ext>
            </a:extLst>
          </p:cNvPr>
          <p:cNvSpPr/>
          <p:nvPr/>
        </p:nvSpPr>
        <p:spPr>
          <a:xfrm>
            <a:off x="3233738" y="4548188"/>
            <a:ext cx="1201737" cy="1201737"/>
          </a:xfrm>
          <a:prstGeom prst="rect">
            <a:avLst/>
          </a:prstGeom>
          <a:solidFill>
            <a:srgbClr val="12D2D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gular Pentagon 18">
            <a:extLst>
              <a:ext uri="{FF2B5EF4-FFF2-40B4-BE49-F238E27FC236}">
                <a16:creationId xmlns="" xmlns:a16="http://schemas.microsoft.com/office/drawing/2014/main" id="{D1DB960F-8E45-48A7-AFC4-1BA0107C1AE9}"/>
              </a:ext>
            </a:extLst>
          </p:cNvPr>
          <p:cNvSpPr/>
          <p:nvPr/>
        </p:nvSpPr>
        <p:spPr>
          <a:xfrm>
            <a:off x="5603875" y="4435475"/>
            <a:ext cx="1357313" cy="1293813"/>
          </a:xfrm>
          <a:prstGeom prst="pentagon">
            <a:avLst/>
          </a:prstGeom>
          <a:solidFill>
            <a:srgbClr val="12D2D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Hexagon 19">
            <a:extLst>
              <a:ext uri="{FF2B5EF4-FFF2-40B4-BE49-F238E27FC236}">
                <a16:creationId xmlns="" xmlns:a16="http://schemas.microsoft.com/office/drawing/2014/main" id="{C97597B5-C4B4-4A70-88A4-9A942ACD241C}"/>
              </a:ext>
            </a:extLst>
          </p:cNvPr>
          <p:cNvSpPr/>
          <p:nvPr/>
        </p:nvSpPr>
        <p:spPr>
          <a:xfrm>
            <a:off x="5991225" y="2932113"/>
            <a:ext cx="1430338" cy="1231900"/>
          </a:xfrm>
          <a:prstGeom prst="hexagon">
            <a:avLst/>
          </a:prstGeom>
          <a:solidFill>
            <a:srgbClr val="12D2D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ctagon 20">
            <a:extLst>
              <a:ext uri="{FF2B5EF4-FFF2-40B4-BE49-F238E27FC236}">
                <a16:creationId xmlns="" xmlns:a16="http://schemas.microsoft.com/office/drawing/2014/main" id="{E9FBC614-FD3E-4208-8EB9-322D68FE306D}"/>
              </a:ext>
            </a:extLst>
          </p:cNvPr>
          <p:cNvSpPr/>
          <p:nvPr/>
        </p:nvSpPr>
        <p:spPr>
          <a:xfrm>
            <a:off x="3843338" y="2998788"/>
            <a:ext cx="1096962" cy="1098550"/>
          </a:xfrm>
          <a:prstGeom prst="octagon">
            <a:avLst/>
          </a:prstGeom>
          <a:solidFill>
            <a:srgbClr val="12D2D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8" name="Pairs">
            <a:extLst>
              <a:ext uri="{FF2B5EF4-FFF2-40B4-BE49-F238E27FC236}">
                <a16:creationId xmlns="" xmlns:a16="http://schemas.microsoft.com/office/drawing/2014/main" id="{751B3E4B-ECAC-47F9-BD96-32F53BBC7F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="" xmlns:a16="http://schemas.microsoft.com/office/drawing/2014/main" id="{9DE1DA48-5F59-4A78-898A-D21A5CCC6284}"/>
              </a:ext>
            </a:extLst>
          </p:cNvPr>
          <p:cNvSpPr/>
          <p:nvPr/>
        </p:nvSpPr>
        <p:spPr>
          <a:xfrm>
            <a:off x="755650" y="1549400"/>
            <a:ext cx="7632700" cy="62706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Irregular shapes </a:t>
            </a:r>
            <a:r>
              <a:rPr lang="en-GB" dirty="0">
                <a:solidFill>
                  <a:schemeClr val="tx1"/>
                </a:solidFill>
              </a:rPr>
              <a:t>have sides and angles of any length and size.</a:t>
            </a:r>
          </a:p>
        </p:txBody>
      </p:sp>
      <p:sp>
        <p:nvSpPr>
          <p:cNvPr id="18436" name="Rectangle 4">
            <a:extLst>
              <a:ext uri="{FF2B5EF4-FFF2-40B4-BE49-F238E27FC236}">
                <a16:creationId xmlns="" xmlns:a16="http://schemas.microsoft.com/office/drawing/2014/main" id="{8D566AA4-6149-4DB6-AA9F-AB8BB332BA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259013"/>
            <a:ext cx="457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Here are some examples: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3706C0C-3491-4F32-AF4C-77A79429AD2F}"/>
              </a:ext>
            </a:extLst>
          </p:cNvPr>
          <p:cNvSpPr/>
          <p:nvPr/>
        </p:nvSpPr>
        <p:spPr>
          <a:xfrm>
            <a:off x="1517650" y="3109913"/>
            <a:ext cx="2008188" cy="792162"/>
          </a:xfrm>
          <a:prstGeom prst="rect">
            <a:avLst/>
          </a:prstGeom>
          <a:solidFill>
            <a:srgbClr val="12D2D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ight Triangle 10">
            <a:extLst>
              <a:ext uri="{FF2B5EF4-FFF2-40B4-BE49-F238E27FC236}">
                <a16:creationId xmlns="" xmlns:a16="http://schemas.microsoft.com/office/drawing/2014/main" id="{3AE52035-54C1-4165-BC18-7F93C341C12F}"/>
              </a:ext>
            </a:extLst>
          </p:cNvPr>
          <p:cNvSpPr/>
          <p:nvPr/>
        </p:nvSpPr>
        <p:spPr>
          <a:xfrm>
            <a:off x="4435475" y="2835275"/>
            <a:ext cx="892175" cy="1406525"/>
          </a:xfrm>
          <a:prstGeom prst="rtTriangle">
            <a:avLst/>
          </a:prstGeom>
          <a:solidFill>
            <a:srgbClr val="12D2D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L-Shape 11">
            <a:extLst>
              <a:ext uri="{FF2B5EF4-FFF2-40B4-BE49-F238E27FC236}">
                <a16:creationId xmlns="" xmlns:a16="http://schemas.microsoft.com/office/drawing/2014/main" id="{0F1F0337-84BF-4F27-8BC6-3A1E5911A483}"/>
              </a:ext>
            </a:extLst>
          </p:cNvPr>
          <p:cNvSpPr/>
          <p:nvPr/>
        </p:nvSpPr>
        <p:spPr>
          <a:xfrm>
            <a:off x="1350963" y="4419600"/>
            <a:ext cx="1171575" cy="1327150"/>
          </a:xfrm>
          <a:prstGeom prst="corner">
            <a:avLst/>
          </a:prstGeom>
          <a:solidFill>
            <a:srgbClr val="12D2D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Parallelogram 12">
            <a:extLst>
              <a:ext uri="{FF2B5EF4-FFF2-40B4-BE49-F238E27FC236}">
                <a16:creationId xmlns="" xmlns:a16="http://schemas.microsoft.com/office/drawing/2014/main" id="{433983DC-BAD4-4D75-8947-D85D585DDE1C}"/>
              </a:ext>
            </a:extLst>
          </p:cNvPr>
          <p:cNvSpPr/>
          <p:nvPr/>
        </p:nvSpPr>
        <p:spPr>
          <a:xfrm>
            <a:off x="3306763" y="4592638"/>
            <a:ext cx="2241550" cy="1349375"/>
          </a:xfrm>
          <a:prstGeom prst="parallelogram">
            <a:avLst/>
          </a:prstGeom>
          <a:solidFill>
            <a:srgbClr val="12D2D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gular Pentagon 13">
            <a:extLst>
              <a:ext uri="{FF2B5EF4-FFF2-40B4-BE49-F238E27FC236}">
                <a16:creationId xmlns="" xmlns:a16="http://schemas.microsoft.com/office/drawing/2014/main" id="{3F9FD12E-D284-4AD8-BED4-D3A036D60D50}"/>
              </a:ext>
            </a:extLst>
          </p:cNvPr>
          <p:cNvSpPr/>
          <p:nvPr/>
        </p:nvSpPr>
        <p:spPr>
          <a:xfrm>
            <a:off x="5732463" y="2835275"/>
            <a:ext cx="1908175" cy="903288"/>
          </a:xfrm>
          <a:prstGeom prst="pentagon">
            <a:avLst/>
          </a:prstGeom>
          <a:solidFill>
            <a:srgbClr val="12D2D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Diagonal Stripe 14">
            <a:extLst>
              <a:ext uri="{FF2B5EF4-FFF2-40B4-BE49-F238E27FC236}">
                <a16:creationId xmlns="" xmlns:a16="http://schemas.microsoft.com/office/drawing/2014/main" id="{40004771-547D-4194-AE1D-3E4B93B90FA0}"/>
              </a:ext>
            </a:extLst>
          </p:cNvPr>
          <p:cNvSpPr/>
          <p:nvPr/>
        </p:nvSpPr>
        <p:spPr>
          <a:xfrm>
            <a:off x="6332538" y="4556125"/>
            <a:ext cx="1784350" cy="1327150"/>
          </a:xfrm>
          <a:prstGeom prst="diagStripe">
            <a:avLst/>
          </a:prstGeom>
          <a:solidFill>
            <a:srgbClr val="12D2D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/>
              </a:solidFill>
            </a:endParaRPr>
          </a:p>
        </p:txBody>
      </p:sp>
      <p:pic>
        <p:nvPicPr>
          <p:cNvPr id="18443" name="Pairs">
            <a:extLst>
              <a:ext uri="{FF2B5EF4-FFF2-40B4-BE49-F238E27FC236}">
                <a16:creationId xmlns="" xmlns:a16="http://schemas.microsoft.com/office/drawing/2014/main" id="{D803013F-2121-463B-8120-1CD42F72BC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7D0FCEAE-3F21-4422-9FD9-4533441DF7B4}"/>
              </a:ext>
            </a:extLst>
          </p:cNvPr>
          <p:cNvSpPr/>
          <p:nvPr/>
        </p:nvSpPr>
        <p:spPr>
          <a:xfrm>
            <a:off x="1456494" y="758825"/>
            <a:ext cx="6245300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Regular and Irregular Shapes</a:t>
            </a:r>
            <a:endParaRPr lang="en-GB" sz="36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DE2F59CF-5618-4307-848D-D006E08BE762}"/>
              </a:ext>
            </a:extLst>
          </p:cNvPr>
          <p:cNvSpPr/>
          <p:nvPr/>
        </p:nvSpPr>
        <p:spPr>
          <a:xfrm>
            <a:off x="2491481" y="758825"/>
            <a:ext cx="4124527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Shipwreck Patterns</a:t>
            </a:r>
            <a:endParaRPr lang="en-GB" sz="3600" b="1" dirty="0"/>
          </a:p>
        </p:txBody>
      </p:sp>
      <p:sp>
        <p:nvSpPr>
          <p:cNvPr id="3" name="Rounded Rectangle 2">
            <a:extLst>
              <a:ext uri="{FF2B5EF4-FFF2-40B4-BE49-F238E27FC236}">
                <a16:creationId xmlns="" xmlns:a16="http://schemas.microsoft.com/office/drawing/2014/main" id="{E3AE7087-4E80-4826-A457-814E213AF8C7}"/>
              </a:ext>
            </a:extLst>
          </p:cNvPr>
          <p:cNvSpPr/>
          <p:nvPr/>
        </p:nvSpPr>
        <p:spPr>
          <a:xfrm>
            <a:off x="755650" y="1473200"/>
            <a:ext cx="7632700" cy="4699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Which shapes are regular and which are irregular?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44C00233-0A7D-4B87-BF7A-AF7A87D5EE33}"/>
              </a:ext>
            </a:extLst>
          </p:cNvPr>
          <p:cNvSpPr/>
          <p:nvPr/>
        </p:nvSpPr>
        <p:spPr>
          <a:xfrm>
            <a:off x="763588" y="5667375"/>
            <a:ext cx="7634287" cy="3397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Can you explain to your partner why they are regular or irregular?</a:t>
            </a:r>
          </a:p>
        </p:txBody>
      </p:sp>
      <p:pic>
        <p:nvPicPr>
          <p:cNvPr id="21509" name="Picture 9">
            <a:extLst>
              <a:ext uri="{FF2B5EF4-FFF2-40B4-BE49-F238E27FC236}">
                <a16:creationId xmlns="" xmlns:a16="http://schemas.microsoft.com/office/drawing/2014/main" id="{083ED485-DDEC-4FA9-BD99-B7E8BC9FB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1" r="18398"/>
          <a:stretch>
            <a:fillRect/>
          </a:stretch>
        </p:blipFill>
        <p:spPr bwMode="auto">
          <a:xfrm>
            <a:off x="755650" y="2047875"/>
            <a:ext cx="763270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airs">
            <a:extLst>
              <a:ext uri="{FF2B5EF4-FFF2-40B4-BE49-F238E27FC236}">
                <a16:creationId xmlns="" xmlns:a16="http://schemas.microsoft.com/office/drawing/2014/main" id="{2D9E295E-1ADE-46AB-B55F-E561CF30BA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">
            <a:extLst>
              <a:ext uri="{FF2B5EF4-FFF2-40B4-BE49-F238E27FC236}">
                <a16:creationId xmlns="" xmlns:a16="http://schemas.microsoft.com/office/drawing/2014/main" id="{054A5AEE-00C1-46F8-B339-35ADF3A3F6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09"/>
          <a:stretch>
            <a:fillRect/>
          </a:stretch>
        </p:blipFill>
        <p:spPr bwMode="auto">
          <a:xfrm>
            <a:off x="2992438" y="2233613"/>
            <a:ext cx="3176587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F297B9B1-091A-4564-9CBE-FE12866F262A}"/>
              </a:ext>
            </a:extLst>
          </p:cNvPr>
          <p:cNvSpPr/>
          <p:nvPr/>
        </p:nvSpPr>
        <p:spPr>
          <a:xfrm>
            <a:off x="2491481" y="758825"/>
            <a:ext cx="4124527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Shipwreck Patterns</a:t>
            </a:r>
            <a:endParaRPr lang="en-GB" sz="3600" b="1" dirty="0"/>
          </a:p>
        </p:txBody>
      </p:sp>
      <p:sp>
        <p:nvSpPr>
          <p:cNvPr id="3" name="Rounded Rectangle 2">
            <a:extLst>
              <a:ext uri="{FF2B5EF4-FFF2-40B4-BE49-F238E27FC236}">
                <a16:creationId xmlns="" xmlns:a16="http://schemas.microsoft.com/office/drawing/2014/main" id="{92B9B218-5614-47FA-9692-5E3BDD09FA5B}"/>
              </a:ext>
            </a:extLst>
          </p:cNvPr>
          <p:cNvSpPr/>
          <p:nvPr/>
        </p:nvSpPr>
        <p:spPr>
          <a:xfrm>
            <a:off x="755650" y="1473200"/>
            <a:ext cx="7632700" cy="4699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Which shapes are regular and which are irregular?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798C71DD-E5FB-4D90-ABCE-DBD94762C2EB}"/>
              </a:ext>
            </a:extLst>
          </p:cNvPr>
          <p:cNvSpPr/>
          <p:nvPr/>
        </p:nvSpPr>
        <p:spPr>
          <a:xfrm>
            <a:off x="763588" y="5667375"/>
            <a:ext cx="7634287" cy="3397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Can you explain to your partner why they are regular or irregular?</a:t>
            </a:r>
          </a:p>
        </p:txBody>
      </p:sp>
      <p:pic>
        <p:nvPicPr>
          <p:cNvPr id="22533" name="Picture 9">
            <a:extLst>
              <a:ext uri="{FF2B5EF4-FFF2-40B4-BE49-F238E27FC236}">
                <a16:creationId xmlns="" xmlns:a16="http://schemas.microsoft.com/office/drawing/2014/main" id="{3F5E166A-5BB7-46E0-885E-39893B4C4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1" r="18398"/>
          <a:stretch>
            <a:fillRect/>
          </a:stretch>
        </p:blipFill>
        <p:spPr bwMode="auto">
          <a:xfrm>
            <a:off x="755650" y="2047875"/>
            <a:ext cx="763270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airs">
            <a:extLst>
              <a:ext uri="{FF2B5EF4-FFF2-40B4-BE49-F238E27FC236}">
                <a16:creationId xmlns="" xmlns:a16="http://schemas.microsoft.com/office/drawing/2014/main" id="{A374D9D9-E86A-4C8F-8F33-868605C00A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3">
            <a:extLst>
              <a:ext uri="{FF2B5EF4-FFF2-40B4-BE49-F238E27FC236}">
                <a16:creationId xmlns="" xmlns:a16="http://schemas.microsoft.com/office/drawing/2014/main" id="{B57DAF32-02D1-4B98-B2AE-F178BF4D72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15"/>
          <a:stretch>
            <a:fillRect/>
          </a:stretch>
        </p:blipFill>
        <p:spPr bwMode="auto">
          <a:xfrm>
            <a:off x="3082925" y="2185988"/>
            <a:ext cx="2978150" cy="330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7D22156-D7D2-42FC-A8B3-0D3CD61039F5}"/>
              </a:ext>
            </a:extLst>
          </p:cNvPr>
          <p:cNvSpPr/>
          <p:nvPr/>
        </p:nvSpPr>
        <p:spPr>
          <a:xfrm>
            <a:off x="2491481" y="758825"/>
            <a:ext cx="4124527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Shipwreck Patterns</a:t>
            </a:r>
            <a:endParaRPr lang="en-GB" sz="3600" b="1" dirty="0"/>
          </a:p>
        </p:txBody>
      </p:sp>
      <p:sp>
        <p:nvSpPr>
          <p:cNvPr id="3" name="Rounded Rectangle 2">
            <a:extLst>
              <a:ext uri="{FF2B5EF4-FFF2-40B4-BE49-F238E27FC236}">
                <a16:creationId xmlns="" xmlns:a16="http://schemas.microsoft.com/office/drawing/2014/main" id="{015BF235-4A19-47EA-B20B-9F40762C9A6D}"/>
              </a:ext>
            </a:extLst>
          </p:cNvPr>
          <p:cNvSpPr/>
          <p:nvPr/>
        </p:nvSpPr>
        <p:spPr>
          <a:xfrm>
            <a:off x="755650" y="1473200"/>
            <a:ext cx="7632700" cy="4699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Which shapes are regular and which are irregular?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C3D255AE-1AD3-4198-9756-250FD5DF8E1D}"/>
              </a:ext>
            </a:extLst>
          </p:cNvPr>
          <p:cNvSpPr/>
          <p:nvPr/>
        </p:nvSpPr>
        <p:spPr>
          <a:xfrm>
            <a:off x="763588" y="5667375"/>
            <a:ext cx="7634287" cy="3397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Can you explain to your partner why they are regular or irregular?</a:t>
            </a:r>
          </a:p>
        </p:txBody>
      </p:sp>
      <p:pic>
        <p:nvPicPr>
          <p:cNvPr id="23557" name="Picture 9">
            <a:extLst>
              <a:ext uri="{FF2B5EF4-FFF2-40B4-BE49-F238E27FC236}">
                <a16:creationId xmlns="" xmlns:a16="http://schemas.microsoft.com/office/drawing/2014/main" id="{A4A93C57-3EB0-4BF5-BE84-75EC746B3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1" r="18398"/>
          <a:stretch>
            <a:fillRect/>
          </a:stretch>
        </p:blipFill>
        <p:spPr bwMode="auto">
          <a:xfrm>
            <a:off x="755650" y="2047875"/>
            <a:ext cx="763270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airs">
            <a:extLst>
              <a:ext uri="{FF2B5EF4-FFF2-40B4-BE49-F238E27FC236}">
                <a16:creationId xmlns="" xmlns:a16="http://schemas.microsoft.com/office/drawing/2014/main" id="{A789A318-121D-4C04-8F62-911089DB64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59" name="Group 8">
            <a:extLst>
              <a:ext uri="{FF2B5EF4-FFF2-40B4-BE49-F238E27FC236}">
                <a16:creationId xmlns="" xmlns:a16="http://schemas.microsoft.com/office/drawing/2014/main" id="{0E8F22F7-6B88-4AD5-90C4-ABC9C55BDE47}"/>
              </a:ext>
            </a:extLst>
          </p:cNvPr>
          <p:cNvGrpSpPr>
            <a:grpSpLocks/>
          </p:cNvGrpSpPr>
          <p:nvPr/>
        </p:nvGrpSpPr>
        <p:grpSpPr bwMode="auto">
          <a:xfrm>
            <a:off x="2974975" y="2249488"/>
            <a:ext cx="3157538" cy="3159125"/>
            <a:chOff x="4723199" y="1708150"/>
            <a:chExt cx="3635200" cy="3635201"/>
          </a:xfrm>
        </p:grpSpPr>
        <p:sp>
          <p:nvSpPr>
            <p:cNvPr id="10" name="Isosceles Triangle 9">
              <a:extLst>
                <a:ext uri="{FF2B5EF4-FFF2-40B4-BE49-F238E27FC236}">
                  <a16:creationId xmlns="" xmlns:a16="http://schemas.microsoft.com/office/drawing/2014/main" id="{A46E579E-668C-4D6A-83D4-4C5048C0A080}"/>
                </a:ext>
              </a:extLst>
            </p:cNvPr>
            <p:cNvSpPr/>
            <p:nvPr/>
          </p:nvSpPr>
          <p:spPr>
            <a:xfrm>
              <a:off x="5872793" y="1708150"/>
              <a:ext cx="1336013" cy="1150843"/>
            </a:xfrm>
            <a:prstGeom prst="triangle">
              <a:avLst/>
            </a:prstGeom>
            <a:solidFill>
              <a:srgbClr val="12D2D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="" xmlns:a16="http://schemas.microsoft.com/office/drawing/2014/main" id="{BACD327C-43CF-4929-8355-FC9D48A86C4A}"/>
                </a:ext>
              </a:extLst>
            </p:cNvPr>
            <p:cNvSpPr/>
            <p:nvPr/>
          </p:nvSpPr>
          <p:spPr>
            <a:xfrm rot="16200000">
              <a:off x="4631237" y="2950954"/>
              <a:ext cx="1333516" cy="1149594"/>
            </a:xfrm>
            <a:prstGeom prst="triangle">
              <a:avLst/>
            </a:prstGeom>
            <a:solidFill>
              <a:srgbClr val="12D2D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="" xmlns:a16="http://schemas.microsoft.com/office/drawing/2014/main" id="{E647C4CA-E003-4BD9-914E-66B22658968C}"/>
                </a:ext>
              </a:extLst>
            </p:cNvPr>
            <p:cNvSpPr/>
            <p:nvPr/>
          </p:nvSpPr>
          <p:spPr>
            <a:xfrm rot="5400000">
              <a:off x="7116844" y="2950954"/>
              <a:ext cx="1333516" cy="1149594"/>
            </a:xfrm>
            <a:prstGeom prst="triangle">
              <a:avLst/>
            </a:prstGeom>
            <a:solidFill>
              <a:srgbClr val="12D2D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="" xmlns:a16="http://schemas.microsoft.com/office/drawing/2014/main" id="{791421E2-54A9-42C2-A694-E3D6FEFB247D}"/>
                </a:ext>
              </a:extLst>
            </p:cNvPr>
            <p:cNvSpPr/>
            <p:nvPr/>
          </p:nvSpPr>
          <p:spPr>
            <a:xfrm rot="10800000">
              <a:off x="5872793" y="4192508"/>
              <a:ext cx="1336013" cy="1150843"/>
            </a:xfrm>
            <a:prstGeom prst="triangle">
              <a:avLst/>
            </a:prstGeom>
            <a:solidFill>
              <a:srgbClr val="12D2D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="" xmlns:a16="http://schemas.microsoft.com/office/drawing/2014/main" id="{A915A269-BAEF-45A8-B02C-AA2F679E0E46}"/>
                </a:ext>
              </a:extLst>
            </p:cNvPr>
            <p:cNvSpPr/>
            <p:nvPr/>
          </p:nvSpPr>
          <p:spPr>
            <a:xfrm>
              <a:off x="5872793" y="2858993"/>
              <a:ext cx="1336013" cy="1333516"/>
            </a:xfrm>
            <a:prstGeom prst="rect">
              <a:avLst/>
            </a:prstGeom>
            <a:solidFill>
              <a:srgbClr val="A6D86E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="" xmlns:a16="http://schemas.microsoft.com/office/drawing/2014/main" id="{782378BA-CBC8-4C24-80BF-A3F89406430D}"/>
                </a:ext>
              </a:extLst>
            </p:cNvPr>
            <p:cNvSpPr/>
            <p:nvPr/>
          </p:nvSpPr>
          <p:spPr>
            <a:xfrm>
              <a:off x="6101248" y="3078201"/>
              <a:ext cx="879101" cy="880486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Plaque 15">
              <a:extLst>
                <a:ext uri="{FF2B5EF4-FFF2-40B4-BE49-F238E27FC236}">
                  <a16:creationId xmlns="" xmlns:a16="http://schemas.microsoft.com/office/drawing/2014/main" id="{0D721506-BF14-4554-9F33-72A46445636F}"/>
                </a:ext>
              </a:extLst>
            </p:cNvPr>
            <p:cNvSpPr/>
            <p:nvPr/>
          </p:nvSpPr>
          <p:spPr>
            <a:xfrm>
              <a:off x="6963900" y="2963116"/>
              <a:ext cx="171799" cy="173540"/>
            </a:xfrm>
            <a:prstGeom prst="plaqu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" name="Plaque 17">
              <a:extLst>
                <a:ext uri="{FF2B5EF4-FFF2-40B4-BE49-F238E27FC236}">
                  <a16:creationId xmlns="" xmlns:a16="http://schemas.microsoft.com/office/drawing/2014/main" id="{C007480B-A260-410A-B8E6-358FF912E5D3}"/>
                </a:ext>
              </a:extLst>
            </p:cNvPr>
            <p:cNvSpPr/>
            <p:nvPr/>
          </p:nvSpPr>
          <p:spPr>
            <a:xfrm>
              <a:off x="6963900" y="3925805"/>
              <a:ext cx="173627" cy="173539"/>
            </a:xfrm>
            <a:prstGeom prst="plaqu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Plaque 18">
              <a:extLst>
                <a:ext uri="{FF2B5EF4-FFF2-40B4-BE49-F238E27FC236}">
                  <a16:creationId xmlns="" xmlns:a16="http://schemas.microsoft.com/office/drawing/2014/main" id="{424E61A1-4E01-4CD2-A127-CCA6FDCBEBBD}"/>
                </a:ext>
              </a:extLst>
            </p:cNvPr>
            <p:cNvSpPr/>
            <p:nvPr/>
          </p:nvSpPr>
          <p:spPr>
            <a:xfrm>
              <a:off x="5966002" y="3923978"/>
              <a:ext cx="171799" cy="173540"/>
            </a:xfrm>
            <a:prstGeom prst="plaqu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Plaque 19">
              <a:extLst>
                <a:ext uri="{FF2B5EF4-FFF2-40B4-BE49-F238E27FC236}">
                  <a16:creationId xmlns="" xmlns:a16="http://schemas.microsoft.com/office/drawing/2014/main" id="{509802B1-4538-4749-AC46-E5BF7DDA0241}"/>
                </a:ext>
              </a:extLst>
            </p:cNvPr>
            <p:cNvSpPr/>
            <p:nvPr/>
          </p:nvSpPr>
          <p:spPr>
            <a:xfrm>
              <a:off x="5971486" y="2957636"/>
              <a:ext cx="173626" cy="173539"/>
            </a:xfrm>
            <a:prstGeom prst="plaqu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Octagon 20">
              <a:extLst>
                <a:ext uri="{FF2B5EF4-FFF2-40B4-BE49-F238E27FC236}">
                  <a16:creationId xmlns="" xmlns:a16="http://schemas.microsoft.com/office/drawing/2014/main" id="{9CD563CC-81AD-4514-AA96-A3A0A6B5F1C3}"/>
                </a:ext>
              </a:extLst>
            </p:cNvPr>
            <p:cNvSpPr/>
            <p:nvPr/>
          </p:nvSpPr>
          <p:spPr>
            <a:xfrm>
              <a:off x="7278256" y="3211552"/>
              <a:ext cx="593987" cy="593689"/>
            </a:xfrm>
            <a:prstGeom prst="octagon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Octagon 21">
              <a:extLst>
                <a:ext uri="{FF2B5EF4-FFF2-40B4-BE49-F238E27FC236}">
                  <a16:creationId xmlns="" xmlns:a16="http://schemas.microsoft.com/office/drawing/2014/main" id="{2F861AAD-B4F8-4826-82F3-12493E641085}"/>
                </a:ext>
              </a:extLst>
            </p:cNvPr>
            <p:cNvSpPr/>
            <p:nvPr/>
          </p:nvSpPr>
          <p:spPr>
            <a:xfrm>
              <a:off x="6243805" y="4272885"/>
              <a:ext cx="593987" cy="591862"/>
            </a:xfrm>
            <a:prstGeom prst="octagon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" name="Octagon 22">
              <a:extLst>
                <a:ext uri="{FF2B5EF4-FFF2-40B4-BE49-F238E27FC236}">
                  <a16:creationId xmlns="" xmlns:a16="http://schemas.microsoft.com/office/drawing/2014/main" id="{4E36CB21-046F-4732-B615-8088021F3C32}"/>
                </a:ext>
              </a:extLst>
            </p:cNvPr>
            <p:cNvSpPr/>
            <p:nvPr/>
          </p:nvSpPr>
          <p:spPr>
            <a:xfrm>
              <a:off x="5181940" y="3211552"/>
              <a:ext cx="593986" cy="593689"/>
            </a:xfrm>
            <a:prstGeom prst="octagon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4" name="Octagon 23">
              <a:extLst>
                <a:ext uri="{FF2B5EF4-FFF2-40B4-BE49-F238E27FC236}">
                  <a16:creationId xmlns="" xmlns:a16="http://schemas.microsoft.com/office/drawing/2014/main" id="{B63F3BA6-71BC-43D9-8013-1F62E01F3441}"/>
                </a:ext>
              </a:extLst>
            </p:cNvPr>
            <p:cNvSpPr/>
            <p:nvPr/>
          </p:nvSpPr>
          <p:spPr>
            <a:xfrm>
              <a:off x="6243805" y="2161180"/>
              <a:ext cx="593987" cy="591862"/>
            </a:xfrm>
            <a:prstGeom prst="octagon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Tessellation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755650" y="15144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/>
            <a:r>
              <a:rPr lang="en-GB" altLang="en-US"/>
              <a:t>What do you notice?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238375"/>
            <a:ext cx="2012950" cy="150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013" y="2243138"/>
            <a:ext cx="2082800" cy="150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075" y="4160838"/>
            <a:ext cx="216376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975" y="3886200"/>
            <a:ext cx="2143125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227263"/>
            <a:ext cx="1566863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TextBox 21"/>
          <p:cNvSpPr txBox="1">
            <a:spLocks noChangeArrowheads="1"/>
          </p:cNvSpPr>
          <p:nvPr/>
        </p:nvSpPr>
        <p:spPr bwMode="auto">
          <a:xfrm>
            <a:off x="1957388" y="6697663"/>
            <a:ext cx="5240337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500">
                <a:solidFill>
                  <a:schemeClr val="tx1"/>
                </a:solidFill>
                <a:latin typeface="Arial" charset="0"/>
                <a:ea typeface="Tuffy" pitchFamily="34" charset="0"/>
                <a:cs typeface="Arial" charset="0"/>
              </a:rPr>
              <a:t>Photo courtesy of Mathew Reames, aitoff, Dmharvey, OpenClipart-Vectors  (@flickr/pixabay.com)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9143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Lesson Presentation Template" id="{3C4AA890-A98A-49CB-9789-37C2142E8ECB}" vid="{D329D7C4-AF03-437F-A4FE-F7A8B98817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</TotalTime>
  <Words>219</Words>
  <Application>Microsoft Office PowerPoint</Application>
  <PresentationFormat>On-screen Show (4:3)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Comic Sans MS</vt:lpstr>
      <vt:lpstr>Tuffy</vt:lpstr>
      <vt:lpstr>Sassoon Infant Md</vt:lpstr>
      <vt:lpstr>Twinkl SemiBold</vt:lpstr>
      <vt:lpstr>Sassoon Infant Rg</vt:lpstr>
      <vt:lpstr>Twinkl</vt:lpstr>
      <vt:lpstr>1_Office Theme</vt:lpstr>
      <vt:lpstr>2D Shape Challenge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Tessellation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Liz King</cp:lastModifiedBy>
  <cp:revision>25</cp:revision>
  <dcterms:created xsi:type="dcterms:W3CDTF">2017-07-12T10:51:34Z</dcterms:created>
  <dcterms:modified xsi:type="dcterms:W3CDTF">2021-02-04T22:25:54Z</dcterms:modified>
</cp:coreProperties>
</file>