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89" r:id="rId2"/>
    <p:sldId id="275" r:id="rId3"/>
    <p:sldId id="290" r:id="rId4"/>
    <p:sldId id="291" r:id="rId5"/>
    <p:sldId id="293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92" r:id="rId20"/>
    <p:sldId id="267" r:id="rId21"/>
  </p:sldIdLst>
  <p:sldSz cx="9144000" cy="6858000" type="screen4x3"/>
  <p:notesSz cx="6858000" cy="9144000"/>
  <p:embeddedFontLst>
    <p:embeddedFont>
      <p:font typeface="Comic Sans MS" pitchFamily="66" charset="0"/>
      <p:regular r:id="rId24"/>
      <p:bold r:id="rId25"/>
      <p:italic r:id="rId26"/>
      <p:boldItalic r:id="rId27"/>
    </p:embeddedFont>
    <p:embeddedFont>
      <p:font typeface="Twinkl" charset="0"/>
      <p:regular r:id="rId28"/>
      <p:bold r:id="rId29"/>
    </p:embeddedFont>
    <p:embeddedFont>
      <p:font typeface="Calibri" pitchFamily="34" charset="0"/>
      <p:regular r:id="rId30"/>
      <p:bold r:id="rId31"/>
      <p:italic r:id="rId32"/>
      <p:boldItalic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DAA"/>
    <a:srgbClr val="CFE09B"/>
    <a:srgbClr val="F9C4BF"/>
    <a:srgbClr val="F8BD95"/>
    <a:srgbClr val="AFDEF9"/>
    <a:srgbClr val="EDBCD9"/>
    <a:srgbClr val="F0EBE9"/>
    <a:srgbClr val="CFB6D8"/>
    <a:srgbClr val="18A0DB"/>
    <a:srgbClr val="85BD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>
        <p:scale>
          <a:sx n="82" d="100"/>
          <a:sy n="82" d="100"/>
        </p:scale>
        <p:origin x="-1008" y="234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topics/fantasy/mythical-beasts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hyperlink" Target="https://www.twinkl.co.uk/resources/topics/fantasy/mythical-beasts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hyperlink" Target="https://www.twinkl.co.uk/resources/topics/fantasy/mythical-beasts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tiff"/><Relationship Id="rId4" Type="http://schemas.openxmlformats.org/officeDocument/2006/relationships/image" Target="../media/image11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hyperlink" Target="https://www.twinkl.co.uk/resources/topics/fantasy/mythical-beasts" TargetMode="Externa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iff"/><Relationship Id="rId2" Type="http://schemas.openxmlformats.org/officeDocument/2006/relationships/hyperlink" Target="https://www.twinkl.co.uk/resources/topics/fantasy/mythical-beasts" TargetMode="Externa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2" Type="http://schemas.openxmlformats.org/officeDocument/2006/relationships/hyperlink" Target="https://www.twinkl.co.uk/resources/topics/fantasy/mythical-beasts" TargetMode="Externa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hyperlink" Target="https://www.twinkl.co.uk/resources/topics/fantasy/mythical-beasts" TargetMode="Externa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iff"/><Relationship Id="rId2" Type="http://schemas.openxmlformats.org/officeDocument/2006/relationships/hyperlink" Target="https://www.twinkl.co.uk/resources/topics/fantasy/mythical-beasts" TargetMode="Externa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hyperlink" Target="https://www.twinkl.co.uk/resources/topics/fantasy/mythical-beasts" TargetMode="Externa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hyperlink" Target="https://www.twinkl.co.uk/resources/topics/fantasy/mythical-beasts" TargetMode="Externa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iff"/><Relationship Id="rId2" Type="http://schemas.openxmlformats.org/officeDocument/2006/relationships/hyperlink" Target="https://www.twinkl.co.uk/resources/topics/fantasy/mythical-beasts" TargetMode="Externa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s://www.twinkl.co.uk/resources/topics/fantasy/mythical-beasts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png"/><Relationship Id="rId4" Type="http://schemas.openxmlformats.org/officeDocument/2006/relationships/image" Target="../media/image22.tif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iff"/><Relationship Id="rId2" Type="http://schemas.openxmlformats.org/officeDocument/2006/relationships/hyperlink" Target="https://www.twinkl.co.uk/resources/topics/fantasy/mythical-beasts" TargetMode="Externa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topics/fantasy/mythical-beasts" TargetMode="Externa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topics/fantasy/mythical-beasts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7659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035F3AB0-1069-4B59-AB90-CFEC73BEE341}"/>
              </a:ext>
            </a:extLst>
          </p:cNvPr>
          <p:cNvSpPr/>
          <p:nvPr/>
        </p:nvSpPr>
        <p:spPr>
          <a:xfrm>
            <a:off x="2393653" y="4607548"/>
            <a:ext cx="5545123" cy="99430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latin typeface="Comic Sans MS" pitchFamily="66" charset="0"/>
              </a:rPr>
              <a:t>Can you think of any mythical creatures?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71F91FC2-77DB-4441-8203-05CD0F95A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>
                <a:latin typeface="Comic Sans MS" pitchFamily="66" charset="0"/>
              </a:rPr>
              <a:t>Mythical Creatures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xmlns="" id="{B574D265-6F74-4FD3-AE51-51D4D569F414}"/>
              </a:ext>
            </a:extLst>
          </p:cNvPr>
          <p:cNvSpPr/>
          <p:nvPr/>
        </p:nvSpPr>
        <p:spPr>
          <a:xfrm>
            <a:off x="8539993" y="6635692"/>
            <a:ext cx="588627" cy="2181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D32132EC-ECBF-4DCF-8479-8FC009C80D0B}"/>
              </a:ext>
            </a:extLst>
          </p:cNvPr>
          <p:cNvSpPr/>
          <p:nvPr/>
        </p:nvSpPr>
        <p:spPr>
          <a:xfrm>
            <a:off x="1031424" y="4261608"/>
            <a:ext cx="1761688" cy="1686187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Comic Sans MS" pitchFamily="66" charset="0"/>
              </a:rPr>
              <a:t>Talk About It…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4985706-3F98-48DE-B16D-CAEE325EBA66}"/>
              </a:ext>
            </a:extLst>
          </p:cNvPr>
          <p:cNvSpPr txBox="1"/>
          <p:nvPr/>
        </p:nvSpPr>
        <p:spPr>
          <a:xfrm>
            <a:off x="649006" y="1571453"/>
            <a:ext cx="7890987" cy="2339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itchFamily="66" charset="0"/>
              </a:rPr>
              <a:t>In the past, people told stories of fantastic creatures who could do unusual things. These included monsters, animals with magical powers and creatures that are a mixture of human and animal.</a:t>
            </a:r>
          </a:p>
          <a:p>
            <a:pPr algn="just" eaLnBrk="1" hangingPunct="1">
              <a:lnSpc>
                <a:spcPct val="100000"/>
              </a:lnSpc>
              <a:spcBef>
                <a:spcPts val="120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itchFamily="66" charset="0"/>
              </a:rPr>
              <a:t>Most of these stories started before people wrote things down so they were passed from person to person. </a:t>
            </a:r>
          </a:p>
          <a:p>
            <a:pPr algn="just" eaLnBrk="1" hangingPunct="1">
              <a:lnSpc>
                <a:spcPct val="100000"/>
              </a:lnSpc>
              <a:spcBef>
                <a:spcPts val="120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itchFamily="66" charset="0"/>
              </a:rPr>
              <a:t>Stories like this are called myths and the creatures from them are sometimes called mythical creatures. </a:t>
            </a:r>
          </a:p>
        </p:txBody>
      </p:sp>
    </p:spTree>
    <p:extLst>
      <p:ext uri="{BB962C8B-B14F-4D97-AF65-F5344CB8AC3E}">
        <p14:creationId xmlns:p14="http://schemas.microsoft.com/office/powerpoint/2010/main" val="1658145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10228" y="821803"/>
            <a:ext cx="75698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u="sng" dirty="0" err="1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Vitória</a:t>
            </a:r>
            <a:r>
              <a:rPr lang="en-US" sz="2800" b="1" u="sng" dirty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en-US" sz="2800" b="1" u="sng" dirty="0" err="1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Régia</a:t>
            </a:r>
            <a:r>
              <a:rPr lang="en-US" sz="2800" b="1" u="sng" dirty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 </a:t>
            </a:r>
            <a:endParaRPr lang="en-GB" sz="2800" b="1" u="sng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10228" y="1597306"/>
            <a:ext cx="467617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dirty="0" smtClean="0">
                <a:latin typeface="Comic Sans MS" pitchFamily="66" charset="0"/>
              </a:rPr>
              <a:t>In Brazil one of the most famous myths is that of the </a:t>
            </a:r>
            <a:r>
              <a:rPr lang="en-US" dirty="0" err="1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Vitória</a:t>
            </a:r>
            <a:r>
              <a:rPr lang="en-US" dirty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Régia</a:t>
            </a:r>
            <a:r>
              <a:rPr lang="en-US" dirty="0" smtClean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en-US" dirty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or Giant Water Lily </a:t>
            </a:r>
            <a:r>
              <a:rPr lang="en-US" dirty="0" smtClean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legend. It </a:t>
            </a:r>
            <a:r>
              <a:rPr lang="en-US" dirty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is an origin story among the Tupi-Guarani indigenous people of </a:t>
            </a:r>
            <a:r>
              <a:rPr lang="en-US" dirty="0" smtClean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Brazil.</a:t>
            </a:r>
            <a:r>
              <a:rPr lang="en-US" dirty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 Many years ago, in an indigenous tribe, it was said that when the moon (the </a:t>
            </a:r>
            <a:r>
              <a:rPr lang="en-US" dirty="0" smtClean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Goddess </a:t>
            </a:r>
            <a:r>
              <a:rPr lang="en-US" dirty="0" err="1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Jaci</a:t>
            </a:r>
            <a:r>
              <a:rPr lang="en-US" dirty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) appeared at night, she would kiss and fill with light the faces of the most beautiful </a:t>
            </a:r>
            <a:r>
              <a:rPr lang="en-US" dirty="0" smtClean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girls in the </a:t>
            </a:r>
            <a:r>
              <a:rPr lang="en-US" dirty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village. Whenever she hid behind the mountains, she took away the girls of her choice and made </a:t>
            </a:r>
            <a:r>
              <a:rPr lang="en-US" dirty="0" smtClean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them into stars.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600" dirty="0">
              <a:latin typeface="Comic Sans MS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600" dirty="0">
              <a:latin typeface="Comic Sans MS" pitchFamily="66" charset="0"/>
              <a:cs typeface="Arial" pitchFamily="34" charset="0"/>
            </a:endParaRPr>
          </a:p>
          <a:p>
            <a:endParaRPr lang="en-GB" sz="1600" dirty="0">
              <a:latin typeface="Comic Sans MS" pitchFamily="66" charset="0"/>
            </a:endParaRPr>
          </a:p>
        </p:txBody>
      </p:sp>
      <p:pic>
        <p:nvPicPr>
          <p:cNvPr id="2050" name="Picture 2" descr="Pin em Vando Maci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345023"/>
            <a:ext cx="3085343" cy="4708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18708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0781" y="694481"/>
            <a:ext cx="4294206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dirty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A beautiful young girl from the tribe, the warrior </a:t>
            </a:r>
            <a:r>
              <a:rPr lang="en-US" dirty="0" err="1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Naiá</a:t>
            </a:r>
            <a:r>
              <a:rPr lang="en-US" dirty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, had the dream to meet </a:t>
            </a:r>
            <a:r>
              <a:rPr lang="en-US" dirty="0" err="1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Jaci</a:t>
            </a:r>
            <a:r>
              <a:rPr lang="en-US" dirty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 and couldn't wait for the day she would be called by the goddess. The tribe elders warned </a:t>
            </a:r>
            <a:r>
              <a:rPr lang="en-US" dirty="0" smtClean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her. </a:t>
            </a:r>
            <a:r>
              <a:rPr lang="en-US" dirty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They told her that after the girls met with the moon, they lost their bodies and became stars in the sky. But </a:t>
            </a:r>
            <a:r>
              <a:rPr lang="en-US" dirty="0" err="1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Naiá</a:t>
            </a:r>
            <a:r>
              <a:rPr lang="en-US" dirty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 still had a really strong desire to be taken away by the moon. At night, she wandered in between the mountains </a:t>
            </a:r>
            <a:r>
              <a:rPr lang="en-US" dirty="0" smtClean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hopi</a:t>
            </a:r>
            <a:r>
              <a:rPr lang="en-US" dirty="0" smtClean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ng </a:t>
            </a:r>
            <a:r>
              <a:rPr lang="en-US" dirty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to meet </a:t>
            </a:r>
            <a:r>
              <a:rPr lang="en-US" dirty="0" err="1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Jaci</a:t>
            </a:r>
            <a:r>
              <a:rPr lang="en-US" dirty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, but it never happened. She did this every night, dreaming about the day they would meet, without ever giving up.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600" dirty="0" smtClean="0">
              <a:solidFill>
                <a:srgbClr val="414549"/>
              </a:solidFill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1028" name="Picture 4" descr="Leonardo Malavazzi - Amazon Legend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816" y="868101"/>
            <a:ext cx="3312775" cy="4687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316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3458" y="495114"/>
            <a:ext cx="79518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dirty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One day, when she stopped by a lake to rest, the girl saw the image of her beloved goddess: the moon reflected in the water. Blinded by her dream, she threw herself into the lake and drowned. The moon, who was compassionate, wanted to reward </a:t>
            </a:r>
            <a:r>
              <a:rPr lang="en-US" dirty="0" err="1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Naiá's</a:t>
            </a:r>
            <a:r>
              <a:rPr lang="en-US" dirty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 sacrifice, and decided to make her a star that was different from every single one that </a:t>
            </a:r>
            <a:r>
              <a:rPr lang="en-US" dirty="0" smtClean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shines </a:t>
            </a:r>
            <a:r>
              <a:rPr lang="en-US" dirty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in the sky. She was transformed then into a "Water star", perfect and unique, the </a:t>
            </a:r>
            <a:r>
              <a:rPr lang="en-US" dirty="0" err="1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Vitória</a:t>
            </a:r>
            <a:r>
              <a:rPr lang="en-US" dirty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Régia</a:t>
            </a:r>
            <a:r>
              <a:rPr lang="en-US" dirty="0">
                <a:solidFill>
                  <a:srgbClr val="414549"/>
                </a:solidFill>
                <a:latin typeface="Comic Sans MS" pitchFamily="66" charset="0"/>
                <a:cs typeface="Arial" pitchFamily="34" charset="0"/>
              </a:rPr>
              <a:t> plant. That is the way the beautiful plant, whose white and fragrant flowers only open at night, was born.</a:t>
            </a:r>
          </a:p>
        </p:txBody>
      </p:sp>
      <p:pic>
        <p:nvPicPr>
          <p:cNvPr id="3" name="Picture 2" descr="The Vitória Régia legend | Pagans &amp; Witches Ami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203" y="3032567"/>
            <a:ext cx="4798317" cy="2704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37740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Diagonal Corners Rounded 7">
            <a:extLst>
              <a:ext uri="{FF2B5EF4-FFF2-40B4-BE49-F238E27FC236}">
                <a16:creationId xmlns:a16="http://schemas.microsoft.com/office/drawing/2014/main" xmlns="" id="{5894BE8D-355E-4B9F-8C62-AEFEEAC930C6}"/>
              </a:ext>
            </a:extLst>
          </p:cNvPr>
          <p:cNvSpPr/>
          <p:nvPr/>
        </p:nvSpPr>
        <p:spPr>
          <a:xfrm>
            <a:off x="712494" y="1680361"/>
            <a:ext cx="4262178" cy="2279243"/>
          </a:xfrm>
          <a:prstGeom prst="round2DiagRect">
            <a:avLst>
              <a:gd name="adj1" fmla="val 15931"/>
              <a:gd name="adj2" fmla="val 11410"/>
            </a:avLst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A63813-B2B4-4240-A56F-70E0C6F25D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>
                <a:latin typeface="Comic Sans MS" pitchFamily="66" charset="0"/>
              </a:rPr>
              <a:t>Dragons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xmlns="" id="{8DDAC99B-A0EB-4B8C-8C1C-11463B54387B}"/>
              </a:ext>
            </a:extLst>
          </p:cNvPr>
          <p:cNvSpPr/>
          <p:nvPr/>
        </p:nvSpPr>
        <p:spPr>
          <a:xfrm>
            <a:off x="8539993" y="6635692"/>
            <a:ext cx="588627" cy="2181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31ADAD2-2E95-4F41-B908-D6507EC3014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7590" y="1242621"/>
            <a:ext cx="3936784" cy="513648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2C07731-C2F5-4F46-8141-FD24525831F6}"/>
              </a:ext>
            </a:extLst>
          </p:cNvPr>
          <p:cNvSpPr txBox="1"/>
          <p:nvPr/>
        </p:nvSpPr>
        <p:spPr>
          <a:xfrm>
            <a:off x="894034" y="1779839"/>
            <a:ext cx="3904469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  <a:latin typeface="Comic Sans MS" pitchFamily="66" charset="0"/>
              </a:rPr>
              <a:t>Dragons are some of the most famous mythical creatures and                they can be found in stories throughout history and across the world. They are usually described as reptile-like creatures, able to fly and breathe fire.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7ADAB24A-EB5F-405F-B166-EE8A16F6EA2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31" t="1" b="10670"/>
          <a:stretch/>
        </p:blipFill>
        <p:spPr>
          <a:xfrm rot="17363903">
            <a:off x="6393808" y="4396040"/>
            <a:ext cx="157697" cy="82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5951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63A121-1FBB-4A37-9B5D-AC6C40F57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>
                <a:latin typeface="Comic Sans MS" pitchFamily="66" charset="0"/>
              </a:rPr>
              <a:t>Dragons Around the World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xmlns="" id="{1E8D9126-783D-4729-99BE-D9188CEC2C70}"/>
              </a:ext>
            </a:extLst>
          </p:cNvPr>
          <p:cNvSpPr/>
          <p:nvPr/>
        </p:nvSpPr>
        <p:spPr>
          <a:xfrm>
            <a:off x="8539993" y="6635692"/>
            <a:ext cx="588627" cy="2181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8FA6B0A3-4AB0-4CFA-AC18-60F9537F05B7}"/>
              </a:ext>
            </a:extLst>
          </p:cNvPr>
          <p:cNvGrpSpPr/>
          <p:nvPr/>
        </p:nvGrpSpPr>
        <p:grpSpPr>
          <a:xfrm>
            <a:off x="604008" y="1357900"/>
            <a:ext cx="7696900" cy="2001640"/>
            <a:chOff x="604008" y="1357900"/>
            <a:chExt cx="7696900" cy="2001640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xmlns="" id="{36AF358B-356B-47C5-AEB7-2C5CA49F31C0}"/>
                </a:ext>
              </a:extLst>
            </p:cNvPr>
            <p:cNvSpPr/>
            <p:nvPr/>
          </p:nvSpPr>
          <p:spPr>
            <a:xfrm>
              <a:off x="604008" y="1744910"/>
              <a:ext cx="7122253" cy="1400962"/>
            </a:xfrm>
            <a:prstGeom prst="roundRect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D195E228-F115-451B-B347-ECD5EF649383}"/>
                </a:ext>
              </a:extLst>
            </p:cNvPr>
            <p:cNvSpPr txBox="1"/>
            <p:nvPr/>
          </p:nvSpPr>
          <p:spPr>
            <a:xfrm>
              <a:off x="763398" y="1830065"/>
              <a:ext cx="5317875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Comic Sans MS" pitchFamily="66" charset="0"/>
                </a:rPr>
                <a:t>Dragons are an important part of Chinese celebrations, as they are believed to bring good luck. At Chinese New Year, people dress up and perform a dragon dance around the streets.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xmlns="" id="{7415D4A5-2FE9-45C1-9867-16F17A183A5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42191" y="1357900"/>
              <a:ext cx="2458717" cy="2001640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xmlns="" id="{5211CCDB-A51E-4881-BE6C-6F83A4932DEA}"/>
              </a:ext>
            </a:extLst>
          </p:cNvPr>
          <p:cNvGrpSpPr/>
          <p:nvPr/>
        </p:nvGrpSpPr>
        <p:grpSpPr>
          <a:xfrm>
            <a:off x="604007" y="4055408"/>
            <a:ext cx="8737450" cy="2259487"/>
            <a:chOff x="604007" y="4055408"/>
            <a:chExt cx="8737450" cy="2259487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xmlns="" id="{5E782DF2-8F80-4513-8657-015940CEB554}"/>
                </a:ext>
              </a:extLst>
            </p:cNvPr>
            <p:cNvSpPr/>
            <p:nvPr/>
          </p:nvSpPr>
          <p:spPr>
            <a:xfrm>
              <a:off x="604007" y="4737251"/>
              <a:ext cx="7696901" cy="1400962"/>
            </a:xfrm>
            <a:prstGeom prst="roundRect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xmlns="" id="{CC87DE6B-25E7-462B-BCE5-83980CCE2533}"/>
                </a:ext>
              </a:extLst>
            </p:cNvPr>
            <p:cNvSpPr txBox="1"/>
            <p:nvPr/>
          </p:nvSpPr>
          <p:spPr>
            <a:xfrm>
              <a:off x="763398" y="4837567"/>
              <a:ext cx="5981351" cy="147732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Comic Sans MS" pitchFamily="66" charset="0"/>
                </a:rPr>
                <a:t>Stories are told of a man called Saint George, who fought a dragon and rescued a princess. Saint George is the patron saint of England. A patron saint is someone who has been chosen to be the protector of a place.</a:t>
              </a:r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xmlns="" id="{579A534F-E261-4614-A58E-24C4625FB5C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36420" y="4055408"/>
              <a:ext cx="3805037" cy="2173245"/>
            </a:xfrm>
            <a:prstGeom prst="rect">
              <a:avLst/>
            </a:prstGeom>
          </p:spPr>
        </p:pic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xmlns="" id="{C237322F-26E4-4A2C-BD1D-64A560F026D8}"/>
              </a:ext>
            </a:extLst>
          </p:cNvPr>
          <p:cNvGrpSpPr/>
          <p:nvPr/>
        </p:nvGrpSpPr>
        <p:grpSpPr>
          <a:xfrm>
            <a:off x="604007" y="3240956"/>
            <a:ext cx="8230299" cy="1400963"/>
            <a:chOff x="604007" y="3240956"/>
            <a:chExt cx="8230299" cy="1400963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xmlns="" id="{0EFFE753-708D-419B-A0EC-59D89FF6A9BD}"/>
                </a:ext>
              </a:extLst>
            </p:cNvPr>
            <p:cNvSpPr/>
            <p:nvPr/>
          </p:nvSpPr>
          <p:spPr>
            <a:xfrm>
              <a:off x="604007" y="3573207"/>
              <a:ext cx="7696901" cy="618731"/>
            </a:xfrm>
            <a:prstGeom prst="roundRect">
              <a:avLst/>
            </a:prstGeom>
            <a:solidFill>
              <a:srgbClr val="CFE0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xmlns="" id="{26DF51DE-88E0-4E9F-A218-D1096FD0B0F6}"/>
                </a:ext>
              </a:extLst>
            </p:cNvPr>
            <p:cNvSpPr txBox="1"/>
            <p:nvPr/>
          </p:nvSpPr>
          <p:spPr>
            <a:xfrm>
              <a:off x="3020735" y="3680916"/>
              <a:ext cx="5813571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Comic Sans MS" pitchFamily="66" charset="0"/>
                </a:rPr>
                <a:t>There is a red dragon on the flag of Wales.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xmlns="" id="{75BB3DF5-94C0-4BAE-9DB4-F7403F0583E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04007" y="3240956"/>
              <a:ext cx="2158069" cy="14009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1455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E9C19EC0-6EEC-4D25-8CBA-9A75F261A5B5}"/>
              </a:ext>
            </a:extLst>
          </p:cNvPr>
          <p:cNvGrpSpPr/>
          <p:nvPr/>
        </p:nvGrpSpPr>
        <p:grpSpPr>
          <a:xfrm>
            <a:off x="555811" y="2321475"/>
            <a:ext cx="6060139" cy="2031325"/>
            <a:chOff x="555811" y="2321475"/>
            <a:chExt cx="6060139" cy="2031325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xmlns="" id="{B3B03637-7FE8-4048-AA31-4551CE75FC86}"/>
                </a:ext>
              </a:extLst>
            </p:cNvPr>
            <p:cNvSpPr/>
            <p:nvPr/>
          </p:nvSpPr>
          <p:spPr>
            <a:xfrm>
              <a:off x="555811" y="2532532"/>
              <a:ext cx="6060139" cy="1746730"/>
            </a:xfrm>
            <a:prstGeom prst="roundRect">
              <a:avLst>
                <a:gd name="adj" fmla="val 13396"/>
              </a:avLst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7177DDB4-C181-413C-8781-3D06DD5DE865}"/>
                </a:ext>
              </a:extLst>
            </p:cNvPr>
            <p:cNvSpPr txBox="1"/>
            <p:nvPr/>
          </p:nvSpPr>
          <p:spPr>
            <a:xfrm>
              <a:off x="693293" y="2321475"/>
              <a:ext cx="4413576" cy="20313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dirty="0">
                <a:solidFill>
                  <a:schemeClr val="tx1"/>
                </a:solidFill>
              </a:endParaRPr>
            </a:p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tx1"/>
                  </a:solidFill>
                  <a:latin typeface="Comic Sans MS" pitchFamily="66" charset="0"/>
                </a:rPr>
                <a:t>Loch Ness is a massive lake in Scotland. ‘Loch’ is the Scottish word for lake. </a:t>
              </a:r>
            </a:p>
            <a:p>
              <a:pPr algn="just" eaLnBrk="1" hangingPunct="1">
                <a:lnSpc>
                  <a:spcPct val="100000"/>
                </a:lnSpc>
                <a:spcBef>
                  <a:spcPts val="1200"/>
                </a:spcBef>
                <a:buFontTx/>
                <a:buNone/>
              </a:pPr>
              <a:r>
                <a:rPr lang="en-GB" altLang="en-US" sz="1600" dirty="0" smtClean="0">
                  <a:solidFill>
                    <a:schemeClr val="tx1"/>
                  </a:solidFill>
                  <a:latin typeface="Comic Sans MS" pitchFamily="66" charset="0"/>
                </a:rPr>
                <a:t>Loch Ness is so deep you could stand nearly 50 double-decker buses one on top of the other in it!</a:t>
              </a:r>
            </a:p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57F94B44-12D3-498F-96B0-475050F0FA34}"/>
              </a:ext>
            </a:extLst>
          </p:cNvPr>
          <p:cNvGrpSpPr/>
          <p:nvPr/>
        </p:nvGrpSpPr>
        <p:grpSpPr>
          <a:xfrm>
            <a:off x="555809" y="4151765"/>
            <a:ext cx="6060139" cy="1215104"/>
            <a:chOff x="555809" y="4151765"/>
            <a:chExt cx="6060139" cy="1215104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xmlns="" id="{40D25F02-6C37-4DEA-BC24-1105B23BF2BC}"/>
                </a:ext>
              </a:extLst>
            </p:cNvPr>
            <p:cNvSpPr/>
            <p:nvPr/>
          </p:nvSpPr>
          <p:spPr>
            <a:xfrm>
              <a:off x="555809" y="4365029"/>
              <a:ext cx="6060139" cy="1001840"/>
            </a:xfrm>
            <a:prstGeom prst="roundRect">
              <a:avLst>
                <a:gd name="adj" fmla="val 13088"/>
              </a:avLst>
            </a:prstGeom>
            <a:solidFill>
              <a:srgbClr val="CFE0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B26A8B40-6327-4DB0-8E93-D116DBE003E7}"/>
                </a:ext>
              </a:extLst>
            </p:cNvPr>
            <p:cNvSpPr txBox="1"/>
            <p:nvPr/>
          </p:nvSpPr>
          <p:spPr>
            <a:xfrm>
              <a:off x="717172" y="4151765"/>
              <a:ext cx="4413576" cy="110799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dirty="0">
                <a:solidFill>
                  <a:schemeClr val="tx1"/>
                </a:solidFill>
              </a:endParaRPr>
            </a:p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tx1"/>
                  </a:solidFill>
                  <a:latin typeface="Comic Sans MS" pitchFamily="66" charset="0"/>
                </a:rPr>
                <a:t>For over 1000 years, stories have been told about a massive monster who lives in Loch Ness…</a:t>
              </a:r>
            </a:p>
          </p:txBody>
        </p:sp>
      </p:grp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89AA67F9-C43E-4E1E-9B55-B8B33C66947D}"/>
              </a:ext>
            </a:extLst>
          </p:cNvPr>
          <p:cNvSpPr/>
          <p:nvPr/>
        </p:nvSpPr>
        <p:spPr>
          <a:xfrm>
            <a:off x="555810" y="1746693"/>
            <a:ext cx="6060139" cy="696973"/>
          </a:xfrm>
          <a:prstGeom prst="round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EBBFD83D-CB79-447A-8930-2BDB393DF5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>
                <a:latin typeface="Comic Sans MS" pitchFamily="66" charset="0"/>
              </a:rPr>
              <a:t>The Loch Ness Monster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xmlns="" id="{DCC38DF8-495D-4682-88A1-69DA79CDFDA2}"/>
              </a:ext>
            </a:extLst>
          </p:cNvPr>
          <p:cNvSpPr/>
          <p:nvPr/>
        </p:nvSpPr>
        <p:spPr>
          <a:xfrm>
            <a:off x="8539993" y="6635692"/>
            <a:ext cx="588627" cy="2181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547CF31C-FBFA-4194-8035-D928AE6CC9AB}"/>
              </a:ext>
            </a:extLst>
          </p:cNvPr>
          <p:cNvSpPr/>
          <p:nvPr/>
        </p:nvSpPr>
        <p:spPr>
          <a:xfrm>
            <a:off x="5244353" y="1473201"/>
            <a:ext cx="3116346" cy="4204447"/>
          </a:xfrm>
          <a:prstGeom prst="round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D958FCE-B11F-4DA7-A466-F48DB37B0825}"/>
              </a:ext>
            </a:extLst>
          </p:cNvPr>
          <p:cNvSpPr txBox="1"/>
          <p:nvPr/>
        </p:nvSpPr>
        <p:spPr>
          <a:xfrm>
            <a:off x="6391273" y="5790311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Loch Ness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xmlns="" id="{F1FCC5DC-3284-4FC0-92ED-401AF58563DE}"/>
              </a:ext>
            </a:extLst>
          </p:cNvPr>
          <p:cNvCxnSpPr/>
          <p:nvPr/>
        </p:nvCxnSpPr>
        <p:spPr>
          <a:xfrm flipV="1">
            <a:off x="6983506" y="2840923"/>
            <a:ext cx="0" cy="29493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EA782BF-840D-4536-8EF2-B968A5A31763}"/>
              </a:ext>
            </a:extLst>
          </p:cNvPr>
          <p:cNvSpPr txBox="1"/>
          <p:nvPr/>
        </p:nvSpPr>
        <p:spPr>
          <a:xfrm>
            <a:off x="669414" y="1755659"/>
            <a:ext cx="4413576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 smtClean="0">
                <a:solidFill>
                  <a:schemeClr val="tx1"/>
                </a:solidFill>
                <a:latin typeface="Comic Sans MS" pitchFamily="66" charset="0"/>
              </a:rPr>
              <a:t>The Loch Ness monster is one of the most famous mythical beasts in the world.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9394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9B52EC65-9069-43A1-A75D-9A664C531150}"/>
              </a:ext>
            </a:extLst>
          </p:cNvPr>
          <p:cNvGrpSpPr/>
          <p:nvPr/>
        </p:nvGrpSpPr>
        <p:grpSpPr>
          <a:xfrm>
            <a:off x="556379" y="2500009"/>
            <a:ext cx="7983614" cy="3667328"/>
            <a:chOff x="556379" y="2500009"/>
            <a:chExt cx="7983614" cy="3667328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xmlns="" id="{97863D2B-E01F-4D4A-B309-1532CEEB6DDB}"/>
                </a:ext>
              </a:extLst>
            </p:cNvPr>
            <p:cNvSpPr/>
            <p:nvPr/>
          </p:nvSpPr>
          <p:spPr>
            <a:xfrm>
              <a:off x="556379" y="2500009"/>
              <a:ext cx="7983614" cy="3667328"/>
            </a:xfrm>
            <a:prstGeom prst="roundRect">
              <a:avLst>
                <a:gd name="adj" fmla="val 5430"/>
              </a:avLst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xmlns="" id="{F3F67D5F-0C70-48A2-8D98-C8EBD3D3C59E}"/>
                </a:ext>
              </a:extLst>
            </p:cNvPr>
            <p:cNvSpPr txBox="1"/>
            <p:nvPr/>
          </p:nvSpPr>
          <p:spPr>
            <a:xfrm>
              <a:off x="620091" y="2587909"/>
              <a:ext cx="5223148" cy="22159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ts val="1200"/>
                </a:spcBef>
                <a:buFontTx/>
                <a:buNone/>
              </a:pPr>
              <a:r>
                <a:rPr lang="en-GB" altLang="en-US" sz="1600" dirty="0">
                  <a:solidFill>
                    <a:schemeClr val="tx1"/>
                  </a:solidFill>
                  <a:latin typeface="Comic Sans MS" pitchFamily="66" charset="0"/>
                </a:rPr>
                <a:t>Saint Columba was a man who travelled around Scotland telling people about Jesus. </a:t>
              </a:r>
            </a:p>
            <a:p>
              <a:pPr eaLnBrk="1" hangingPunct="1">
                <a:lnSpc>
                  <a:spcPct val="100000"/>
                </a:lnSpc>
                <a:spcBef>
                  <a:spcPts val="1200"/>
                </a:spcBef>
                <a:buFontTx/>
                <a:buNone/>
              </a:pPr>
              <a:r>
                <a:rPr lang="en-GB" altLang="en-US" sz="1600" dirty="0">
                  <a:solidFill>
                    <a:schemeClr val="tx1"/>
                  </a:solidFill>
                  <a:latin typeface="Comic Sans MS" pitchFamily="66" charset="0"/>
                </a:rPr>
                <a:t>One day, Saint Columba needed a boat, which                 was on the other side of Loch Ness. He asked             one of his friends to swim across to get the boat. Halfway through the swim, a huge monster                                 with a long neck appeared from out of the                                                  water and started roaring at the swimmer.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C11988-41C1-4B53-8F53-7E9BED45E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>
                <a:latin typeface="Comic Sans MS" pitchFamily="66" charset="0"/>
              </a:rPr>
              <a:t>The Loch Ness Monster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xmlns="" id="{25A19631-6580-4CCC-BD96-F0E8648FE903}"/>
              </a:ext>
            </a:extLst>
          </p:cNvPr>
          <p:cNvSpPr/>
          <p:nvPr/>
        </p:nvSpPr>
        <p:spPr>
          <a:xfrm>
            <a:off x="8539993" y="6635692"/>
            <a:ext cx="588627" cy="2181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A222CD5-71E1-4D13-90E5-38B763DE98F2}"/>
              </a:ext>
            </a:extLst>
          </p:cNvPr>
          <p:cNvSpPr txBox="1"/>
          <p:nvPr/>
        </p:nvSpPr>
        <p:spPr>
          <a:xfrm>
            <a:off x="620091" y="1568890"/>
            <a:ext cx="551329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itchFamily="66" charset="0"/>
              </a:rPr>
              <a:t>The first sighting of the Loch Ness                               monster, often called ‘Nessie’, was over                                1000 years ago.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D5428242-DA33-4101-B3E4-666C926FBC2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696944" y="1316839"/>
            <a:ext cx="3980329" cy="389283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81E32C54-CAB0-433A-9032-C37900A701C1}"/>
              </a:ext>
            </a:extLst>
          </p:cNvPr>
          <p:cNvSpPr txBox="1"/>
          <p:nvPr/>
        </p:nvSpPr>
        <p:spPr>
          <a:xfrm>
            <a:off x="620092" y="5052352"/>
            <a:ext cx="791990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0" i="0" dirty="0">
                <a:effectLst/>
                <a:latin typeface="Comic Sans MS" pitchFamily="66" charset="0"/>
              </a:rPr>
              <a:t>Seeing what was happening, the amazed Saint                                          Columba called out to the beast and told it to leave the man alone. At Saint Columba’s command, the monster disappeared.</a:t>
            </a:r>
            <a:endParaRPr lang="en-GB" sz="1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0634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B424321-65F2-499E-8468-270EE2A5B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>
                <a:latin typeface="+mn-lt"/>
              </a:rPr>
              <a:t>The Loch Ness Monster</a:t>
            </a:r>
            <a:endParaRPr lang="en-GB" dirty="0"/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xmlns="" id="{E279E68B-B175-4099-829F-531258E65FA2}"/>
              </a:ext>
            </a:extLst>
          </p:cNvPr>
          <p:cNvSpPr/>
          <p:nvPr/>
        </p:nvSpPr>
        <p:spPr>
          <a:xfrm>
            <a:off x="8539993" y="6635692"/>
            <a:ext cx="588627" cy="2181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AF506BD7-1D26-40F4-8D9A-E6338C416493}"/>
              </a:ext>
            </a:extLst>
          </p:cNvPr>
          <p:cNvGrpSpPr/>
          <p:nvPr/>
        </p:nvGrpSpPr>
        <p:grpSpPr>
          <a:xfrm>
            <a:off x="690464" y="1472218"/>
            <a:ext cx="5223954" cy="994306"/>
            <a:chOff x="690464" y="1472218"/>
            <a:chExt cx="5223954" cy="994306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xmlns="" id="{2B786B74-44C8-470F-A366-7B3910CCB162}"/>
                </a:ext>
              </a:extLst>
            </p:cNvPr>
            <p:cNvSpPr/>
            <p:nvPr/>
          </p:nvSpPr>
          <p:spPr>
            <a:xfrm>
              <a:off x="690464" y="1472218"/>
              <a:ext cx="5223954" cy="994306"/>
            </a:xfrm>
            <a:prstGeom prst="roundRect">
              <a:avLst>
                <a:gd name="adj" fmla="val 13396"/>
              </a:avLst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CDD0FD62-D177-4779-A54A-CE8517322B25}"/>
                </a:ext>
              </a:extLst>
            </p:cNvPr>
            <p:cNvSpPr txBox="1"/>
            <p:nvPr/>
          </p:nvSpPr>
          <p:spPr>
            <a:xfrm>
              <a:off x="807396" y="1494554"/>
              <a:ext cx="4338536" cy="9233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Since then, there have been many people who say they have seen the Loch      Ness monster.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BB02DB0B-6D18-43FB-8E05-BC3502CA458B}"/>
              </a:ext>
            </a:extLst>
          </p:cNvPr>
          <p:cNvGrpSpPr/>
          <p:nvPr/>
        </p:nvGrpSpPr>
        <p:grpSpPr>
          <a:xfrm>
            <a:off x="690463" y="2519051"/>
            <a:ext cx="5330957" cy="1366598"/>
            <a:chOff x="690463" y="2519051"/>
            <a:chExt cx="5330957" cy="1366598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xmlns="" id="{1285D006-B5AB-43EF-AD1A-C9FE37CB1E29}"/>
                </a:ext>
              </a:extLst>
            </p:cNvPr>
            <p:cNvSpPr/>
            <p:nvPr/>
          </p:nvSpPr>
          <p:spPr>
            <a:xfrm>
              <a:off x="690463" y="2519051"/>
              <a:ext cx="5330957" cy="1366598"/>
            </a:xfrm>
            <a:prstGeom prst="roundRect">
              <a:avLst>
                <a:gd name="adj" fmla="val 13396"/>
              </a:avLst>
            </a:prstGeom>
            <a:solidFill>
              <a:srgbClr val="CFE0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xmlns="" id="{1FC80A25-B67D-451F-9F1C-CCABA326CE7B}"/>
                </a:ext>
              </a:extLst>
            </p:cNvPr>
            <p:cNvSpPr txBox="1"/>
            <p:nvPr/>
          </p:nvSpPr>
          <p:spPr>
            <a:xfrm>
              <a:off x="807395" y="2590027"/>
              <a:ext cx="3677055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There was once a reward of £1m offered to anyone who could catch Nessie but no one has managed it yet.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C574E352-D82B-474F-8211-F8452E252440}"/>
              </a:ext>
            </a:extLst>
          </p:cNvPr>
          <p:cNvGrpSpPr/>
          <p:nvPr/>
        </p:nvGrpSpPr>
        <p:grpSpPr>
          <a:xfrm>
            <a:off x="690464" y="3938175"/>
            <a:ext cx="4679204" cy="1295309"/>
            <a:chOff x="690464" y="3938175"/>
            <a:chExt cx="4679204" cy="1295309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xmlns="" id="{BB2D0A25-BF59-4911-A0C9-78556A05542B}"/>
                </a:ext>
              </a:extLst>
            </p:cNvPr>
            <p:cNvSpPr/>
            <p:nvPr/>
          </p:nvSpPr>
          <p:spPr>
            <a:xfrm>
              <a:off x="690464" y="3938175"/>
              <a:ext cx="4679204" cy="1295309"/>
            </a:xfrm>
            <a:prstGeom prst="roundRect">
              <a:avLst>
                <a:gd name="adj" fmla="val 13396"/>
              </a:avLst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xmlns="" id="{09704372-6744-49A6-AC9B-C65EF7CE561B}"/>
                </a:ext>
              </a:extLst>
            </p:cNvPr>
            <p:cNvSpPr txBox="1"/>
            <p:nvPr/>
          </p:nvSpPr>
          <p:spPr>
            <a:xfrm>
              <a:off x="807396" y="3970240"/>
              <a:ext cx="4134255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In recent years, people have taken photos of what they say is Nessie but other people say the photographs     are fake. 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1ED2068F-FA25-482E-A49E-0370177EF197}"/>
              </a:ext>
            </a:extLst>
          </p:cNvPr>
          <p:cNvGrpSpPr/>
          <p:nvPr/>
        </p:nvGrpSpPr>
        <p:grpSpPr>
          <a:xfrm>
            <a:off x="690463" y="5297597"/>
            <a:ext cx="6478823" cy="994306"/>
            <a:chOff x="690463" y="5297597"/>
            <a:chExt cx="6478823" cy="994306"/>
          </a:xfrm>
        </p:grpSpPr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xmlns="" id="{D12B5BE8-B89A-4F1E-BB71-1A124033AA73}"/>
                </a:ext>
              </a:extLst>
            </p:cNvPr>
            <p:cNvSpPr/>
            <p:nvPr/>
          </p:nvSpPr>
          <p:spPr>
            <a:xfrm>
              <a:off x="690463" y="5297597"/>
              <a:ext cx="6478823" cy="994306"/>
            </a:xfrm>
            <a:prstGeom prst="roundRect">
              <a:avLst>
                <a:gd name="adj" fmla="val 13396"/>
              </a:avLst>
            </a:prstGeom>
            <a:solidFill>
              <a:srgbClr val="CFE0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CA34CBD2-AEC1-4452-9A5F-C5442A3F2126}"/>
                </a:ext>
              </a:extLst>
            </p:cNvPr>
            <p:cNvSpPr txBox="1"/>
            <p:nvPr/>
          </p:nvSpPr>
          <p:spPr>
            <a:xfrm>
              <a:off x="807395" y="5310785"/>
              <a:ext cx="6249725" cy="9233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Special submarines have been sent to find the                               Loch Ness monster. Once, a huge underwater cave was found. Could this be Nessie’s home?</a:t>
              </a:r>
              <a:endParaRPr lang="en-GB" altLang="en-US" dirty="0">
                <a:solidFill>
                  <a:srgbClr val="FF0000"/>
                </a:solidFill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B573E6A-1163-4995-A492-0A41DC36CA5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3970" y="1249126"/>
            <a:ext cx="4338536" cy="446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48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B161034-CDCF-4D88-9FEB-D2EEB7576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>
                <a:latin typeface="Comic Sans MS" pitchFamily="66" charset="0"/>
              </a:rPr>
              <a:t>Mermaids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xmlns="" id="{2F633D80-42B2-4156-97F0-AA030D1F8AE7}"/>
              </a:ext>
            </a:extLst>
          </p:cNvPr>
          <p:cNvSpPr/>
          <p:nvPr/>
        </p:nvSpPr>
        <p:spPr>
          <a:xfrm>
            <a:off x="8539993" y="6635692"/>
            <a:ext cx="588627" cy="2181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285C40ED-4263-470E-A0CE-9A1B7C1AF9E5}"/>
              </a:ext>
            </a:extLst>
          </p:cNvPr>
          <p:cNvGrpSpPr/>
          <p:nvPr/>
        </p:nvGrpSpPr>
        <p:grpSpPr>
          <a:xfrm>
            <a:off x="573932" y="3258766"/>
            <a:ext cx="4581727" cy="994306"/>
            <a:chOff x="573932" y="3258766"/>
            <a:chExt cx="4581727" cy="994306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xmlns="" id="{467E2E29-9AFA-4812-B7C0-8D8E801B8585}"/>
                </a:ext>
              </a:extLst>
            </p:cNvPr>
            <p:cNvSpPr/>
            <p:nvPr/>
          </p:nvSpPr>
          <p:spPr>
            <a:xfrm>
              <a:off x="573932" y="3258766"/>
              <a:ext cx="4581727" cy="994306"/>
            </a:xfrm>
            <a:prstGeom prst="roundRect">
              <a:avLst>
                <a:gd name="adj" fmla="val 12754"/>
              </a:avLst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xmlns="" id="{8746C0CF-1DBA-404A-A9A3-699DCE6F8085}"/>
                </a:ext>
              </a:extLst>
            </p:cNvPr>
            <p:cNvSpPr txBox="1"/>
            <p:nvPr/>
          </p:nvSpPr>
          <p:spPr>
            <a:xfrm>
              <a:off x="653090" y="3299742"/>
              <a:ext cx="3822079" cy="9233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Comic Sans MS" pitchFamily="66" charset="0"/>
                </a:rPr>
                <a:t>A carving of a mermaid, almost 1000 years old, can be seen in Durham Castle</a:t>
              </a:r>
              <a:r>
                <a:rPr lang="en-GB" altLang="en-US" dirty="0">
                  <a:solidFill>
                    <a:schemeClr val="tx1"/>
                  </a:solidFill>
                </a:rPr>
                <a:t>.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46824486-9AF1-407C-9486-B4D113F34FDF}"/>
              </a:ext>
            </a:extLst>
          </p:cNvPr>
          <p:cNvGrpSpPr/>
          <p:nvPr/>
        </p:nvGrpSpPr>
        <p:grpSpPr>
          <a:xfrm>
            <a:off x="573931" y="4341383"/>
            <a:ext cx="4581727" cy="1785533"/>
            <a:chOff x="573931" y="4341383"/>
            <a:chExt cx="4581727" cy="1546241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xmlns="" id="{E8EED4A3-6D54-4536-ABB0-9E71836CFD38}"/>
                </a:ext>
              </a:extLst>
            </p:cNvPr>
            <p:cNvSpPr/>
            <p:nvPr/>
          </p:nvSpPr>
          <p:spPr>
            <a:xfrm>
              <a:off x="573931" y="4341383"/>
              <a:ext cx="4581727" cy="1338913"/>
            </a:xfrm>
            <a:prstGeom prst="roundRect">
              <a:avLst>
                <a:gd name="adj" fmla="val 12754"/>
              </a:avLst>
            </a:prstGeom>
            <a:solidFill>
              <a:srgbClr val="EDBC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AA7F3EE1-06A2-481F-A43B-7423C8151AF8}"/>
                </a:ext>
              </a:extLst>
            </p:cNvPr>
            <p:cNvSpPr txBox="1"/>
            <p:nvPr/>
          </p:nvSpPr>
          <p:spPr>
            <a:xfrm>
              <a:off x="653090" y="4410296"/>
              <a:ext cx="3714630" cy="147732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Comic Sans MS" pitchFamily="66" charset="0"/>
                </a:rPr>
                <a:t>Mermaids have been in stories and films. Lots of them are based on Hans Christian Andersen’s fairy tale ‘The Little Mermaid’. 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45FE3BD6-3394-423A-BD0B-C4523E15DD66}"/>
              </a:ext>
            </a:extLst>
          </p:cNvPr>
          <p:cNvGrpSpPr/>
          <p:nvPr/>
        </p:nvGrpSpPr>
        <p:grpSpPr>
          <a:xfrm>
            <a:off x="573930" y="1359333"/>
            <a:ext cx="8024428" cy="4767583"/>
            <a:chOff x="573930" y="1359333"/>
            <a:chExt cx="8024428" cy="4767583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xmlns="" id="{F2875350-89B3-46AA-88D1-78B81120C888}"/>
                </a:ext>
              </a:extLst>
            </p:cNvPr>
            <p:cNvGrpSpPr/>
            <p:nvPr/>
          </p:nvGrpSpPr>
          <p:grpSpPr>
            <a:xfrm>
              <a:off x="573930" y="1359333"/>
              <a:ext cx="8024428" cy="1811122"/>
              <a:chOff x="573930" y="1359333"/>
              <a:chExt cx="8024428" cy="1811122"/>
            </a:xfrm>
          </p:grpSpPr>
          <p:sp>
            <p:nvSpPr>
              <p:cNvPr id="18" name="Rectangle: Rounded Corners 17">
                <a:extLst>
                  <a:ext uri="{FF2B5EF4-FFF2-40B4-BE49-F238E27FC236}">
                    <a16:creationId xmlns:a16="http://schemas.microsoft.com/office/drawing/2014/main" xmlns="" id="{70317E0C-86FD-43EB-A6E1-40ABA27916A6}"/>
                  </a:ext>
                </a:extLst>
              </p:cNvPr>
              <p:cNvSpPr/>
              <p:nvPr/>
            </p:nvSpPr>
            <p:spPr>
              <a:xfrm>
                <a:off x="573930" y="1359333"/>
                <a:ext cx="7916979" cy="1811122"/>
              </a:xfrm>
              <a:prstGeom prst="roundRect">
                <a:avLst>
                  <a:gd name="adj" fmla="val 8457"/>
                </a:avLst>
              </a:prstGeom>
              <a:solidFill>
                <a:srgbClr val="EDBC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xmlns="" id="{75B964E2-4D63-424A-8EB3-85DDF55D6374}"/>
                  </a:ext>
                </a:extLst>
              </p:cNvPr>
              <p:cNvSpPr txBox="1"/>
              <p:nvPr/>
            </p:nvSpPr>
            <p:spPr>
              <a:xfrm>
                <a:off x="653089" y="1413228"/>
                <a:ext cx="7945269" cy="9233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dirty="0">
                    <a:solidFill>
                      <a:schemeClr val="tx1"/>
                    </a:solidFill>
                    <a:latin typeface="Comic Sans MS" pitchFamily="66" charset="0"/>
                  </a:rPr>
                  <a:t>Mermaids are mythical creatures who have the body of a human and the tail of a fish. Stories of mermaids were told from different groups of people all around the world.</a:t>
                </a: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xmlns="" id="{F90A4C34-B6BE-482E-85DE-E5A9DD6E8C84}"/>
                  </a:ext>
                </a:extLst>
              </p:cNvPr>
              <p:cNvSpPr txBox="1"/>
              <p:nvPr/>
            </p:nvSpPr>
            <p:spPr>
              <a:xfrm>
                <a:off x="653090" y="2417721"/>
                <a:ext cx="7634875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dirty="0">
                    <a:solidFill>
                      <a:schemeClr val="tx1"/>
                    </a:solidFill>
                    <a:latin typeface="Comic Sans MS" pitchFamily="66" charset="0"/>
                  </a:rPr>
                  <a:t>Sailors often believed that mermaids were unlucky and were signs that a voyage was doomed.</a:t>
                </a:r>
              </a:p>
            </p:txBody>
          </p:sp>
        </p:grp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xmlns="" id="{EA0C3E7E-A9B6-421C-83AA-C85FB2EF592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75499" y="2802926"/>
              <a:ext cx="5202964" cy="33239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04714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4A31D70-EDE5-4D38-BB91-9851761CA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>
                <a:latin typeface="Comic Sans MS" pitchFamily="66" charset="0"/>
              </a:rPr>
              <a:t>The Abominable Snowman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xmlns="" id="{AD8271D7-B937-4F42-AD57-1F6B6515596E}"/>
              </a:ext>
            </a:extLst>
          </p:cNvPr>
          <p:cNvSpPr/>
          <p:nvPr/>
        </p:nvSpPr>
        <p:spPr>
          <a:xfrm>
            <a:off x="8539993" y="6635692"/>
            <a:ext cx="588627" cy="2181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91053442-DCA7-48D5-A143-F8E645991181}"/>
              </a:ext>
            </a:extLst>
          </p:cNvPr>
          <p:cNvSpPr txBox="1"/>
          <p:nvPr/>
        </p:nvSpPr>
        <p:spPr>
          <a:xfrm>
            <a:off x="618250" y="1376723"/>
            <a:ext cx="789796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itchFamily="66" charset="0"/>
              </a:rPr>
              <a:t>The Himalayas are a group of mountains that span across lots of countries, including Nepal, China and Bhutan. Mount Everest, the word’s tallest mountain, is in the Himalayas.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A9C61349-B2D4-42DC-ADDC-04D4156CB901}"/>
              </a:ext>
            </a:extLst>
          </p:cNvPr>
          <p:cNvGrpSpPr/>
          <p:nvPr/>
        </p:nvGrpSpPr>
        <p:grpSpPr>
          <a:xfrm>
            <a:off x="618250" y="2428029"/>
            <a:ext cx="5574845" cy="3301562"/>
            <a:chOff x="603114" y="2515578"/>
            <a:chExt cx="5574845" cy="3301562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xmlns="" id="{AEA34CD8-AEE7-4620-AC93-4E2C18F13DDD}"/>
                </a:ext>
              </a:extLst>
            </p:cNvPr>
            <p:cNvSpPr/>
            <p:nvPr/>
          </p:nvSpPr>
          <p:spPr>
            <a:xfrm>
              <a:off x="603114" y="2515578"/>
              <a:ext cx="5574845" cy="3301562"/>
            </a:xfrm>
            <a:prstGeom prst="roundRect">
              <a:avLst>
                <a:gd name="adj" fmla="val 9450"/>
              </a:avLst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xmlns="" id="{35154728-FD23-4FE3-BF83-5E94D9BA51D6}"/>
                </a:ext>
              </a:extLst>
            </p:cNvPr>
            <p:cNvSpPr txBox="1"/>
            <p:nvPr/>
          </p:nvSpPr>
          <p:spPr>
            <a:xfrm>
              <a:off x="714608" y="2708884"/>
              <a:ext cx="4449861" cy="175432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Comic Sans MS" pitchFamily="66" charset="0"/>
                </a:rPr>
                <a:t>For many years, stories have been told about a huge ape-like creature that lives in the Himalayas. Locals call this creature ‘yeti’ or ‘Meh-</a:t>
              </a:r>
              <a:r>
                <a:rPr lang="en-GB" altLang="en-US" dirty="0" err="1">
                  <a:solidFill>
                    <a:schemeClr val="tx1"/>
                  </a:solidFill>
                  <a:latin typeface="Comic Sans MS" pitchFamily="66" charset="0"/>
                </a:rPr>
                <a:t>Teh</a:t>
              </a:r>
              <a:r>
                <a:rPr lang="en-GB" altLang="en-US" dirty="0">
                  <a:solidFill>
                    <a:schemeClr val="tx1"/>
                  </a:solidFill>
                  <a:latin typeface="Comic Sans MS" pitchFamily="66" charset="0"/>
                </a:rPr>
                <a:t>’. It was said that a long time ago, people in the area worshipped this creature as a god.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0712755B-09B1-471D-BEA1-DAA9D0B225B1}"/>
                </a:ext>
              </a:extLst>
            </p:cNvPr>
            <p:cNvSpPr txBox="1"/>
            <p:nvPr/>
          </p:nvSpPr>
          <p:spPr>
            <a:xfrm>
              <a:off x="714608" y="4463210"/>
              <a:ext cx="4364371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Comic Sans MS" pitchFamily="66" charset="0"/>
                </a:rPr>
                <a:t>As more people began to explore the Himalayas, stories were told of a huge creature leaving massive footprints in the snow. </a:t>
              </a:r>
            </a:p>
          </p:txBody>
        </p:sp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AD4BFEE0-F815-4DD5-9D18-08ED50D9E69A}"/>
              </a:ext>
            </a:extLst>
          </p:cNvPr>
          <p:cNvSpPr/>
          <p:nvPr/>
        </p:nvSpPr>
        <p:spPr>
          <a:xfrm>
            <a:off x="5244299" y="2212504"/>
            <a:ext cx="3238420" cy="3939702"/>
          </a:xfrm>
          <a:prstGeom prst="round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l="-1692" t="-2086" r="-77284" b="-756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6A7FC4F-20C4-46FE-A280-34273D0F7CE7}"/>
              </a:ext>
            </a:extLst>
          </p:cNvPr>
          <p:cNvSpPr txBox="1"/>
          <p:nvPr/>
        </p:nvSpPr>
        <p:spPr>
          <a:xfrm>
            <a:off x="6664539" y="4994613"/>
            <a:ext cx="13618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1200" b="1" dirty="0">
                <a:solidFill>
                  <a:schemeClr val="tx1"/>
                </a:solidFill>
              </a:rPr>
              <a:t>Himalayas</a:t>
            </a:r>
            <a:endParaRPr lang="en-GB" sz="1200" b="1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xmlns="" id="{2B3D25DF-0CA2-4400-B68B-890705D4896F}"/>
              </a:ext>
            </a:extLst>
          </p:cNvPr>
          <p:cNvCxnSpPr/>
          <p:nvPr/>
        </p:nvCxnSpPr>
        <p:spPr>
          <a:xfrm flipH="1">
            <a:off x="6499169" y="5247533"/>
            <a:ext cx="437744" cy="2140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1369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F9DE694-1918-4D10-8AA3-BD4DD70A2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>
                <a:latin typeface="+mn-lt"/>
              </a:rPr>
              <a:t>The Abominable Snowman</a:t>
            </a:r>
            <a:endParaRPr lang="en-GB" dirty="0"/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xmlns="" id="{768A15C3-8945-4F69-9FF2-08D7B448D07E}"/>
              </a:ext>
            </a:extLst>
          </p:cNvPr>
          <p:cNvSpPr/>
          <p:nvPr/>
        </p:nvSpPr>
        <p:spPr>
          <a:xfrm>
            <a:off x="8539993" y="6635692"/>
            <a:ext cx="588627" cy="2181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60B1CF7E-A2CE-4D90-8655-86C6FA88640D}"/>
              </a:ext>
            </a:extLst>
          </p:cNvPr>
          <p:cNvGrpSpPr/>
          <p:nvPr/>
        </p:nvGrpSpPr>
        <p:grpSpPr>
          <a:xfrm>
            <a:off x="535023" y="1463473"/>
            <a:ext cx="4961106" cy="1665938"/>
            <a:chOff x="535023" y="1463473"/>
            <a:chExt cx="4961106" cy="1665938"/>
          </a:xfrm>
        </p:grpSpPr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xmlns="" id="{028B3898-7C98-481E-84DD-A66F78DAA8DC}"/>
                </a:ext>
              </a:extLst>
            </p:cNvPr>
            <p:cNvSpPr/>
            <p:nvPr/>
          </p:nvSpPr>
          <p:spPr>
            <a:xfrm>
              <a:off x="535023" y="1463473"/>
              <a:ext cx="4961106" cy="1665938"/>
            </a:xfrm>
            <a:prstGeom prst="roundRect">
              <a:avLst>
                <a:gd name="adj" fmla="val 11412"/>
              </a:avLst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5EE1CBBC-D094-49D5-AF99-61C549CE5E44}"/>
                </a:ext>
              </a:extLst>
            </p:cNvPr>
            <p:cNvSpPr txBox="1"/>
            <p:nvPr/>
          </p:nvSpPr>
          <p:spPr>
            <a:xfrm>
              <a:off x="622572" y="1562145"/>
              <a:ext cx="4572000" cy="147732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GB" altLang="en-US" dirty="0"/>
                <a:t>In 1921, a man named Charles Howard-Bury </a:t>
              </a:r>
              <a:r>
                <a:rPr lang="en-GB" b="0" i="0" dirty="0">
                  <a:effectLst/>
                </a:rPr>
                <a:t>led an expedition to Mount Everest. </a:t>
              </a:r>
              <a:r>
                <a:rPr lang="en-GB" altLang="en-US" dirty="0"/>
                <a:t>On the trip, they saw huge footprints in the snow. The local guides said they belonged to the ‘wild man of the snows’. 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6B10A932-5E69-4A61-804E-2477EC8B4714}"/>
              </a:ext>
            </a:extLst>
          </p:cNvPr>
          <p:cNvGrpSpPr/>
          <p:nvPr/>
        </p:nvGrpSpPr>
        <p:grpSpPr>
          <a:xfrm>
            <a:off x="535023" y="3220367"/>
            <a:ext cx="5826866" cy="1311858"/>
            <a:chOff x="535023" y="3220367"/>
            <a:chExt cx="5826866" cy="1311858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xmlns="" id="{DA47C09F-319C-4F9E-899F-7E91C5B767F6}"/>
                </a:ext>
              </a:extLst>
            </p:cNvPr>
            <p:cNvSpPr/>
            <p:nvPr/>
          </p:nvSpPr>
          <p:spPr>
            <a:xfrm>
              <a:off x="535023" y="3220367"/>
              <a:ext cx="5826866" cy="1311858"/>
            </a:xfrm>
            <a:prstGeom prst="roundRect">
              <a:avLst>
                <a:gd name="adj" fmla="val 11412"/>
              </a:avLst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xmlns="" id="{2CC48406-AD7E-4528-A470-5A958130EDA3}"/>
                </a:ext>
              </a:extLst>
            </p:cNvPr>
            <p:cNvSpPr txBox="1"/>
            <p:nvPr/>
          </p:nvSpPr>
          <p:spPr>
            <a:xfrm>
              <a:off x="651756" y="3275760"/>
              <a:ext cx="4669274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b="0" i="0" dirty="0">
                  <a:effectLst/>
                </a:rPr>
                <a:t>The mysterious creature was given the name ‘Abominable Snowman’ by a journalist, who interviewed people who had been up Mount Everest.'</a:t>
              </a:r>
              <a:endParaRPr lang="en-GB" altLang="en-US" dirty="0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D80D4217-8F85-427D-984D-990C4BD11B3D}"/>
              </a:ext>
            </a:extLst>
          </p:cNvPr>
          <p:cNvGrpSpPr/>
          <p:nvPr/>
        </p:nvGrpSpPr>
        <p:grpSpPr>
          <a:xfrm>
            <a:off x="535023" y="4406563"/>
            <a:ext cx="5817140" cy="1812695"/>
            <a:chOff x="535023" y="4406563"/>
            <a:chExt cx="5817140" cy="1812695"/>
          </a:xfrm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xmlns="" id="{EAD65DEA-C36E-4F8F-9D48-1F5ED51718E0}"/>
                </a:ext>
              </a:extLst>
            </p:cNvPr>
            <p:cNvSpPr/>
            <p:nvPr/>
          </p:nvSpPr>
          <p:spPr>
            <a:xfrm>
              <a:off x="535023" y="4632536"/>
              <a:ext cx="5817140" cy="1586722"/>
            </a:xfrm>
            <a:prstGeom prst="roundRect">
              <a:avLst>
                <a:gd name="adj" fmla="val 11412"/>
              </a:avLst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xmlns="" id="{915EF71A-355F-44F3-88B0-A5F058DC6D35}"/>
                </a:ext>
              </a:extLst>
            </p:cNvPr>
            <p:cNvSpPr txBox="1"/>
            <p:nvPr/>
          </p:nvSpPr>
          <p:spPr>
            <a:xfrm>
              <a:off x="622572" y="4406563"/>
              <a:ext cx="5233482" cy="175432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dirty="0">
                <a:solidFill>
                  <a:schemeClr val="tx1"/>
                </a:solidFill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There have been photographs taken of the creature but they are unclear. Scientists and explorers have studied footprints and the photos but it is still unknown what the Abominable </a:t>
              </a:r>
              <a:r>
                <a:rPr lang="en-GB" altLang="en-US" dirty="0"/>
                <a:t>S</a:t>
              </a:r>
              <a:r>
                <a:rPr lang="en-GB" altLang="en-US" dirty="0">
                  <a:solidFill>
                    <a:schemeClr val="tx1"/>
                  </a:solidFill>
                </a:rPr>
                <a:t>nowman really is.</a:t>
              </a: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FDAB5FB-265B-4682-B149-957AABCDD2D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6565" y="1313235"/>
            <a:ext cx="3583428" cy="4906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535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D085434-64B4-4A7F-B591-335AD9A60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>
                <a:latin typeface="Comic Sans MS" pitchFamily="66" charset="0"/>
              </a:rPr>
              <a:t>Griffin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xmlns="" id="{CD26B13D-BF85-4721-A0AF-524CA8B6B18A}"/>
              </a:ext>
            </a:extLst>
          </p:cNvPr>
          <p:cNvSpPr/>
          <p:nvPr/>
        </p:nvSpPr>
        <p:spPr>
          <a:xfrm>
            <a:off x="8539993" y="6635692"/>
            <a:ext cx="588627" cy="2181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CA85F5E-FBC1-4636-8084-69E4032D2177}"/>
              </a:ext>
            </a:extLst>
          </p:cNvPr>
          <p:cNvSpPr txBox="1"/>
          <p:nvPr/>
        </p:nvSpPr>
        <p:spPr>
          <a:xfrm>
            <a:off x="680939" y="1366627"/>
            <a:ext cx="764593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GB" altLang="en-US" dirty="0">
                <a:latin typeface="Comic Sans MS" pitchFamily="66" charset="0"/>
              </a:rPr>
              <a:t>Thousands of years ago, many different groups of people told stories of a creature known as a griffin.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1AB7DB5F-04A5-447F-B1A0-8057A07DAA2C}"/>
              </a:ext>
            </a:extLst>
          </p:cNvPr>
          <p:cNvGrpSpPr/>
          <p:nvPr/>
        </p:nvGrpSpPr>
        <p:grpSpPr>
          <a:xfrm>
            <a:off x="642028" y="2078272"/>
            <a:ext cx="4764930" cy="994306"/>
            <a:chOff x="567451" y="2084576"/>
            <a:chExt cx="4957859" cy="99430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xmlns="" id="{8B75BBAF-16D6-4482-83A1-BE4F067967DE}"/>
                </a:ext>
              </a:extLst>
            </p:cNvPr>
            <p:cNvSpPr/>
            <p:nvPr/>
          </p:nvSpPr>
          <p:spPr>
            <a:xfrm>
              <a:off x="567451" y="2084576"/>
              <a:ext cx="4957859" cy="994306"/>
            </a:xfrm>
            <a:prstGeom prst="roundRect">
              <a:avLst>
                <a:gd name="adj" fmla="val 11775"/>
              </a:avLst>
            </a:prstGeom>
            <a:solidFill>
              <a:srgbClr val="F8BD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xmlns="" id="{CC2818E2-2ECA-4086-9E05-71B96CCF8177}"/>
                </a:ext>
              </a:extLst>
            </p:cNvPr>
            <p:cNvSpPr txBox="1"/>
            <p:nvPr/>
          </p:nvSpPr>
          <p:spPr>
            <a:xfrm>
              <a:off x="642029" y="2113760"/>
              <a:ext cx="4572000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tx1"/>
                  </a:solidFill>
                  <a:latin typeface="Comic Sans MS" pitchFamily="66" charset="0"/>
                </a:rPr>
                <a:t>A griffin was said to have the body, tail and back legs of a lion and the head, wings and front claws of an eagle. 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EF4B226D-5A23-4CF0-9D7C-ADA0CD23A9A9}"/>
              </a:ext>
            </a:extLst>
          </p:cNvPr>
          <p:cNvGrpSpPr/>
          <p:nvPr/>
        </p:nvGrpSpPr>
        <p:grpSpPr>
          <a:xfrm>
            <a:off x="567451" y="3154934"/>
            <a:ext cx="4957860" cy="2020181"/>
            <a:chOff x="567451" y="3154934"/>
            <a:chExt cx="4957860" cy="2020181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xmlns="" id="{A4D98647-8FC5-4A7F-B27F-59E645ED3B58}"/>
                </a:ext>
              </a:extLst>
            </p:cNvPr>
            <p:cNvSpPr/>
            <p:nvPr/>
          </p:nvSpPr>
          <p:spPr>
            <a:xfrm>
              <a:off x="567451" y="3154934"/>
              <a:ext cx="4957860" cy="2020181"/>
            </a:xfrm>
            <a:prstGeom prst="roundRect">
              <a:avLst>
                <a:gd name="adj" fmla="val 11256"/>
              </a:avLst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xmlns="" id="{6C44990F-14CC-4764-BBC5-AAC24FC6F979}"/>
                </a:ext>
              </a:extLst>
            </p:cNvPr>
            <p:cNvSpPr txBox="1"/>
            <p:nvPr/>
          </p:nvSpPr>
          <p:spPr>
            <a:xfrm>
              <a:off x="680940" y="3221754"/>
              <a:ext cx="4497423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tx1"/>
                  </a:solidFill>
                  <a:latin typeface="Comic Sans MS" pitchFamily="66" charset="0"/>
                </a:rPr>
                <a:t>Because the lion was considered the king of the beasts and the eagle the king of birds, a griffin was an important creature.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7675DCFC-1D48-420E-8DE2-01250591633D}"/>
                </a:ext>
              </a:extLst>
            </p:cNvPr>
            <p:cNvSpPr txBox="1"/>
            <p:nvPr/>
          </p:nvSpPr>
          <p:spPr>
            <a:xfrm>
              <a:off x="680940" y="4185243"/>
              <a:ext cx="4572000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tx1"/>
                  </a:solidFill>
                  <a:latin typeface="Comic Sans MS" pitchFamily="66" charset="0"/>
                </a:rPr>
                <a:t>In ancient times, it was believed that griffins laid special eggs that contained pieces of gold.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B1E9E16C-148D-411B-A779-FF6726A05469}"/>
              </a:ext>
            </a:extLst>
          </p:cNvPr>
          <p:cNvGrpSpPr/>
          <p:nvPr/>
        </p:nvGrpSpPr>
        <p:grpSpPr>
          <a:xfrm>
            <a:off x="567451" y="5241439"/>
            <a:ext cx="7817793" cy="994306"/>
            <a:chOff x="567451" y="5241439"/>
            <a:chExt cx="7817793" cy="994306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xmlns="" id="{33BE6058-7CA6-43E3-A91F-3D71B9A2BA74}"/>
                </a:ext>
              </a:extLst>
            </p:cNvPr>
            <p:cNvSpPr/>
            <p:nvPr/>
          </p:nvSpPr>
          <p:spPr>
            <a:xfrm>
              <a:off x="567451" y="5241439"/>
              <a:ext cx="6086268" cy="994306"/>
            </a:xfrm>
            <a:prstGeom prst="roundRect">
              <a:avLst>
                <a:gd name="adj" fmla="val 11775"/>
              </a:avLst>
            </a:prstGeom>
            <a:solidFill>
              <a:srgbClr val="F8BD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2B1BA44E-6507-493C-B55A-75534B012F07}"/>
                </a:ext>
              </a:extLst>
            </p:cNvPr>
            <p:cNvSpPr txBox="1"/>
            <p:nvPr/>
          </p:nvSpPr>
          <p:spPr>
            <a:xfrm>
              <a:off x="642028" y="5293359"/>
              <a:ext cx="7743216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tx1"/>
                  </a:solidFill>
                  <a:latin typeface="Comic Sans MS" pitchFamily="66" charset="0"/>
                </a:rPr>
                <a:t>Some historians think stories of griffins                                                   might have started after people found dinosaur fossils                                               and didn’t know what they were.</a:t>
              </a: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6F6899B-E221-4600-9695-840ACB3E948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1054" y="1983778"/>
            <a:ext cx="3846219" cy="3813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068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CD848B7-6C5D-4911-AE30-EE02742D7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>
                <a:latin typeface="Comic Sans MS" pitchFamily="66" charset="0"/>
              </a:rPr>
              <a:t>Unicorn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xmlns="" id="{71FBCBAD-2FC8-4474-A994-54525D82942E}"/>
              </a:ext>
            </a:extLst>
          </p:cNvPr>
          <p:cNvSpPr/>
          <p:nvPr/>
        </p:nvSpPr>
        <p:spPr>
          <a:xfrm>
            <a:off x="8539993" y="6635692"/>
            <a:ext cx="588627" cy="2181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BAD14A07-0676-423B-9211-55C5FAB88CD9}"/>
              </a:ext>
            </a:extLst>
          </p:cNvPr>
          <p:cNvGrpSpPr/>
          <p:nvPr/>
        </p:nvGrpSpPr>
        <p:grpSpPr>
          <a:xfrm>
            <a:off x="535022" y="1697969"/>
            <a:ext cx="6799634" cy="1072127"/>
            <a:chOff x="535022" y="1697969"/>
            <a:chExt cx="6799634" cy="1072127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xmlns="" id="{3847F0A6-3013-4BA0-A4F1-BED3FACF455B}"/>
                </a:ext>
              </a:extLst>
            </p:cNvPr>
            <p:cNvSpPr/>
            <p:nvPr/>
          </p:nvSpPr>
          <p:spPr>
            <a:xfrm>
              <a:off x="535022" y="1697969"/>
              <a:ext cx="6799634" cy="1072127"/>
            </a:xfrm>
            <a:prstGeom prst="roundRect">
              <a:avLst/>
            </a:prstGeom>
            <a:solidFill>
              <a:srgbClr val="EDBC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1AC90F57-D1EB-4793-AB1F-0ADB13F12C7C}"/>
                </a:ext>
              </a:extLst>
            </p:cNvPr>
            <p:cNvSpPr txBox="1"/>
            <p:nvPr/>
          </p:nvSpPr>
          <p:spPr>
            <a:xfrm>
              <a:off x="651754" y="1775790"/>
              <a:ext cx="5554493" cy="9233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Comic Sans MS" pitchFamily="66" charset="0"/>
                </a:rPr>
                <a:t>A unicorn is a horse-like creature with a horn at the front of its head. Stories of unicorns have been told in many different cultures. 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5CB59C02-89A9-4CE2-9B16-D13AFEFAFCEB}"/>
              </a:ext>
            </a:extLst>
          </p:cNvPr>
          <p:cNvGrpSpPr/>
          <p:nvPr/>
        </p:nvGrpSpPr>
        <p:grpSpPr>
          <a:xfrm>
            <a:off x="535022" y="2890817"/>
            <a:ext cx="5924144" cy="2805133"/>
            <a:chOff x="535022" y="2890817"/>
            <a:chExt cx="5924144" cy="2805133"/>
          </a:xfrm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xmlns="" id="{A97E2432-CC38-441E-A790-E558CB0999DA}"/>
                </a:ext>
              </a:extLst>
            </p:cNvPr>
            <p:cNvSpPr/>
            <p:nvPr/>
          </p:nvSpPr>
          <p:spPr>
            <a:xfrm>
              <a:off x="535022" y="3511685"/>
              <a:ext cx="4980561" cy="2184265"/>
            </a:xfrm>
            <a:prstGeom prst="roundRect">
              <a:avLst>
                <a:gd name="adj" fmla="val 10488"/>
              </a:avLst>
            </a:prstGeom>
            <a:solidFill>
              <a:srgbClr val="EDBC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xmlns="" id="{EFC63B2C-C83F-423C-99F1-8A3B471E3A48}"/>
                </a:ext>
              </a:extLst>
            </p:cNvPr>
            <p:cNvGrpSpPr/>
            <p:nvPr/>
          </p:nvGrpSpPr>
          <p:grpSpPr>
            <a:xfrm>
              <a:off x="535022" y="2890817"/>
              <a:ext cx="5924144" cy="2726134"/>
              <a:chOff x="535022" y="2890817"/>
              <a:chExt cx="5924144" cy="2726134"/>
            </a:xfrm>
          </p:grpSpPr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xmlns="" id="{7752C81D-D7A4-4BC9-81C2-E66348B2A90C}"/>
                  </a:ext>
                </a:extLst>
              </p:cNvPr>
              <p:cNvSpPr/>
              <p:nvPr/>
            </p:nvSpPr>
            <p:spPr>
              <a:xfrm>
                <a:off x="535022" y="2890817"/>
                <a:ext cx="5924144" cy="1068885"/>
              </a:xfrm>
              <a:prstGeom prst="roundRect">
                <a:avLst>
                  <a:gd name="adj" fmla="val 10488"/>
                </a:avLst>
              </a:prstGeom>
              <a:solidFill>
                <a:srgbClr val="EDBC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xmlns="" id="{4FF0D850-0CBE-4F5C-9C7C-E70B4FA27B6B}"/>
                  </a:ext>
                </a:extLst>
              </p:cNvPr>
              <p:cNvSpPr txBox="1"/>
              <p:nvPr/>
            </p:nvSpPr>
            <p:spPr>
              <a:xfrm>
                <a:off x="651754" y="2956555"/>
                <a:ext cx="5175114" cy="9233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dirty="0">
                    <a:solidFill>
                      <a:schemeClr val="tx1"/>
                    </a:solidFill>
                    <a:latin typeface="Comic Sans MS" pitchFamily="66" charset="0"/>
                  </a:rPr>
                  <a:t>One story that explains why there are no unicorns today comes from the Bible story of Noah’s ark. </a:t>
                </a:r>
              </a:p>
            </p:txBody>
          </p:sp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xmlns="" id="{354E1966-97E9-4161-A7D1-D15A85760FEB}"/>
                  </a:ext>
                </a:extLst>
              </p:cNvPr>
              <p:cNvSpPr txBox="1"/>
              <p:nvPr/>
            </p:nvSpPr>
            <p:spPr>
              <a:xfrm>
                <a:off x="651754" y="3862625"/>
                <a:ext cx="2920121" cy="17543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b="0" i="0" dirty="0">
                    <a:effectLst/>
                    <a:latin typeface="Comic Sans MS" pitchFamily="66" charset="0"/>
                  </a:rPr>
                  <a:t>Two of every animal were supposed to be carried on the ark but in some versions, the unicorns were too busy playing and didn’t reach it in time.</a:t>
                </a:r>
                <a:endParaRPr lang="en-GB" altLang="en-US" dirty="0">
                  <a:latin typeface="Comic Sans MS" pitchFamily="66" charset="0"/>
                </a:endParaRPr>
              </a:p>
            </p:txBody>
          </p:sp>
        </p:grp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246DA492-037C-44D4-B793-E44C247FC0C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2385" y="1576680"/>
            <a:ext cx="5264888" cy="4211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904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088542C-2BF2-4458-A198-38F1780A6D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>
                <a:latin typeface="Comic Sans MS" pitchFamily="66" charset="0"/>
              </a:rPr>
              <a:t>Unicorns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xmlns="" id="{82D98199-B133-40B4-BEE3-3496F2AAF582}"/>
              </a:ext>
            </a:extLst>
          </p:cNvPr>
          <p:cNvSpPr/>
          <p:nvPr/>
        </p:nvSpPr>
        <p:spPr>
          <a:xfrm>
            <a:off x="8539993" y="6635692"/>
            <a:ext cx="588627" cy="2181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317A4669-70FB-433A-B686-9AC34528CD23}"/>
              </a:ext>
            </a:extLst>
          </p:cNvPr>
          <p:cNvGrpSpPr/>
          <p:nvPr/>
        </p:nvGrpSpPr>
        <p:grpSpPr>
          <a:xfrm>
            <a:off x="646343" y="2624051"/>
            <a:ext cx="7846266" cy="3556830"/>
            <a:chOff x="646343" y="2624051"/>
            <a:chExt cx="7846266" cy="3556830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xmlns="" id="{EF3DFC98-2505-4874-82E1-B98A3C6C2B80}"/>
                </a:ext>
              </a:extLst>
            </p:cNvPr>
            <p:cNvSpPr/>
            <p:nvPr/>
          </p:nvSpPr>
          <p:spPr>
            <a:xfrm>
              <a:off x="2733834" y="5059863"/>
              <a:ext cx="5758775" cy="1121018"/>
            </a:xfrm>
            <a:prstGeom prst="roundRect">
              <a:avLst/>
            </a:prstGeom>
            <a:solidFill>
              <a:srgbClr val="CFE0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xmlns="" id="{4B9B8E16-4F57-43F8-8030-3C3E788DD437}"/>
                </a:ext>
              </a:extLst>
            </p:cNvPr>
            <p:cNvSpPr/>
            <p:nvPr/>
          </p:nvSpPr>
          <p:spPr>
            <a:xfrm>
              <a:off x="646343" y="2624051"/>
              <a:ext cx="2803738" cy="3346315"/>
            </a:xfrm>
            <a:prstGeom prst="round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 l="-104640" t="-14738" r="-22694" b="-3946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090B6E2B-5B1E-42DF-BAF7-0BEE646F4C79}"/>
                </a:ext>
              </a:extLst>
            </p:cNvPr>
            <p:cNvSpPr txBox="1"/>
            <p:nvPr/>
          </p:nvSpPr>
          <p:spPr>
            <a:xfrm>
              <a:off x="3726056" y="5139598"/>
              <a:ext cx="4572000" cy="9233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altLang="en-US" dirty="0">
                  <a:latin typeface="Comic Sans MS" pitchFamily="66" charset="0"/>
                </a:rPr>
                <a:t>This photo is of the gates of Buckingham Palace. You can see a unicorn on the right.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3916FF52-E0F8-4033-8D28-32D65DB06F62}"/>
              </a:ext>
            </a:extLst>
          </p:cNvPr>
          <p:cNvGrpSpPr/>
          <p:nvPr/>
        </p:nvGrpSpPr>
        <p:grpSpPr>
          <a:xfrm>
            <a:off x="3644913" y="1428689"/>
            <a:ext cx="5214952" cy="3431950"/>
            <a:chOff x="3485568" y="2589472"/>
            <a:chExt cx="5214952" cy="3431950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xmlns="" id="{9A50E946-AB11-4364-88EC-4778A4DC4A59}"/>
                </a:ext>
              </a:extLst>
            </p:cNvPr>
            <p:cNvGrpSpPr/>
            <p:nvPr/>
          </p:nvGrpSpPr>
          <p:grpSpPr>
            <a:xfrm>
              <a:off x="3485568" y="2589472"/>
              <a:ext cx="5214952" cy="3431950"/>
              <a:chOff x="3485568" y="2589472"/>
              <a:chExt cx="5214952" cy="3431950"/>
            </a:xfrm>
          </p:grpSpPr>
          <p:sp>
            <p:nvSpPr>
              <p:cNvPr id="12" name="Rectangle: Rounded Corners 11">
                <a:extLst>
                  <a:ext uri="{FF2B5EF4-FFF2-40B4-BE49-F238E27FC236}">
                    <a16:creationId xmlns:a16="http://schemas.microsoft.com/office/drawing/2014/main" xmlns="" id="{1A06A452-5EF7-4435-B1B5-351F73832815}"/>
                  </a:ext>
                </a:extLst>
              </p:cNvPr>
              <p:cNvSpPr/>
              <p:nvPr/>
            </p:nvSpPr>
            <p:spPr>
              <a:xfrm>
                <a:off x="3485568" y="2589472"/>
                <a:ext cx="4841309" cy="3431950"/>
              </a:xfrm>
              <a:prstGeom prst="roundRect">
                <a:avLst>
                  <a:gd name="adj" fmla="val 6278"/>
                </a:avLst>
              </a:prstGeom>
              <a:solidFill>
                <a:srgbClr val="AFDEF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xmlns="" id="{C48EC17F-9017-4276-AC1F-7A7AE6935BE3}"/>
                  </a:ext>
                </a:extLst>
              </p:cNvPr>
              <p:cNvSpPr txBox="1"/>
              <p:nvPr/>
            </p:nvSpPr>
            <p:spPr>
              <a:xfrm>
                <a:off x="3571583" y="2724823"/>
                <a:ext cx="4878689" cy="31700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dirty="0">
                    <a:solidFill>
                      <a:schemeClr val="tx1"/>
                    </a:solidFill>
                    <a:latin typeface="Comic Sans MS" pitchFamily="66" charset="0"/>
                  </a:rPr>
                  <a:t>Unicorns have been used as symbols of love, marriage and religion.</a:t>
                </a:r>
              </a:p>
              <a:p>
                <a:pPr>
                  <a:lnSpc>
                    <a:spcPct val="100000"/>
                  </a:lnSpc>
                  <a:spcBef>
                    <a:spcPts val="1200"/>
                  </a:spcBef>
                  <a:buFontTx/>
                  <a:buNone/>
                </a:pPr>
                <a:r>
                  <a:rPr lang="en-GB" altLang="en-US" dirty="0">
                    <a:solidFill>
                      <a:schemeClr val="tx1"/>
                    </a:solidFill>
                    <a:latin typeface="Comic Sans MS" pitchFamily="66" charset="0"/>
                  </a:rPr>
                  <a:t>A unicorn is one of the creatures on the Queen’s coat of arms, which is one of her special symbols. </a:t>
                </a:r>
              </a:p>
              <a:p>
                <a:pPr>
                  <a:lnSpc>
                    <a:spcPct val="100000"/>
                  </a:lnSpc>
                  <a:spcBef>
                    <a:spcPts val="1200"/>
                  </a:spcBef>
                  <a:buFontTx/>
                  <a:buNone/>
                </a:pPr>
                <a:r>
                  <a:rPr lang="en-GB" altLang="en-US" dirty="0">
                    <a:solidFill>
                      <a:schemeClr val="tx1"/>
                    </a:solidFill>
                    <a:latin typeface="Comic Sans MS" pitchFamily="66" charset="0"/>
                  </a:rPr>
                  <a:t>It is thought that                                                stories of unicorns might                                    have started after people                                 saw narwhals. Narwhals                                                   are whales with a special tusk. </a:t>
                </a:r>
              </a:p>
            </p:txBody>
          </p:sp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xmlns="" id="{3E3A9E0C-30DC-4B2A-A893-86D46F2669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010927" y="4136896"/>
                <a:ext cx="2689593" cy="1699660"/>
              </a:xfrm>
              <a:prstGeom prst="rect">
                <a:avLst/>
              </a:prstGeom>
            </p:spPr>
          </p:pic>
        </p:grp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xmlns="" id="{E3798F63-4EBE-4E45-91F6-E2C17CB9BD8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78852">
              <a:off x="6795020" y="4831000"/>
              <a:ext cx="93935" cy="10424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21088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45614E3-AA85-4E45-BD49-E7CC494DA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>
                <a:latin typeface="Comic Sans MS" pitchFamily="66" charset="0"/>
              </a:rPr>
              <a:t>Phoenix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xmlns="" id="{18B3A8D2-FC5B-4801-B15C-D8464C81EE85}"/>
              </a:ext>
            </a:extLst>
          </p:cNvPr>
          <p:cNvSpPr/>
          <p:nvPr/>
        </p:nvSpPr>
        <p:spPr>
          <a:xfrm>
            <a:off x="8539993" y="6635692"/>
            <a:ext cx="588627" cy="2181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22BACEB5-E160-43DE-AEED-BA239740ECEB}"/>
              </a:ext>
            </a:extLst>
          </p:cNvPr>
          <p:cNvGrpSpPr/>
          <p:nvPr/>
        </p:nvGrpSpPr>
        <p:grpSpPr>
          <a:xfrm>
            <a:off x="807397" y="1653702"/>
            <a:ext cx="5087566" cy="1128409"/>
            <a:chOff x="573932" y="1653702"/>
            <a:chExt cx="5087566" cy="1128409"/>
          </a:xfrm>
        </p:grpSpPr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xmlns="" id="{9CAB389E-A21F-4797-BBCD-E2F71CA3D480}"/>
                </a:ext>
              </a:extLst>
            </p:cNvPr>
            <p:cNvSpPr/>
            <p:nvPr/>
          </p:nvSpPr>
          <p:spPr>
            <a:xfrm>
              <a:off x="573932" y="1653702"/>
              <a:ext cx="5087566" cy="1128409"/>
            </a:xfrm>
            <a:prstGeom prst="roundRect">
              <a:avLst/>
            </a:prstGeom>
            <a:solidFill>
              <a:srgbClr val="F8BD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A898441E-8C79-416E-99FC-21366A0EB722}"/>
                </a:ext>
              </a:extLst>
            </p:cNvPr>
            <p:cNvSpPr txBox="1"/>
            <p:nvPr/>
          </p:nvSpPr>
          <p:spPr>
            <a:xfrm>
              <a:off x="722676" y="1737225"/>
              <a:ext cx="4410297" cy="9233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Comic Sans MS" pitchFamily="66" charset="0"/>
                </a:rPr>
                <a:t>A phoenix is a mythical bird. Stories of this bird were told in ancient Egypt and ancient Greece.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0E0A236D-E261-43B4-813E-A6549604D642}"/>
              </a:ext>
            </a:extLst>
          </p:cNvPr>
          <p:cNvGrpSpPr/>
          <p:nvPr/>
        </p:nvGrpSpPr>
        <p:grpSpPr>
          <a:xfrm>
            <a:off x="807397" y="2855906"/>
            <a:ext cx="5671225" cy="1900024"/>
            <a:chOff x="573932" y="2855906"/>
            <a:chExt cx="5671225" cy="1900024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xmlns="" id="{F0A2C46D-5E24-49AE-B772-5C338FEF0C59}"/>
                </a:ext>
              </a:extLst>
            </p:cNvPr>
            <p:cNvSpPr/>
            <p:nvPr/>
          </p:nvSpPr>
          <p:spPr>
            <a:xfrm>
              <a:off x="573932" y="2855906"/>
              <a:ext cx="5671225" cy="1900024"/>
            </a:xfrm>
            <a:prstGeom prst="roundRect">
              <a:avLst>
                <a:gd name="adj" fmla="val 9499"/>
              </a:avLst>
            </a:prstGeom>
            <a:solidFill>
              <a:srgbClr val="F9C4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xmlns="" id="{9BE51569-CB99-4266-8EA3-AC4F50C67480}"/>
                </a:ext>
              </a:extLst>
            </p:cNvPr>
            <p:cNvSpPr txBox="1"/>
            <p:nvPr/>
          </p:nvSpPr>
          <p:spPr>
            <a:xfrm>
              <a:off x="722676" y="2934307"/>
              <a:ext cx="4938822" cy="175432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Comic Sans MS" pitchFamily="66" charset="0"/>
                </a:rPr>
                <a:t>A phoenix was said to die in a burst of flames before coming back to life again. Because of this, a phoenix became a symbol of overcoming a difficult situation. ‘Rising        like phoenix from the flames’ is a saying             you might have heard.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C79A831F-EFA1-4AA6-9B39-4BBB59C689E4}"/>
              </a:ext>
            </a:extLst>
          </p:cNvPr>
          <p:cNvGrpSpPr/>
          <p:nvPr/>
        </p:nvGrpSpPr>
        <p:grpSpPr>
          <a:xfrm>
            <a:off x="807397" y="4829725"/>
            <a:ext cx="5087566" cy="1091573"/>
            <a:chOff x="573932" y="4829725"/>
            <a:chExt cx="5087566" cy="1091573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xmlns="" id="{A05838DB-9D95-48E5-9A64-E6E1306685EA}"/>
                </a:ext>
              </a:extLst>
            </p:cNvPr>
            <p:cNvSpPr/>
            <p:nvPr/>
          </p:nvSpPr>
          <p:spPr>
            <a:xfrm>
              <a:off x="573932" y="4829725"/>
              <a:ext cx="5087566" cy="1091573"/>
            </a:xfrm>
            <a:prstGeom prst="roundRect">
              <a:avLst/>
            </a:prstGeom>
            <a:solidFill>
              <a:srgbClr val="F8BD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xmlns="" id="{B1D97FD3-54B2-4546-A4FE-305FF9F7DA2A}"/>
                </a:ext>
              </a:extLst>
            </p:cNvPr>
            <p:cNvSpPr txBox="1"/>
            <p:nvPr/>
          </p:nvSpPr>
          <p:spPr>
            <a:xfrm>
              <a:off x="722676" y="4894293"/>
              <a:ext cx="4481622" cy="9233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b="0" i="0" dirty="0">
                  <a:effectLst/>
                  <a:latin typeface="Comic Sans MS" pitchFamily="66" charset="0"/>
                </a:rPr>
                <a:t>The phoenix can be found in many well-known poems and films, including the Harry Potter series.</a:t>
              </a:r>
              <a:endParaRPr lang="en-GB" altLang="en-US" dirty="0">
                <a:latin typeface="Comic Sans MS" pitchFamily="66" charset="0"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D728D03-1B0E-4A7A-8055-D46326030BF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0243" y="1375925"/>
            <a:ext cx="3392821" cy="4779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567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DA5B19A-675A-408B-AC1B-CB562B9F04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Your </a:t>
            </a:r>
            <a:r>
              <a:rPr lang="en-GB" dirty="0" smtClean="0">
                <a:latin typeface="+mn-lt"/>
              </a:rPr>
              <a:t>Task</a:t>
            </a:r>
            <a:endParaRPr lang="en-GB" dirty="0"/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xmlns="" id="{59C52065-C47F-459B-A8DF-BEF4A6B8F4E1}"/>
              </a:ext>
            </a:extLst>
          </p:cNvPr>
          <p:cNvSpPr/>
          <p:nvPr/>
        </p:nvSpPr>
        <p:spPr>
          <a:xfrm>
            <a:off x="8539993" y="6635692"/>
            <a:ext cx="588627" cy="2181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553ADA1D-C950-465B-9B72-60DB6A169D91}"/>
              </a:ext>
            </a:extLst>
          </p:cNvPr>
          <p:cNvGrpSpPr/>
          <p:nvPr/>
        </p:nvGrpSpPr>
        <p:grpSpPr>
          <a:xfrm>
            <a:off x="609364" y="2830969"/>
            <a:ext cx="7466278" cy="698548"/>
            <a:chOff x="1210995" y="1598064"/>
            <a:chExt cx="7084685" cy="698548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xmlns="" id="{E2A9B10B-39CE-475F-BF90-4D66C8272E8A}"/>
                </a:ext>
              </a:extLst>
            </p:cNvPr>
            <p:cNvSpPr/>
            <p:nvPr/>
          </p:nvSpPr>
          <p:spPr>
            <a:xfrm>
              <a:off x="1210995" y="1598064"/>
              <a:ext cx="7084685" cy="698548"/>
            </a:xfrm>
            <a:prstGeom prst="roundRect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7121BAC3-57A2-47FE-931C-2CA74E03A93D}"/>
                </a:ext>
              </a:extLst>
            </p:cNvPr>
            <p:cNvSpPr txBox="1"/>
            <p:nvPr/>
          </p:nvSpPr>
          <p:spPr>
            <a:xfrm>
              <a:off x="1357105" y="1769997"/>
              <a:ext cx="6356929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Char char="•"/>
              </a:pPr>
              <a:r>
                <a:rPr lang="en-GB" altLang="en-US" sz="2000" dirty="0" smtClean="0">
                  <a:solidFill>
                    <a:schemeClr val="tx1"/>
                  </a:solidFill>
                  <a:latin typeface="Comic Sans MS" pitchFamily="66" charset="0"/>
                </a:rPr>
                <a:t>Option 1 – Design and label a mythical creature.</a:t>
              </a:r>
              <a:endParaRPr lang="en-GB" altLang="en-US" sz="2000" dirty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CC3A086F-3083-4546-B5FA-B74A073E1794}"/>
              </a:ext>
            </a:extLst>
          </p:cNvPr>
          <p:cNvGrpSpPr/>
          <p:nvPr/>
        </p:nvGrpSpPr>
        <p:grpSpPr>
          <a:xfrm>
            <a:off x="609365" y="3803921"/>
            <a:ext cx="7466278" cy="740049"/>
            <a:chOff x="1210995" y="2436126"/>
            <a:chExt cx="7466278" cy="740049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xmlns="" id="{67A59DD5-99D5-4DA3-A1C6-A3629F955AA4}"/>
                </a:ext>
              </a:extLst>
            </p:cNvPr>
            <p:cNvSpPr/>
            <p:nvPr/>
          </p:nvSpPr>
          <p:spPr>
            <a:xfrm>
              <a:off x="1210995" y="2436126"/>
              <a:ext cx="7466278" cy="698548"/>
            </a:xfrm>
            <a:prstGeom prst="roundRect">
              <a:avLst/>
            </a:prstGeom>
            <a:solidFill>
              <a:srgbClr val="CFE0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88C92F7A-B381-4757-BE60-EAA22DDB3330}"/>
                </a:ext>
              </a:extLst>
            </p:cNvPr>
            <p:cNvSpPr txBox="1"/>
            <p:nvPr/>
          </p:nvSpPr>
          <p:spPr>
            <a:xfrm>
              <a:off x="1357105" y="2468289"/>
              <a:ext cx="7320168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Char char="•"/>
              </a:pPr>
              <a:r>
                <a:rPr lang="en-GB" altLang="en-US" sz="2000" dirty="0" smtClean="0">
                  <a:solidFill>
                    <a:schemeClr val="tx1"/>
                  </a:solidFill>
                  <a:latin typeface="Comic Sans MS" pitchFamily="66" charset="0"/>
                </a:rPr>
                <a:t>Option 2 – Create a fact file about your mythical creature.</a:t>
              </a:r>
              <a:endParaRPr lang="en-GB" altLang="en-US" sz="2000" dirty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0C281DE0-AEA0-40A2-A635-174D7BF71E7B}"/>
              </a:ext>
            </a:extLst>
          </p:cNvPr>
          <p:cNvGrpSpPr/>
          <p:nvPr/>
        </p:nvGrpSpPr>
        <p:grpSpPr>
          <a:xfrm>
            <a:off x="609365" y="1606095"/>
            <a:ext cx="7466277" cy="876934"/>
            <a:chOff x="870526" y="3490788"/>
            <a:chExt cx="7466277" cy="876934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xmlns="" id="{9360ACB0-2B4B-4E4B-B9CF-30EE5274585A}"/>
                </a:ext>
              </a:extLst>
            </p:cNvPr>
            <p:cNvSpPr/>
            <p:nvPr/>
          </p:nvSpPr>
          <p:spPr>
            <a:xfrm>
              <a:off x="870526" y="3490788"/>
              <a:ext cx="7466277" cy="876934"/>
            </a:xfrm>
            <a:prstGeom prst="roundRect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xmlns="" id="{6329A6E2-2287-4A71-A247-29F9D6A3DE08}"/>
                </a:ext>
              </a:extLst>
            </p:cNvPr>
            <p:cNvSpPr txBox="1"/>
            <p:nvPr/>
          </p:nvSpPr>
          <p:spPr>
            <a:xfrm>
              <a:off x="1024506" y="3601016"/>
              <a:ext cx="7229511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Char char="•"/>
              </a:pPr>
              <a:r>
                <a:rPr lang="en-GB" altLang="en-US" sz="2000" dirty="0">
                  <a:solidFill>
                    <a:schemeClr val="tx1"/>
                  </a:solidFill>
                  <a:latin typeface="Comic Sans MS" pitchFamily="66" charset="0"/>
                </a:rPr>
                <a:t>If you could create your own mythical beast, what would it look like? What would it be able to do?</a:t>
              </a: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868101" y="4826643"/>
            <a:ext cx="7292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You can use the sheets shown on the next slide if you like. You can find a copy of them on the school website.</a:t>
            </a:r>
            <a:endParaRPr lang="en-GB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2613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408" y="1250067"/>
            <a:ext cx="3271061" cy="4201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" y="1250067"/>
            <a:ext cx="3914775" cy="275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57225" y="613458"/>
            <a:ext cx="3799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>
                <a:latin typeface="Comic Sans MS" pitchFamily="66" charset="0"/>
              </a:rPr>
              <a:t>Option 1</a:t>
            </a:r>
            <a:endParaRPr lang="en-GB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53965" y="624504"/>
            <a:ext cx="28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>
                <a:latin typeface="Comic Sans MS" pitchFamily="66" charset="0"/>
              </a:rPr>
              <a:t>Option 2</a:t>
            </a:r>
            <a:endParaRPr lang="en-GB" b="1" u="sng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8597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xmlns="" id="{627CCBFA-35F6-486A-A89D-DF952716AE4E}"/>
              </a:ext>
            </a:extLst>
          </p:cNvPr>
          <p:cNvSpPr/>
          <p:nvPr/>
        </p:nvSpPr>
        <p:spPr>
          <a:xfrm>
            <a:off x="3896686" y="3085051"/>
            <a:ext cx="1350627" cy="687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xmlns="" id="{6C895CB2-1A15-4F63-8FD6-7CC59A21F35C}"/>
              </a:ext>
            </a:extLst>
          </p:cNvPr>
          <p:cNvSpPr/>
          <p:nvPr/>
        </p:nvSpPr>
        <p:spPr>
          <a:xfrm>
            <a:off x="8489659" y="6165908"/>
            <a:ext cx="588627" cy="687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52347B2A-9523-467B-9247-56728D36972D}" vid="{A45CB5A9-C685-4E6A-B517-7B3840E9BA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253</TotalTime>
  <Words>1593</Words>
  <Application>Microsoft Office PowerPoint</Application>
  <PresentationFormat>On-screen Show (4:3)</PresentationFormat>
  <Paragraphs>76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Comic Sans MS</vt:lpstr>
      <vt:lpstr>Twinkl</vt:lpstr>
      <vt:lpstr>Calibri</vt:lpstr>
      <vt:lpstr>Office Theme</vt:lpstr>
      <vt:lpstr>PowerPoint Presentation</vt:lpstr>
      <vt:lpstr>Mythical Creatures</vt:lpstr>
      <vt:lpstr>PowerPoint Presentation</vt:lpstr>
      <vt:lpstr>PowerPoint Presentation</vt:lpstr>
      <vt:lpstr>PowerPoint Presentation</vt:lpstr>
      <vt:lpstr>Dragons</vt:lpstr>
      <vt:lpstr>Dragons Around the World</vt:lpstr>
      <vt:lpstr>The Loch Ness Monster</vt:lpstr>
      <vt:lpstr>The Loch Ness Monster</vt:lpstr>
      <vt:lpstr>The Loch Ness Monster</vt:lpstr>
      <vt:lpstr>Mermaids</vt:lpstr>
      <vt:lpstr>The Abominable Snowman</vt:lpstr>
      <vt:lpstr>The Abominable Snowman</vt:lpstr>
      <vt:lpstr>Griffin</vt:lpstr>
      <vt:lpstr>Unicorn</vt:lpstr>
      <vt:lpstr>Unicorns</vt:lpstr>
      <vt:lpstr>Phoenix</vt:lpstr>
      <vt:lpstr>Your Task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Shannon Andrews</dc:creator>
  <cp:lastModifiedBy>Liz King</cp:lastModifiedBy>
  <cp:revision>27</cp:revision>
  <dcterms:created xsi:type="dcterms:W3CDTF">2020-07-17T09:40:53Z</dcterms:created>
  <dcterms:modified xsi:type="dcterms:W3CDTF">2021-01-23T23:36:52Z</dcterms:modified>
</cp:coreProperties>
</file>