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2" r:id="rId6"/>
    <p:sldId id="284" r:id="rId7"/>
    <p:sldId id="289" r:id="rId8"/>
    <p:sldId id="288" r:id="rId9"/>
    <p:sldId id="277" r:id="rId10"/>
    <p:sldId id="286" r:id="rId11"/>
  </p:sldIdLst>
  <p:sldSz cx="9144000" cy="6858000" type="screen4x3"/>
  <p:notesSz cx="6858000" cy="9144000"/>
  <p:embeddedFontLst>
    <p:embeddedFont>
      <p:font typeface="Twinkl" pitchFamily="2" charset="0"/>
      <p:regular r:id="rId14"/>
      <p:bold r:id="rId15"/>
    </p:embeddedFont>
    <p:embeddedFont>
      <p:font typeface="Tuffy" panose="020B0603060100000000" pitchFamily="34"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Tuffy-TTF" panose="020B0603060100000000"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B1E3"/>
    <a:srgbClr val="87BD31"/>
    <a:srgbClr val="F0864A"/>
    <a:srgbClr val="014482"/>
    <a:srgbClr val="0079C3"/>
    <a:srgbClr val="FFE76D"/>
    <a:srgbClr val="072F54"/>
    <a:srgbClr val="003464"/>
    <a:srgbClr val="004382"/>
    <a:srgbClr val="0052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13" d="100"/>
          <a:sy n="113" d="100"/>
        </p:scale>
        <p:origin x="1590" y="102"/>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autumn-block-4-position-and-direction-year-6-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autumn-block-4-position-and-direction-year-6-white-rose-maths-resources-key-stage-1-year-1-year-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twinkl.co.uk/resources/planit-maths-primary-teaching-resources-year-6/planit-maths-primary-teaching-resources-year-6-geometry---position-and-direction/planit-maths-primary-teaching-resources-year-6-geometry---position-and-direction-draw-and-translate-simple-shapes-on-the-coordinate-plane-and-reflect-them-in-the-axes" TargetMode="External"/><Relationship Id="rId1" Type="http://schemas.openxmlformats.org/officeDocument/2006/relationships/slideLayout" Target="../slideLayouts/slideLayout4.xml"/><Relationship Id="rId5" Type="http://schemas.openxmlformats.org/officeDocument/2006/relationships/image" Target="../media/image21.jpg"/><Relationship Id="rId4" Type="http://schemas.openxmlformats.org/officeDocument/2006/relationships/image" Target="../media/image2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latin typeface="+mn-lt"/>
                <a:ea typeface="Calibri" panose="020F0502020204030204" pitchFamily="34" charset="0"/>
              </a:rPr>
              <a:t>Draw and translate simple shapes on the coordinate plane, and reflect them in the axes</a:t>
            </a:r>
            <a:r>
              <a:rPr lang="en-GB" dirty="0" smtClean="0">
                <a:solidFill>
                  <a:srgbClr val="000000"/>
                </a:solidFill>
                <a:latin typeface="+mn-lt"/>
                <a:ea typeface="Calibri" panose="020F0502020204030204" pitchFamily="34" charset="0"/>
              </a:rPr>
              <a:t>.</a:t>
            </a:r>
            <a:endParaRPr lang="en-GB" sz="2400" b="1" dirty="0">
              <a:latin typeface="+mn-lt"/>
              <a:ea typeface="Times New Roman" panose="02020603050405020304" pitchFamily="18" charset="0"/>
            </a:endParaRP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182885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13814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Reflections</a:t>
            </a:r>
            <a:endParaRPr lang="en-GB" sz="1600" b="1" dirty="0">
              <a:solidFill>
                <a:schemeClr val="bg1"/>
              </a:solidFill>
            </a:endParaRPr>
          </a:p>
        </p:txBody>
      </p:sp>
      <p:cxnSp>
        <p:nvCxnSpPr>
          <p:cNvPr id="103" name="Straight Connector 102"/>
          <p:cNvCxnSpPr/>
          <p:nvPr/>
        </p:nvCxnSpPr>
        <p:spPr>
          <a:xfrm>
            <a:off x="182885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5937167" y="1341438"/>
            <a:ext cx="2248736" cy="3852721"/>
          </a:xfrm>
          <a:prstGeom prst="rect">
            <a:avLst/>
          </a:prstGeom>
          <a:noFill/>
        </p:spPr>
        <p:txBody>
          <a:bodyPr wrap="square" lIns="0" tIns="0" rIns="0" bIns="0" rtlCol="0">
            <a:spAutoFit/>
          </a:bodyPr>
          <a:lstStyle/>
          <a:p>
            <a:pPr lvl="0">
              <a:lnSpc>
                <a:spcPct val="107000"/>
              </a:lnSpc>
              <a:spcAft>
                <a:spcPts val="0"/>
              </a:spcAft>
            </a:pPr>
            <a:r>
              <a:rPr lang="en-GB" b="1" dirty="0">
                <a:solidFill>
                  <a:srgbClr val="222222"/>
                </a:solidFill>
                <a:ea typeface="Times New Roman" panose="02020603050405020304" pitchFamily="18" charset="0"/>
                <a:cs typeface="Arial" panose="020B0604020202020204" pitchFamily="34" charset="0"/>
              </a:rPr>
              <a:t>Shape A is reflected in the y-axis.</a:t>
            </a:r>
            <a:endParaRPr lang="en-GB" b="1" dirty="0">
              <a:ea typeface="Calibri" panose="020F0502020204030204" pitchFamily="34" charset="0"/>
              <a:cs typeface="Calibri" panose="020F0502020204030204" pitchFamily="34" charset="0"/>
            </a:endParaRPr>
          </a:p>
          <a:p>
            <a:pPr lvl="0">
              <a:lnSpc>
                <a:spcPct val="107000"/>
              </a:lnSpc>
              <a:spcAft>
                <a:spcPts val="0"/>
              </a:spcAft>
            </a:pPr>
            <a:r>
              <a:rPr lang="en-GB" dirty="0" smtClean="0">
                <a:solidFill>
                  <a:srgbClr val="222222"/>
                </a:solidFill>
                <a:ea typeface="Times New Roman" panose="02020603050405020304" pitchFamily="18" charset="0"/>
                <a:cs typeface="Arial" panose="020B0604020202020204" pitchFamily="34" charset="0"/>
              </a:rPr>
              <a:t>Give </a:t>
            </a:r>
            <a:r>
              <a:rPr lang="en-GB" dirty="0">
                <a:solidFill>
                  <a:srgbClr val="222222"/>
                </a:solidFill>
                <a:ea typeface="Times New Roman" panose="02020603050405020304" pitchFamily="18" charset="0"/>
                <a:cs typeface="Arial" panose="020B0604020202020204" pitchFamily="34" charset="0"/>
              </a:rPr>
              <a:t>the coordinates of the </a:t>
            </a:r>
            <a:r>
              <a:rPr lang="en-GB" dirty="0" smtClean="0">
                <a:solidFill>
                  <a:srgbClr val="222222"/>
                </a:solidFill>
                <a:ea typeface="Times New Roman" panose="02020603050405020304" pitchFamily="18" charset="0"/>
                <a:cs typeface="Arial" panose="020B0604020202020204" pitchFamily="34" charset="0"/>
              </a:rPr>
              <a:t>reflected </a:t>
            </a:r>
            <a:r>
              <a:rPr lang="en-GB" dirty="0">
                <a:solidFill>
                  <a:srgbClr val="222222"/>
                </a:solidFill>
                <a:ea typeface="Times New Roman" panose="02020603050405020304" pitchFamily="18" charset="0"/>
                <a:cs typeface="Arial" panose="020B0604020202020204" pitchFamily="34" charset="0"/>
              </a:rPr>
              <a:t>shape</a:t>
            </a:r>
            <a:r>
              <a:rPr lang="en-GB" dirty="0" smtClean="0">
                <a:solidFill>
                  <a:srgbClr val="222222"/>
                </a:solidFill>
                <a:ea typeface="Times New Roman" panose="02020603050405020304" pitchFamily="18" charset="0"/>
                <a:cs typeface="Arial" panose="020B0604020202020204" pitchFamily="34" charset="0"/>
              </a:rPr>
              <a:t>.</a:t>
            </a:r>
          </a:p>
          <a:p>
            <a:pPr lvl="0">
              <a:lnSpc>
                <a:spcPct val="107000"/>
              </a:lnSpc>
              <a:spcAft>
                <a:spcPts val="0"/>
              </a:spcAft>
            </a:pPr>
            <a:endParaRPr lang="en-GB" dirty="0">
              <a:solidFill>
                <a:srgbClr val="222222"/>
              </a:solidFill>
              <a:ea typeface="Times New Roman" panose="02020603050405020304" pitchFamily="18" charset="0"/>
              <a:cs typeface="Arial" panose="020B0604020202020204" pitchFamily="34" charset="0"/>
            </a:endParaRPr>
          </a:p>
          <a:p>
            <a:pPr lvl="0">
              <a:lnSpc>
                <a:spcPct val="107000"/>
              </a:lnSpc>
              <a:spcAft>
                <a:spcPts val="0"/>
              </a:spcAft>
            </a:pPr>
            <a:endParaRPr lang="en-GB" dirty="0" smtClean="0">
              <a:solidFill>
                <a:srgbClr val="222222"/>
              </a:solidFill>
              <a:ea typeface="Times New Roman" panose="02020603050405020304" pitchFamily="18" charset="0"/>
              <a:cs typeface="Arial" panose="020B0604020202020204" pitchFamily="34" charset="0"/>
            </a:endParaRPr>
          </a:p>
          <a:p>
            <a:pPr lvl="0">
              <a:lnSpc>
                <a:spcPct val="107000"/>
              </a:lnSpc>
              <a:spcAft>
                <a:spcPts val="0"/>
              </a:spcAft>
            </a:pPr>
            <a:endParaRPr lang="en-GB" dirty="0" smtClean="0">
              <a:solidFill>
                <a:srgbClr val="222222"/>
              </a:solidFill>
              <a:ea typeface="Times New Roman" panose="02020603050405020304" pitchFamily="18" charset="0"/>
              <a:cs typeface="Arial" panose="020B0604020202020204" pitchFamily="34" charset="0"/>
            </a:endParaRPr>
          </a:p>
          <a:p>
            <a:pPr lvl="0">
              <a:lnSpc>
                <a:spcPct val="107000"/>
              </a:lnSpc>
              <a:spcAft>
                <a:spcPts val="0"/>
              </a:spcAft>
            </a:pPr>
            <a:endParaRPr lang="en-GB" dirty="0">
              <a:solidFill>
                <a:srgbClr val="222222"/>
              </a:solidFill>
              <a:ea typeface="Times New Roman" panose="02020603050405020304" pitchFamily="18" charset="0"/>
              <a:cs typeface="Arial" panose="020B0604020202020204" pitchFamily="34" charset="0"/>
            </a:endParaRPr>
          </a:p>
          <a:p>
            <a:pPr lvl="0">
              <a:lnSpc>
                <a:spcPct val="107000"/>
              </a:lnSpc>
              <a:spcAft>
                <a:spcPts val="0"/>
              </a:spcAft>
            </a:pPr>
            <a:r>
              <a:rPr lang="en-GB" b="1" dirty="0">
                <a:solidFill>
                  <a:srgbClr val="222222"/>
                </a:solidFill>
                <a:ea typeface="Times New Roman" panose="02020603050405020304" pitchFamily="18" charset="0"/>
                <a:cs typeface="Arial" panose="020B0604020202020204" pitchFamily="34" charset="0"/>
              </a:rPr>
              <a:t>The original shape </a:t>
            </a:r>
            <a:r>
              <a:rPr lang="en-GB" b="1" dirty="0" smtClean="0">
                <a:solidFill>
                  <a:srgbClr val="222222"/>
                </a:solidFill>
                <a:ea typeface="Times New Roman" panose="02020603050405020304" pitchFamily="18" charset="0"/>
                <a:cs typeface="Arial" panose="020B0604020202020204" pitchFamily="34" charset="0"/>
              </a:rPr>
              <a:t/>
            </a:r>
            <a:br>
              <a:rPr lang="en-GB" b="1" dirty="0" smtClean="0">
                <a:solidFill>
                  <a:srgbClr val="222222"/>
                </a:solidFill>
                <a:ea typeface="Times New Roman" panose="02020603050405020304" pitchFamily="18" charset="0"/>
                <a:cs typeface="Arial" panose="020B0604020202020204" pitchFamily="34" charset="0"/>
              </a:rPr>
            </a:br>
            <a:r>
              <a:rPr lang="en-GB" b="1" dirty="0" smtClean="0">
                <a:solidFill>
                  <a:srgbClr val="222222"/>
                </a:solidFill>
                <a:ea typeface="Times New Roman" panose="02020603050405020304" pitchFamily="18" charset="0"/>
                <a:cs typeface="Arial" panose="020B0604020202020204" pitchFamily="34" charset="0"/>
              </a:rPr>
              <a:t>is </a:t>
            </a:r>
            <a:r>
              <a:rPr lang="en-GB" b="1" dirty="0">
                <a:solidFill>
                  <a:srgbClr val="222222"/>
                </a:solidFill>
                <a:ea typeface="Times New Roman" panose="02020603050405020304" pitchFamily="18" charset="0"/>
                <a:cs typeface="Arial" panose="020B0604020202020204" pitchFamily="34" charset="0"/>
              </a:rPr>
              <a:t>now reflected in </a:t>
            </a:r>
            <a:r>
              <a:rPr lang="en-GB" b="1" dirty="0" smtClean="0">
                <a:solidFill>
                  <a:srgbClr val="222222"/>
                </a:solidFill>
                <a:ea typeface="Times New Roman" panose="02020603050405020304" pitchFamily="18" charset="0"/>
                <a:cs typeface="Arial" panose="020B0604020202020204" pitchFamily="34" charset="0"/>
              </a:rPr>
              <a:t/>
            </a:r>
            <a:br>
              <a:rPr lang="en-GB" b="1" dirty="0" smtClean="0">
                <a:solidFill>
                  <a:srgbClr val="222222"/>
                </a:solidFill>
                <a:ea typeface="Times New Roman" panose="02020603050405020304" pitchFamily="18" charset="0"/>
                <a:cs typeface="Arial" panose="020B0604020202020204" pitchFamily="34" charset="0"/>
              </a:rPr>
            </a:br>
            <a:r>
              <a:rPr lang="en-GB" b="1" dirty="0" smtClean="0">
                <a:solidFill>
                  <a:srgbClr val="222222"/>
                </a:solidFill>
                <a:ea typeface="Times New Roman" panose="02020603050405020304" pitchFamily="18" charset="0"/>
                <a:cs typeface="Arial" panose="020B0604020202020204" pitchFamily="34" charset="0"/>
              </a:rPr>
              <a:t>the x-axis</a:t>
            </a:r>
            <a:r>
              <a:rPr lang="en-GB" b="1" dirty="0">
                <a:solidFill>
                  <a:srgbClr val="222222"/>
                </a:solidFill>
                <a:ea typeface="Times New Roman" panose="02020603050405020304" pitchFamily="18" charset="0"/>
                <a:cs typeface="Arial" panose="020B0604020202020204" pitchFamily="34" charset="0"/>
              </a:rPr>
              <a:t>.</a:t>
            </a:r>
          </a:p>
          <a:p>
            <a:pPr lvl="0">
              <a:lnSpc>
                <a:spcPct val="107000"/>
              </a:lnSpc>
              <a:spcAft>
                <a:spcPts val="0"/>
              </a:spcAft>
            </a:pPr>
            <a:r>
              <a:rPr lang="en-GB" dirty="0" smtClean="0">
                <a:solidFill>
                  <a:srgbClr val="222222"/>
                </a:solidFill>
                <a:ea typeface="Times New Roman" panose="02020603050405020304" pitchFamily="18" charset="0"/>
                <a:cs typeface="Arial" panose="020B0604020202020204" pitchFamily="34" charset="0"/>
              </a:rPr>
              <a:t>Give </a:t>
            </a:r>
            <a:r>
              <a:rPr lang="en-GB" dirty="0">
                <a:solidFill>
                  <a:srgbClr val="222222"/>
                </a:solidFill>
                <a:ea typeface="Times New Roman" panose="02020603050405020304" pitchFamily="18" charset="0"/>
                <a:cs typeface="Arial" panose="020B0604020202020204" pitchFamily="34" charset="0"/>
              </a:rPr>
              <a:t>the coordinates of the </a:t>
            </a:r>
            <a:r>
              <a:rPr lang="en-GB" dirty="0" smtClean="0">
                <a:solidFill>
                  <a:srgbClr val="222222"/>
                </a:solidFill>
                <a:ea typeface="Times New Roman" panose="02020603050405020304" pitchFamily="18" charset="0"/>
                <a:cs typeface="Arial" panose="020B0604020202020204" pitchFamily="34" charset="0"/>
              </a:rPr>
              <a:t>reflected </a:t>
            </a:r>
            <a:r>
              <a:rPr lang="en-GB" dirty="0">
                <a:solidFill>
                  <a:srgbClr val="222222"/>
                </a:solidFill>
                <a:ea typeface="Times New Roman" panose="02020603050405020304" pitchFamily="18" charset="0"/>
                <a:cs typeface="Arial" panose="020B0604020202020204" pitchFamily="34" charset="0"/>
              </a:rPr>
              <a:t>shape</a:t>
            </a:r>
            <a:r>
              <a:rPr lang="en-GB" dirty="0" smtClean="0">
                <a:solidFill>
                  <a:srgbClr val="222222"/>
                </a:solidFill>
                <a:ea typeface="Times New Roman" panose="02020603050405020304" pitchFamily="18" charset="0"/>
                <a:cs typeface="Arial" panose="020B0604020202020204" pitchFamily="34" charset="0"/>
              </a:rPr>
              <a:t>.</a:t>
            </a:r>
            <a:endParaRPr lang="en-GB" dirty="0">
              <a:solidFill>
                <a:srgbClr val="222222"/>
              </a:solidFill>
              <a:ea typeface="Times New Roman" panose="02020603050405020304" pitchFamily="18" charset="0"/>
              <a:cs typeface="Arial" panose="020B0604020202020204" pitchFamily="34" charset="0"/>
            </a:endParaRPr>
          </a:p>
        </p:txBody>
      </p:sp>
      <p:sp>
        <p:nvSpPr>
          <p:cNvPr id="8" name="TextBox 7"/>
          <p:cNvSpPr txBox="1"/>
          <p:nvPr/>
        </p:nvSpPr>
        <p:spPr>
          <a:xfrm>
            <a:off x="5937167" y="2643729"/>
            <a:ext cx="2248737" cy="772107"/>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ea typeface="Calibri" panose="020F0502020204030204" pitchFamily="34" charset="0"/>
                <a:cs typeface="Arial" panose="020B0604020202020204" pitchFamily="34" charset="0"/>
              </a:rPr>
              <a:t>(2,2) (3,3) (3,4) (5,4) (5,2</a:t>
            </a:r>
            <a:r>
              <a:rPr lang="en-GB" dirty="0" smtClean="0">
                <a:ea typeface="Calibri" panose="020F0502020204030204" pitchFamily="34" charset="0"/>
                <a:cs typeface="Arial" panose="020B0604020202020204" pitchFamily="34" charset="0"/>
              </a:rPr>
              <a:t>)</a:t>
            </a:r>
            <a:endParaRPr lang="en-GB" sz="1400" dirty="0">
              <a:ea typeface="Calibri" panose="020F0502020204030204" pitchFamily="34" charset="0"/>
              <a:cs typeface="Calibri" panose="020F0502020204030204" pitchFamily="34" charset="0"/>
            </a:endParaRPr>
          </a:p>
        </p:txBody>
      </p:sp>
      <p:sp>
        <p:nvSpPr>
          <p:cNvPr id="9" name="TextBox 8"/>
          <p:cNvSpPr txBox="1"/>
          <p:nvPr/>
        </p:nvSpPr>
        <p:spPr>
          <a:xfrm>
            <a:off x="5936325" y="5302642"/>
            <a:ext cx="2310207" cy="772107"/>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ea typeface="Calibri" panose="020F0502020204030204" pitchFamily="34" charset="0"/>
                <a:cs typeface="Arial" panose="020B0604020202020204" pitchFamily="34" charset="0"/>
              </a:rPr>
              <a:t>(-5,-2) (-2,-2) </a:t>
            </a:r>
            <a:r>
              <a:rPr lang="en-GB" dirty="0" smtClean="0">
                <a:ea typeface="Calibri" panose="020F0502020204030204" pitchFamily="34" charset="0"/>
                <a:cs typeface="Arial" panose="020B0604020202020204" pitchFamily="34" charset="0"/>
              </a:rPr>
              <a:t>(-</a:t>
            </a:r>
            <a:r>
              <a:rPr lang="en-GB" dirty="0">
                <a:ea typeface="Calibri" panose="020F0502020204030204" pitchFamily="34" charset="0"/>
                <a:cs typeface="Arial" panose="020B0604020202020204" pitchFamily="34" charset="0"/>
              </a:rPr>
              <a:t>3,-3) (-3,-4) (-5,-4</a:t>
            </a:r>
            <a:r>
              <a:rPr lang="en-GB" dirty="0" smtClean="0">
                <a:ea typeface="Calibri" panose="020F0502020204030204" pitchFamily="34" charset="0"/>
                <a:cs typeface="Arial" panose="020B0604020202020204" pitchFamily="34" charset="0"/>
              </a:rPr>
              <a:t>)</a:t>
            </a:r>
            <a:endParaRPr lang="en-GB" dirty="0">
              <a:ea typeface="Calibri" panose="020F0502020204030204" pitchFamily="34" charset="0"/>
              <a:cs typeface="Arial" panose="020B0604020202020204"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3717482234"/>
              </p:ext>
            </p:extLst>
          </p:nvPr>
        </p:nvGraphicFramePr>
        <p:xfrm>
          <a:off x="755650" y="1419812"/>
          <a:ext cx="4673600" cy="4655110"/>
        </p:xfrm>
        <a:graphic>
          <a:graphicData uri="http://schemas.openxmlformats.org/drawingml/2006/table">
            <a:tbl>
              <a:tblPr firstRow="1" bandRow="1">
                <a:tableStyleId>{5C22544A-7EE6-4342-B048-85BDC9FD1C3A}</a:tableStyleId>
              </a:tblPr>
              <a:tblGrid>
                <a:gridCol w="467360"/>
                <a:gridCol w="467360"/>
                <a:gridCol w="467360"/>
                <a:gridCol w="467360"/>
                <a:gridCol w="467360"/>
                <a:gridCol w="467360"/>
                <a:gridCol w="467360"/>
                <a:gridCol w="467360"/>
                <a:gridCol w="467360"/>
                <a:gridCol w="467360"/>
              </a:tblGrid>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11" name="TextBox 10"/>
          <p:cNvSpPr txBox="1"/>
          <p:nvPr/>
        </p:nvSpPr>
        <p:spPr>
          <a:xfrm>
            <a:off x="2831708" y="1300363"/>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12" name="TextBox 11"/>
          <p:cNvSpPr txBox="1"/>
          <p:nvPr/>
        </p:nvSpPr>
        <p:spPr>
          <a:xfrm>
            <a:off x="2831707" y="1759905"/>
            <a:ext cx="208589" cy="246221"/>
          </a:xfrm>
          <a:prstGeom prst="rect">
            <a:avLst/>
          </a:prstGeom>
          <a:solidFill>
            <a:schemeClr val="bg1"/>
          </a:solidFill>
        </p:spPr>
        <p:txBody>
          <a:bodyPr wrap="square" lIns="0" tIns="0" rIns="0" bIns="0" rtlCol="0">
            <a:spAutoFit/>
          </a:bodyPr>
          <a:lstStyle/>
          <a:p>
            <a:pPr algn="ctr"/>
            <a:r>
              <a:rPr lang="en-GB" sz="1600" dirty="0"/>
              <a:t>4</a:t>
            </a:r>
          </a:p>
        </p:txBody>
      </p:sp>
      <p:sp>
        <p:nvSpPr>
          <p:cNvPr id="13" name="TextBox 12"/>
          <p:cNvSpPr txBox="1"/>
          <p:nvPr/>
        </p:nvSpPr>
        <p:spPr>
          <a:xfrm>
            <a:off x="2824334" y="2236610"/>
            <a:ext cx="208589" cy="246221"/>
          </a:xfrm>
          <a:prstGeom prst="rect">
            <a:avLst/>
          </a:prstGeom>
          <a:solidFill>
            <a:schemeClr val="bg1"/>
          </a:solidFill>
        </p:spPr>
        <p:txBody>
          <a:bodyPr wrap="square" lIns="0" tIns="0" rIns="0" bIns="0" rtlCol="0">
            <a:spAutoFit/>
          </a:bodyPr>
          <a:lstStyle/>
          <a:p>
            <a:pPr algn="ctr"/>
            <a:r>
              <a:rPr lang="en-GB" sz="1600" dirty="0"/>
              <a:t>3</a:t>
            </a:r>
          </a:p>
        </p:txBody>
      </p:sp>
      <p:sp>
        <p:nvSpPr>
          <p:cNvPr id="14" name="TextBox 13"/>
          <p:cNvSpPr txBox="1"/>
          <p:nvPr/>
        </p:nvSpPr>
        <p:spPr>
          <a:xfrm>
            <a:off x="2816959" y="2686592"/>
            <a:ext cx="208589" cy="246221"/>
          </a:xfrm>
          <a:prstGeom prst="rect">
            <a:avLst/>
          </a:prstGeom>
          <a:solidFill>
            <a:schemeClr val="bg1"/>
          </a:solidFill>
        </p:spPr>
        <p:txBody>
          <a:bodyPr wrap="square" lIns="0" tIns="0" rIns="0" bIns="0" rtlCol="0">
            <a:spAutoFit/>
          </a:bodyPr>
          <a:lstStyle/>
          <a:p>
            <a:pPr algn="ctr"/>
            <a:r>
              <a:rPr lang="en-GB" sz="1600" dirty="0"/>
              <a:t>2</a:t>
            </a:r>
          </a:p>
        </p:txBody>
      </p:sp>
      <p:sp>
        <p:nvSpPr>
          <p:cNvPr id="15" name="TextBox 14"/>
          <p:cNvSpPr txBox="1"/>
          <p:nvPr/>
        </p:nvSpPr>
        <p:spPr>
          <a:xfrm>
            <a:off x="2817639" y="3165620"/>
            <a:ext cx="208589" cy="246221"/>
          </a:xfrm>
          <a:prstGeom prst="rect">
            <a:avLst/>
          </a:prstGeom>
          <a:solidFill>
            <a:schemeClr val="bg1"/>
          </a:solidFill>
        </p:spPr>
        <p:txBody>
          <a:bodyPr wrap="square" lIns="0" tIns="0" rIns="0" bIns="0" rtlCol="0">
            <a:spAutoFit/>
          </a:bodyPr>
          <a:lstStyle/>
          <a:p>
            <a:pPr algn="ctr"/>
            <a:r>
              <a:rPr lang="en-GB" sz="1600" dirty="0"/>
              <a:t>1</a:t>
            </a:r>
          </a:p>
        </p:txBody>
      </p:sp>
      <p:sp>
        <p:nvSpPr>
          <p:cNvPr id="16" name="TextBox 15"/>
          <p:cNvSpPr txBox="1"/>
          <p:nvPr/>
        </p:nvSpPr>
        <p:spPr>
          <a:xfrm>
            <a:off x="2985886" y="3630349"/>
            <a:ext cx="208589" cy="246221"/>
          </a:xfrm>
          <a:prstGeom prst="rect">
            <a:avLst/>
          </a:prstGeom>
          <a:noFill/>
        </p:spPr>
        <p:txBody>
          <a:bodyPr wrap="square" lIns="0" tIns="0" rIns="0" bIns="0" rtlCol="0">
            <a:spAutoFit/>
          </a:bodyPr>
          <a:lstStyle/>
          <a:p>
            <a:pPr algn="ctr"/>
            <a:r>
              <a:rPr lang="en-GB" sz="1600" dirty="0"/>
              <a:t>0</a:t>
            </a:r>
          </a:p>
        </p:txBody>
      </p:sp>
      <p:sp>
        <p:nvSpPr>
          <p:cNvPr id="17" name="TextBox 16"/>
          <p:cNvSpPr txBox="1"/>
          <p:nvPr/>
        </p:nvSpPr>
        <p:spPr>
          <a:xfrm>
            <a:off x="2814778" y="4092184"/>
            <a:ext cx="208589" cy="246221"/>
          </a:xfrm>
          <a:prstGeom prst="rect">
            <a:avLst/>
          </a:prstGeom>
          <a:solidFill>
            <a:schemeClr val="bg1"/>
          </a:solidFill>
        </p:spPr>
        <p:txBody>
          <a:bodyPr wrap="square" lIns="0" tIns="0" rIns="0" bIns="0" rtlCol="0">
            <a:spAutoFit/>
          </a:bodyPr>
          <a:lstStyle/>
          <a:p>
            <a:pPr algn="ctr"/>
            <a:r>
              <a:rPr lang="en-GB" sz="1600" dirty="0" smtClean="0"/>
              <a:t>-1</a:t>
            </a:r>
            <a:endParaRPr lang="en-GB" sz="1600" dirty="0"/>
          </a:p>
        </p:txBody>
      </p:sp>
      <p:sp>
        <p:nvSpPr>
          <p:cNvPr id="18" name="TextBox 17"/>
          <p:cNvSpPr txBox="1"/>
          <p:nvPr/>
        </p:nvSpPr>
        <p:spPr>
          <a:xfrm>
            <a:off x="2814777" y="4556914"/>
            <a:ext cx="208589" cy="246221"/>
          </a:xfrm>
          <a:prstGeom prst="rect">
            <a:avLst/>
          </a:prstGeom>
          <a:solidFill>
            <a:schemeClr val="bg1"/>
          </a:solidFill>
        </p:spPr>
        <p:txBody>
          <a:bodyPr wrap="square" lIns="0" tIns="0" rIns="0" bIns="0" rtlCol="0">
            <a:spAutoFit/>
          </a:bodyPr>
          <a:lstStyle/>
          <a:p>
            <a:pPr algn="ctr"/>
            <a:r>
              <a:rPr lang="en-GB" sz="1600" dirty="0" smtClean="0"/>
              <a:t>-2</a:t>
            </a:r>
            <a:endParaRPr lang="en-GB" sz="1600" dirty="0"/>
          </a:p>
        </p:txBody>
      </p:sp>
      <p:sp>
        <p:nvSpPr>
          <p:cNvPr id="19" name="TextBox 18"/>
          <p:cNvSpPr txBox="1"/>
          <p:nvPr/>
        </p:nvSpPr>
        <p:spPr>
          <a:xfrm>
            <a:off x="2814778" y="5026245"/>
            <a:ext cx="208589" cy="246221"/>
          </a:xfrm>
          <a:prstGeom prst="rect">
            <a:avLst/>
          </a:prstGeom>
          <a:solidFill>
            <a:schemeClr val="bg1"/>
          </a:solidFill>
        </p:spPr>
        <p:txBody>
          <a:bodyPr wrap="square" lIns="0" tIns="0" rIns="0" bIns="0" rtlCol="0">
            <a:spAutoFit/>
          </a:bodyPr>
          <a:lstStyle/>
          <a:p>
            <a:pPr algn="ctr"/>
            <a:r>
              <a:rPr lang="en-GB" sz="1600" dirty="0" smtClean="0"/>
              <a:t>-3</a:t>
            </a:r>
            <a:endParaRPr lang="en-GB" sz="1600" dirty="0"/>
          </a:p>
        </p:txBody>
      </p:sp>
      <p:sp>
        <p:nvSpPr>
          <p:cNvPr id="20" name="TextBox 19"/>
          <p:cNvSpPr txBox="1"/>
          <p:nvPr/>
        </p:nvSpPr>
        <p:spPr>
          <a:xfrm>
            <a:off x="2814777" y="5483601"/>
            <a:ext cx="208589" cy="246221"/>
          </a:xfrm>
          <a:prstGeom prst="rect">
            <a:avLst/>
          </a:prstGeom>
          <a:solidFill>
            <a:schemeClr val="bg1"/>
          </a:solidFill>
        </p:spPr>
        <p:txBody>
          <a:bodyPr wrap="square" lIns="0" tIns="0" rIns="0" bIns="0" rtlCol="0">
            <a:spAutoFit/>
          </a:bodyPr>
          <a:lstStyle/>
          <a:p>
            <a:pPr algn="ctr"/>
            <a:r>
              <a:rPr lang="en-GB" sz="1600" dirty="0" smtClean="0"/>
              <a:t>-4</a:t>
            </a:r>
            <a:endParaRPr lang="en-GB" sz="1600" dirty="0"/>
          </a:p>
        </p:txBody>
      </p:sp>
      <p:sp>
        <p:nvSpPr>
          <p:cNvPr id="21" name="TextBox 20"/>
          <p:cNvSpPr txBox="1"/>
          <p:nvPr/>
        </p:nvSpPr>
        <p:spPr>
          <a:xfrm>
            <a:off x="2815457" y="5954162"/>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22" name="TextBox 21"/>
          <p:cNvSpPr txBox="1"/>
          <p:nvPr/>
        </p:nvSpPr>
        <p:spPr>
          <a:xfrm>
            <a:off x="5316815" y="3812268"/>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23" name="TextBox 22"/>
          <p:cNvSpPr txBox="1"/>
          <p:nvPr/>
        </p:nvSpPr>
        <p:spPr>
          <a:xfrm>
            <a:off x="4860313" y="3811477"/>
            <a:ext cx="208589" cy="246221"/>
          </a:xfrm>
          <a:prstGeom prst="rect">
            <a:avLst/>
          </a:prstGeom>
          <a:solidFill>
            <a:schemeClr val="bg1"/>
          </a:solidFill>
        </p:spPr>
        <p:txBody>
          <a:bodyPr wrap="square" lIns="0" tIns="0" rIns="0" bIns="0" rtlCol="0">
            <a:spAutoFit/>
          </a:bodyPr>
          <a:lstStyle/>
          <a:p>
            <a:pPr algn="ctr"/>
            <a:r>
              <a:rPr lang="en-GB" sz="1600" dirty="0"/>
              <a:t>4</a:t>
            </a:r>
          </a:p>
        </p:txBody>
      </p:sp>
      <p:sp>
        <p:nvSpPr>
          <p:cNvPr id="24" name="TextBox 23"/>
          <p:cNvSpPr txBox="1"/>
          <p:nvPr/>
        </p:nvSpPr>
        <p:spPr>
          <a:xfrm>
            <a:off x="4384704" y="3806200"/>
            <a:ext cx="208589" cy="246221"/>
          </a:xfrm>
          <a:prstGeom prst="rect">
            <a:avLst/>
          </a:prstGeom>
          <a:solidFill>
            <a:schemeClr val="bg1"/>
          </a:solidFill>
        </p:spPr>
        <p:txBody>
          <a:bodyPr wrap="square" lIns="0" tIns="0" rIns="0" bIns="0" rtlCol="0">
            <a:spAutoFit/>
          </a:bodyPr>
          <a:lstStyle/>
          <a:p>
            <a:pPr algn="ctr"/>
            <a:r>
              <a:rPr lang="en-GB" sz="1600" dirty="0"/>
              <a:t>3</a:t>
            </a:r>
          </a:p>
        </p:txBody>
      </p:sp>
      <p:sp>
        <p:nvSpPr>
          <p:cNvPr id="25" name="TextBox 24"/>
          <p:cNvSpPr txBox="1"/>
          <p:nvPr/>
        </p:nvSpPr>
        <p:spPr>
          <a:xfrm>
            <a:off x="3916144" y="3819399"/>
            <a:ext cx="208589" cy="246221"/>
          </a:xfrm>
          <a:prstGeom prst="rect">
            <a:avLst/>
          </a:prstGeom>
          <a:solidFill>
            <a:schemeClr val="bg1"/>
          </a:solidFill>
        </p:spPr>
        <p:txBody>
          <a:bodyPr wrap="square" lIns="0" tIns="0" rIns="0" bIns="0" rtlCol="0">
            <a:spAutoFit/>
          </a:bodyPr>
          <a:lstStyle/>
          <a:p>
            <a:pPr algn="ctr"/>
            <a:r>
              <a:rPr lang="en-GB" sz="1600" dirty="0"/>
              <a:t>2</a:t>
            </a:r>
          </a:p>
        </p:txBody>
      </p:sp>
      <p:sp>
        <p:nvSpPr>
          <p:cNvPr id="26" name="TextBox 25"/>
          <p:cNvSpPr txBox="1"/>
          <p:nvPr/>
        </p:nvSpPr>
        <p:spPr>
          <a:xfrm>
            <a:off x="3452268" y="3819398"/>
            <a:ext cx="208589" cy="246221"/>
          </a:xfrm>
          <a:prstGeom prst="rect">
            <a:avLst/>
          </a:prstGeom>
          <a:solidFill>
            <a:schemeClr val="bg1"/>
          </a:solidFill>
        </p:spPr>
        <p:txBody>
          <a:bodyPr wrap="square" lIns="0" tIns="0" rIns="0" bIns="0" rtlCol="0">
            <a:spAutoFit/>
          </a:bodyPr>
          <a:lstStyle/>
          <a:p>
            <a:pPr algn="ctr"/>
            <a:r>
              <a:rPr lang="en-GB" sz="1600" dirty="0"/>
              <a:t>1</a:t>
            </a:r>
          </a:p>
        </p:txBody>
      </p:sp>
      <p:sp>
        <p:nvSpPr>
          <p:cNvPr id="27" name="TextBox 26"/>
          <p:cNvSpPr txBox="1"/>
          <p:nvPr/>
        </p:nvSpPr>
        <p:spPr>
          <a:xfrm>
            <a:off x="2523070" y="3809249"/>
            <a:ext cx="208589" cy="246221"/>
          </a:xfrm>
          <a:prstGeom prst="rect">
            <a:avLst/>
          </a:prstGeom>
          <a:solidFill>
            <a:schemeClr val="bg1"/>
          </a:solidFill>
        </p:spPr>
        <p:txBody>
          <a:bodyPr wrap="square" lIns="0" tIns="0" rIns="0" bIns="0" rtlCol="0">
            <a:spAutoFit/>
          </a:bodyPr>
          <a:lstStyle/>
          <a:p>
            <a:pPr algn="ctr"/>
            <a:r>
              <a:rPr lang="en-GB" sz="1600" dirty="0" smtClean="0"/>
              <a:t>-1</a:t>
            </a:r>
            <a:endParaRPr lang="en-GB" sz="1600" dirty="0"/>
          </a:p>
        </p:txBody>
      </p:sp>
      <p:sp>
        <p:nvSpPr>
          <p:cNvPr id="28" name="TextBox 27"/>
          <p:cNvSpPr txBox="1"/>
          <p:nvPr/>
        </p:nvSpPr>
        <p:spPr>
          <a:xfrm>
            <a:off x="2052687" y="3809248"/>
            <a:ext cx="208589" cy="246221"/>
          </a:xfrm>
          <a:prstGeom prst="rect">
            <a:avLst/>
          </a:prstGeom>
          <a:solidFill>
            <a:schemeClr val="bg1"/>
          </a:solidFill>
        </p:spPr>
        <p:txBody>
          <a:bodyPr wrap="square" lIns="0" tIns="0" rIns="0" bIns="0" rtlCol="0">
            <a:spAutoFit/>
          </a:bodyPr>
          <a:lstStyle/>
          <a:p>
            <a:pPr algn="ctr"/>
            <a:r>
              <a:rPr lang="en-GB" sz="1600" dirty="0" smtClean="0"/>
              <a:t>-2</a:t>
            </a:r>
            <a:endParaRPr lang="en-GB" sz="1600" dirty="0"/>
          </a:p>
        </p:txBody>
      </p:sp>
      <p:sp>
        <p:nvSpPr>
          <p:cNvPr id="29" name="TextBox 28"/>
          <p:cNvSpPr txBox="1"/>
          <p:nvPr/>
        </p:nvSpPr>
        <p:spPr>
          <a:xfrm>
            <a:off x="1588585" y="3809248"/>
            <a:ext cx="208589" cy="246221"/>
          </a:xfrm>
          <a:prstGeom prst="rect">
            <a:avLst/>
          </a:prstGeom>
          <a:solidFill>
            <a:schemeClr val="bg1"/>
          </a:solidFill>
        </p:spPr>
        <p:txBody>
          <a:bodyPr wrap="square" lIns="0" tIns="0" rIns="0" bIns="0" rtlCol="0">
            <a:spAutoFit/>
          </a:bodyPr>
          <a:lstStyle/>
          <a:p>
            <a:pPr algn="ctr"/>
            <a:r>
              <a:rPr lang="en-GB" sz="1600" dirty="0" smtClean="0"/>
              <a:t>-3</a:t>
            </a:r>
            <a:endParaRPr lang="en-GB" sz="1600" dirty="0"/>
          </a:p>
        </p:txBody>
      </p:sp>
      <p:sp>
        <p:nvSpPr>
          <p:cNvPr id="30" name="TextBox 29"/>
          <p:cNvSpPr txBox="1"/>
          <p:nvPr/>
        </p:nvSpPr>
        <p:spPr>
          <a:xfrm>
            <a:off x="1120757" y="3809248"/>
            <a:ext cx="208589" cy="246221"/>
          </a:xfrm>
          <a:prstGeom prst="rect">
            <a:avLst/>
          </a:prstGeom>
          <a:solidFill>
            <a:schemeClr val="bg1"/>
          </a:solidFill>
        </p:spPr>
        <p:txBody>
          <a:bodyPr wrap="square" lIns="0" tIns="0" rIns="0" bIns="0" rtlCol="0">
            <a:spAutoFit/>
          </a:bodyPr>
          <a:lstStyle/>
          <a:p>
            <a:pPr algn="ctr"/>
            <a:r>
              <a:rPr lang="en-GB" sz="1600" dirty="0" smtClean="0"/>
              <a:t>-4</a:t>
            </a:r>
            <a:endParaRPr lang="en-GB" sz="1600" dirty="0"/>
          </a:p>
        </p:txBody>
      </p:sp>
      <p:sp>
        <p:nvSpPr>
          <p:cNvPr id="31" name="TextBox 30"/>
          <p:cNvSpPr txBox="1"/>
          <p:nvPr/>
        </p:nvSpPr>
        <p:spPr>
          <a:xfrm>
            <a:off x="648775" y="3809639"/>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33" name="TextBox 32"/>
          <p:cNvSpPr txBox="1"/>
          <p:nvPr/>
        </p:nvSpPr>
        <p:spPr>
          <a:xfrm>
            <a:off x="2821938" y="1136988"/>
            <a:ext cx="514628" cy="153888"/>
          </a:xfrm>
          <a:prstGeom prst="rect">
            <a:avLst/>
          </a:prstGeom>
          <a:noFill/>
        </p:spPr>
        <p:txBody>
          <a:bodyPr wrap="square" lIns="0" tIns="0" rIns="0" bIns="0" rtlCol="0">
            <a:spAutoFit/>
          </a:bodyPr>
          <a:lstStyle/>
          <a:p>
            <a:pPr algn="ctr"/>
            <a:r>
              <a:rPr lang="en-GB" sz="1000" dirty="0" smtClean="0"/>
              <a:t>y-axis</a:t>
            </a:r>
            <a:endParaRPr lang="en-GB" sz="1000" dirty="0"/>
          </a:p>
        </p:txBody>
      </p:sp>
      <p:sp>
        <p:nvSpPr>
          <p:cNvPr id="32" name="TextBox 31"/>
          <p:cNvSpPr txBox="1"/>
          <p:nvPr/>
        </p:nvSpPr>
        <p:spPr>
          <a:xfrm rot="5400000">
            <a:off x="5350855" y="3670423"/>
            <a:ext cx="514628" cy="153888"/>
          </a:xfrm>
          <a:prstGeom prst="rect">
            <a:avLst/>
          </a:prstGeom>
          <a:noFill/>
        </p:spPr>
        <p:txBody>
          <a:bodyPr wrap="square" lIns="0" tIns="0" rIns="0" bIns="0" rtlCol="0">
            <a:spAutoFit/>
          </a:bodyPr>
          <a:lstStyle/>
          <a:p>
            <a:pPr algn="ctr"/>
            <a:r>
              <a:rPr lang="en-GB" sz="1000" dirty="0"/>
              <a:t>x</a:t>
            </a:r>
            <a:r>
              <a:rPr lang="en-GB" sz="1000" dirty="0" smtClean="0"/>
              <a:t>-axis</a:t>
            </a:r>
            <a:endParaRPr lang="en-GB" sz="1000" dirty="0"/>
          </a:p>
        </p:txBody>
      </p:sp>
      <p:sp>
        <p:nvSpPr>
          <p:cNvPr id="3" name="Snip Single Corner Rectangle 2"/>
          <p:cNvSpPr/>
          <p:nvPr/>
        </p:nvSpPr>
        <p:spPr>
          <a:xfrm rot="10800000" flipH="1">
            <a:off x="757124" y="1890386"/>
            <a:ext cx="1409013" cy="922151"/>
          </a:xfrm>
          <a:custGeom>
            <a:avLst/>
            <a:gdLst>
              <a:gd name="connsiteX0" fmla="*/ 0 w 931565"/>
              <a:gd name="connsiteY0" fmla="*/ 0 h 933927"/>
              <a:gd name="connsiteX1" fmla="*/ 776301 w 931565"/>
              <a:gd name="connsiteY1" fmla="*/ 0 h 933927"/>
              <a:gd name="connsiteX2" fmla="*/ 931565 w 931565"/>
              <a:gd name="connsiteY2" fmla="*/ 155264 h 933927"/>
              <a:gd name="connsiteX3" fmla="*/ 931565 w 931565"/>
              <a:gd name="connsiteY3" fmla="*/ 933927 h 933927"/>
              <a:gd name="connsiteX4" fmla="*/ 0 w 931565"/>
              <a:gd name="connsiteY4" fmla="*/ 933927 h 933927"/>
              <a:gd name="connsiteX5" fmla="*/ 0 w 931565"/>
              <a:gd name="connsiteY5" fmla="*/ 0 h 933927"/>
              <a:gd name="connsiteX0" fmla="*/ 0 w 940232"/>
              <a:gd name="connsiteY0" fmla="*/ 0 h 933927"/>
              <a:gd name="connsiteX1" fmla="*/ 776301 w 940232"/>
              <a:gd name="connsiteY1" fmla="*/ 0 h 933927"/>
              <a:gd name="connsiteX2" fmla="*/ 940232 w 940232"/>
              <a:gd name="connsiteY2" fmla="*/ 471620 h 933927"/>
              <a:gd name="connsiteX3" fmla="*/ 931565 w 940232"/>
              <a:gd name="connsiteY3" fmla="*/ 933927 h 933927"/>
              <a:gd name="connsiteX4" fmla="*/ 0 w 940232"/>
              <a:gd name="connsiteY4" fmla="*/ 933927 h 933927"/>
              <a:gd name="connsiteX5" fmla="*/ 0 w 940232"/>
              <a:gd name="connsiteY5" fmla="*/ 0 h 933927"/>
              <a:gd name="connsiteX0" fmla="*/ 0 w 1409013"/>
              <a:gd name="connsiteY0" fmla="*/ 0 h 933927"/>
              <a:gd name="connsiteX1" fmla="*/ 1409013 w 1409013"/>
              <a:gd name="connsiteY1" fmla="*/ 4334 h 933927"/>
              <a:gd name="connsiteX2" fmla="*/ 940232 w 1409013"/>
              <a:gd name="connsiteY2" fmla="*/ 471620 h 933927"/>
              <a:gd name="connsiteX3" fmla="*/ 931565 w 1409013"/>
              <a:gd name="connsiteY3" fmla="*/ 933927 h 933927"/>
              <a:gd name="connsiteX4" fmla="*/ 0 w 1409013"/>
              <a:gd name="connsiteY4" fmla="*/ 933927 h 933927"/>
              <a:gd name="connsiteX5" fmla="*/ 0 w 1409013"/>
              <a:gd name="connsiteY5" fmla="*/ 0 h 933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9013" h="933927">
                <a:moveTo>
                  <a:pt x="0" y="0"/>
                </a:moveTo>
                <a:lnTo>
                  <a:pt x="1409013" y="4334"/>
                </a:lnTo>
                <a:lnTo>
                  <a:pt x="940232" y="471620"/>
                </a:lnTo>
                <a:lnTo>
                  <a:pt x="931565" y="933927"/>
                </a:lnTo>
                <a:lnTo>
                  <a:pt x="0" y="933927"/>
                </a:lnTo>
                <a:lnTo>
                  <a:pt x="0" y="0"/>
                </a:lnTo>
                <a:close/>
              </a:path>
            </a:pathLst>
          </a:custGeom>
          <a:solidFill>
            <a:srgbClr val="4DB1E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1101727" y="2197572"/>
            <a:ext cx="246648" cy="307777"/>
          </a:xfrm>
          <a:prstGeom prst="rect">
            <a:avLst/>
          </a:prstGeom>
          <a:noFill/>
        </p:spPr>
        <p:txBody>
          <a:bodyPr wrap="square" lIns="0" tIns="0" rIns="0" bIns="0" rtlCol="0">
            <a:spAutoFit/>
          </a:bodyPr>
          <a:lstStyle/>
          <a:p>
            <a:pPr algn="ctr"/>
            <a:r>
              <a:rPr lang="en-GB" sz="2000" dirty="0"/>
              <a:t>A</a:t>
            </a:r>
          </a:p>
        </p:txBody>
      </p:sp>
      <p:grpSp>
        <p:nvGrpSpPr>
          <p:cNvPr id="4" name="Group 3"/>
          <p:cNvGrpSpPr/>
          <p:nvPr/>
        </p:nvGrpSpPr>
        <p:grpSpPr>
          <a:xfrm>
            <a:off x="4015452" y="1896018"/>
            <a:ext cx="1409013" cy="922151"/>
            <a:chOff x="4015452" y="1887551"/>
            <a:chExt cx="1409013" cy="922151"/>
          </a:xfrm>
        </p:grpSpPr>
        <p:sp>
          <p:nvSpPr>
            <p:cNvPr id="36" name="Snip Single Corner Rectangle 2"/>
            <p:cNvSpPr/>
            <p:nvPr/>
          </p:nvSpPr>
          <p:spPr>
            <a:xfrm rot="10800000">
              <a:off x="4015452" y="1887551"/>
              <a:ext cx="1409013" cy="922151"/>
            </a:xfrm>
            <a:custGeom>
              <a:avLst/>
              <a:gdLst>
                <a:gd name="connsiteX0" fmla="*/ 0 w 931565"/>
                <a:gd name="connsiteY0" fmla="*/ 0 h 933927"/>
                <a:gd name="connsiteX1" fmla="*/ 776301 w 931565"/>
                <a:gd name="connsiteY1" fmla="*/ 0 h 933927"/>
                <a:gd name="connsiteX2" fmla="*/ 931565 w 931565"/>
                <a:gd name="connsiteY2" fmla="*/ 155264 h 933927"/>
                <a:gd name="connsiteX3" fmla="*/ 931565 w 931565"/>
                <a:gd name="connsiteY3" fmla="*/ 933927 h 933927"/>
                <a:gd name="connsiteX4" fmla="*/ 0 w 931565"/>
                <a:gd name="connsiteY4" fmla="*/ 933927 h 933927"/>
                <a:gd name="connsiteX5" fmla="*/ 0 w 931565"/>
                <a:gd name="connsiteY5" fmla="*/ 0 h 933927"/>
                <a:gd name="connsiteX0" fmla="*/ 0 w 940232"/>
                <a:gd name="connsiteY0" fmla="*/ 0 h 933927"/>
                <a:gd name="connsiteX1" fmla="*/ 776301 w 940232"/>
                <a:gd name="connsiteY1" fmla="*/ 0 h 933927"/>
                <a:gd name="connsiteX2" fmla="*/ 940232 w 940232"/>
                <a:gd name="connsiteY2" fmla="*/ 471620 h 933927"/>
                <a:gd name="connsiteX3" fmla="*/ 931565 w 940232"/>
                <a:gd name="connsiteY3" fmla="*/ 933927 h 933927"/>
                <a:gd name="connsiteX4" fmla="*/ 0 w 940232"/>
                <a:gd name="connsiteY4" fmla="*/ 933927 h 933927"/>
                <a:gd name="connsiteX5" fmla="*/ 0 w 940232"/>
                <a:gd name="connsiteY5" fmla="*/ 0 h 933927"/>
                <a:gd name="connsiteX0" fmla="*/ 0 w 1409013"/>
                <a:gd name="connsiteY0" fmla="*/ 0 h 933927"/>
                <a:gd name="connsiteX1" fmla="*/ 1409013 w 1409013"/>
                <a:gd name="connsiteY1" fmla="*/ 4334 h 933927"/>
                <a:gd name="connsiteX2" fmla="*/ 940232 w 1409013"/>
                <a:gd name="connsiteY2" fmla="*/ 471620 h 933927"/>
                <a:gd name="connsiteX3" fmla="*/ 931565 w 1409013"/>
                <a:gd name="connsiteY3" fmla="*/ 933927 h 933927"/>
                <a:gd name="connsiteX4" fmla="*/ 0 w 1409013"/>
                <a:gd name="connsiteY4" fmla="*/ 933927 h 933927"/>
                <a:gd name="connsiteX5" fmla="*/ 0 w 1409013"/>
                <a:gd name="connsiteY5" fmla="*/ 0 h 933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9013" h="933927">
                  <a:moveTo>
                    <a:pt x="0" y="0"/>
                  </a:moveTo>
                  <a:lnTo>
                    <a:pt x="1409013" y="4334"/>
                  </a:lnTo>
                  <a:lnTo>
                    <a:pt x="940232" y="471620"/>
                  </a:lnTo>
                  <a:lnTo>
                    <a:pt x="931565" y="933927"/>
                  </a:lnTo>
                  <a:lnTo>
                    <a:pt x="0" y="933927"/>
                  </a:lnTo>
                  <a:lnTo>
                    <a:pt x="0" y="0"/>
                  </a:lnTo>
                  <a:close/>
                </a:path>
              </a:pathLst>
            </a:custGeom>
            <a:solidFill>
              <a:srgbClr val="87BD3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4867724" y="2197572"/>
              <a:ext cx="246648" cy="307777"/>
            </a:xfrm>
            <a:prstGeom prst="rect">
              <a:avLst/>
            </a:prstGeom>
            <a:noFill/>
          </p:spPr>
          <p:txBody>
            <a:bodyPr wrap="square" lIns="0" tIns="0" rIns="0" bIns="0" rtlCol="0">
              <a:spAutoFit/>
            </a:bodyPr>
            <a:lstStyle/>
            <a:p>
              <a:pPr algn="ctr"/>
              <a:r>
                <a:rPr lang="en-GB" sz="2000" dirty="0" smtClean="0"/>
                <a:t>A’</a:t>
              </a:r>
              <a:endParaRPr lang="en-GB" sz="2000" dirty="0"/>
            </a:p>
          </p:txBody>
        </p:sp>
      </p:grpSp>
      <p:grpSp>
        <p:nvGrpSpPr>
          <p:cNvPr id="7" name="Group 6"/>
          <p:cNvGrpSpPr/>
          <p:nvPr/>
        </p:nvGrpSpPr>
        <p:grpSpPr>
          <a:xfrm>
            <a:off x="755827" y="4683765"/>
            <a:ext cx="1409013" cy="922151"/>
            <a:chOff x="755827" y="4675298"/>
            <a:chExt cx="1409013" cy="922151"/>
          </a:xfrm>
        </p:grpSpPr>
        <p:sp>
          <p:nvSpPr>
            <p:cNvPr id="38" name="Snip Single Corner Rectangle 2"/>
            <p:cNvSpPr/>
            <p:nvPr/>
          </p:nvSpPr>
          <p:spPr>
            <a:xfrm>
              <a:off x="755827" y="4675298"/>
              <a:ext cx="1409013" cy="922151"/>
            </a:xfrm>
            <a:custGeom>
              <a:avLst/>
              <a:gdLst>
                <a:gd name="connsiteX0" fmla="*/ 0 w 931565"/>
                <a:gd name="connsiteY0" fmla="*/ 0 h 933927"/>
                <a:gd name="connsiteX1" fmla="*/ 776301 w 931565"/>
                <a:gd name="connsiteY1" fmla="*/ 0 h 933927"/>
                <a:gd name="connsiteX2" fmla="*/ 931565 w 931565"/>
                <a:gd name="connsiteY2" fmla="*/ 155264 h 933927"/>
                <a:gd name="connsiteX3" fmla="*/ 931565 w 931565"/>
                <a:gd name="connsiteY3" fmla="*/ 933927 h 933927"/>
                <a:gd name="connsiteX4" fmla="*/ 0 w 931565"/>
                <a:gd name="connsiteY4" fmla="*/ 933927 h 933927"/>
                <a:gd name="connsiteX5" fmla="*/ 0 w 931565"/>
                <a:gd name="connsiteY5" fmla="*/ 0 h 933927"/>
                <a:gd name="connsiteX0" fmla="*/ 0 w 940232"/>
                <a:gd name="connsiteY0" fmla="*/ 0 h 933927"/>
                <a:gd name="connsiteX1" fmla="*/ 776301 w 940232"/>
                <a:gd name="connsiteY1" fmla="*/ 0 h 933927"/>
                <a:gd name="connsiteX2" fmla="*/ 940232 w 940232"/>
                <a:gd name="connsiteY2" fmla="*/ 471620 h 933927"/>
                <a:gd name="connsiteX3" fmla="*/ 931565 w 940232"/>
                <a:gd name="connsiteY3" fmla="*/ 933927 h 933927"/>
                <a:gd name="connsiteX4" fmla="*/ 0 w 940232"/>
                <a:gd name="connsiteY4" fmla="*/ 933927 h 933927"/>
                <a:gd name="connsiteX5" fmla="*/ 0 w 940232"/>
                <a:gd name="connsiteY5" fmla="*/ 0 h 933927"/>
                <a:gd name="connsiteX0" fmla="*/ 0 w 1409013"/>
                <a:gd name="connsiteY0" fmla="*/ 0 h 933927"/>
                <a:gd name="connsiteX1" fmla="*/ 1409013 w 1409013"/>
                <a:gd name="connsiteY1" fmla="*/ 4334 h 933927"/>
                <a:gd name="connsiteX2" fmla="*/ 940232 w 1409013"/>
                <a:gd name="connsiteY2" fmla="*/ 471620 h 933927"/>
                <a:gd name="connsiteX3" fmla="*/ 931565 w 1409013"/>
                <a:gd name="connsiteY3" fmla="*/ 933927 h 933927"/>
                <a:gd name="connsiteX4" fmla="*/ 0 w 1409013"/>
                <a:gd name="connsiteY4" fmla="*/ 933927 h 933927"/>
                <a:gd name="connsiteX5" fmla="*/ 0 w 1409013"/>
                <a:gd name="connsiteY5" fmla="*/ 0 h 933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9013" h="933927">
                  <a:moveTo>
                    <a:pt x="0" y="0"/>
                  </a:moveTo>
                  <a:lnTo>
                    <a:pt x="1409013" y="4334"/>
                  </a:lnTo>
                  <a:lnTo>
                    <a:pt x="940232" y="471620"/>
                  </a:lnTo>
                  <a:lnTo>
                    <a:pt x="931565" y="933927"/>
                  </a:lnTo>
                  <a:lnTo>
                    <a:pt x="0" y="933927"/>
                  </a:lnTo>
                  <a:lnTo>
                    <a:pt x="0" y="0"/>
                  </a:lnTo>
                  <a:close/>
                </a:path>
              </a:pathLst>
            </a:custGeom>
            <a:solidFill>
              <a:srgbClr val="87BD3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1073151" y="4995466"/>
              <a:ext cx="327023" cy="307777"/>
            </a:xfrm>
            <a:prstGeom prst="rect">
              <a:avLst/>
            </a:prstGeom>
            <a:noFill/>
          </p:spPr>
          <p:txBody>
            <a:bodyPr wrap="square" lIns="0" tIns="0" rIns="0" bIns="0" rtlCol="0">
              <a:spAutoFit/>
            </a:bodyPr>
            <a:lstStyle/>
            <a:p>
              <a:pPr algn="ctr"/>
              <a:r>
                <a:rPr lang="en-GB" sz="2000" dirty="0" smtClean="0"/>
                <a:t>A’</a:t>
              </a:r>
              <a:endParaRPr lang="en-GB" sz="2000" dirty="0"/>
            </a:p>
          </p:txBody>
        </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
                                            <p:txEl>
                                              <p:pRg st="6" end="6"/>
                                            </p:txEl>
                                          </p:spTgt>
                                        </p:tgtEl>
                                        <p:attrNameLst>
                                          <p:attrName>style.visibility</p:attrName>
                                        </p:attrNameLst>
                                      </p:cBhvr>
                                      <p:to>
                                        <p:strVal val="visible"/>
                                      </p:to>
                                    </p:set>
                                    <p:animEffect transition="in" filter="fade">
                                      <p:cBhvr>
                                        <p:cTn id="16" dur="500"/>
                                        <p:tgtEl>
                                          <p:spTgt spid="2">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animEffect transition="in" filter="fade">
                                      <p:cBhvr>
                                        <p:cTn id="19" dur="500"/>
                                        <p:tgtEl>
                                          <p:spTgt spid="2">
                                            <p:txEl>
                                              <p:pRg st="7" end="7"/>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 name="Table 41"/>
          <p:cNvGraphicFramePr>
            <a:graphicFrameLocks noGrp="1"/>
          </p:cNvGraphicFramePr>
          <p:nvPr>
            <p:extLst>
              <p:ext uri="{D42A27DB-BD31-4B8C-83A1-F6EECF244321}">
                <p14:modId xmlns:p14="http://schemas.microsoft.com/office/powerpoint/2010/main" val="3148606886"/>
              </p:ext>
            </p:extLst>
          </p:nvPr>
        </p:nvGraphicFramePr>
        <p:xfrm>
          <a:off x="755650" y="1419812"/>
          <a:ext cx="4673600" cy="4655110"/>
        </p:xfrm>
        <a:graphic>
          <a:graphicData uri="http://schemas.openxmlformats.org/drawingml/2006/table">
            <a:tbl>
              <a:tblPr firstRow="1" bandRow="1">
                <a:tableStyleId>{5C22544A-7EE6-4342-B048-85BDC9FD1C3A}</a:tableStyleId>
              </a:tblPr>
              <a:tblGrid>
                <a:gridCol w="467360"/>
                <a:gridCol w="467360"/>
                <a:gridCol w="467360"/>
                <a:gridCol w="467360"/>
                <a:gridCol w="467360"/>
                <a:gridCol w="467360"/>
                <a:gridCol w="467360"/>
                <a:gridCol w="467360"/>
                <a:gridCol w="467360"/>
                <a:gridCol w="467360"/>
              </a:tblGrid>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5" name="TextBox 44"/>
          <p:cNvSpPr txBox="1"/>
          <p:nvPr/>
        </p:nvSpPr>
        <p:spPr>
          <a:xfrm>
            <a:off x="2831708" y="1300363"/>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50" name="TextBox 49"/>
          <p:cNvSpPr txBox="1"/>
          <p:nvPr/>
        </p:nvSpPr>
        <p:spPr>
          <a:xfrm>
            <a:off x="2831707" y="1759905"/>
            <a:ext cx="208589" cy="246221"/>
          </a:xfrm>
          <a:prstGeom prst="rect">
            <a:avLst/>
          </a:prstGeom>
          <a:solidFill>
            <a:schemeClr val="bg1"/>
          </a:solidFill>
        </p:spPr>
        <p:txBody>
          <a:bodyPr wrap="square" lIns="0" tIns="0" rIns="0" bIns="0" rtlCol="0">
            <a:spAutoFit/>
          </a:bodyPr>
          <a:lstStyle/>
          <a:p>
            <a:pPr algn="ctr"/>
            <a:r>
              <a:rPr lang="en-GB" sz="1600" dirty="0"/>
              <a:t>4</a:t>
            </a:r>
          </a:p>
        </p:txBody>
      </p:sp>
      <p:sp>
        <p:nvSpPr>
          <p:cNvPr id="51" name="TextBox 50"/>
          <p:cNvSpPr txBox="1"/>
          <p:nvPr/>
        </p:nvSpPr>
        <p:spPr>
          <a:xfrm>
            <a:off x="2824334" y="2236610"/>
            <a:ext cx="208589" cy="246221"/>
          </a:xfrm>
          <a:prstGeom prst="rect">
            <a:avLst/>
          </a:prstGeom>
          <a:solidFill>
            <a:schemeClr val="bg1"/>
          </a:solidFill>
        </p:spPr>
        <p:txBody>
          <a:bodyPr wrap="square" lIns="0" tIns="0" rIns="0" bIns="0" rtlCol="0">
            <a:spAutoFit/>
          </a:bodyPr>
          <a:lstStyle/>
          <a:p>
            <a:pPr algn="ctr"/>
            <a:r>
              <a:rPr lang="en-GB" sz="1600" dirty="0"/>
              <a:t>3</a:t>
            </a:r>
          </a:p>
        </p:txBody>
      </p:sp>
      <p:sp>
        <p:nvSpPr>
          <p:cNvPr id="52" name="TextBox 51"/>
          <p:cNvSpPr txBox="1"/>
          <p:nvPr/>
        </p:nvSpPr>
        <p:spPr>
          <a:xfrm>
            <a:off x="2816959" y="2686592"/>
            <a:ext cx="208589" cy="246221"/>
          </a:xfrm>
          <a:prstGeom prst="rect">
            <a:avLst/>
          </a:prstGeom>
          <a:solidFill>
            <a:schemeClr val="bg1"/>
          </a:solidFill>
        </p:spPr>
        <p:txBody>
          <a:bodyPr wrap="square" lIns="0" tIns="0" rIns="0" bIns="0" rtlCol="0">
            <a:spAutoFit/>
          </a:bodyPr>
          <a:lstStyle/>
          <a:p>
            <a:pPr algn="ctr"/>
            <a:r>
              <a:rPr lang="en-GB" sz="1600" dirty="0"/>
              <a:t>2</a:t>
            </a:r>
          </a:p>
        </p:txBody>
      </p:sp>
      <p:sp>
        <p:nvSpPr>
          <p:cNvPr id="53" name="TextBox 52"/>
          <p:cNvSpPr txBox="1"/>
          <p:nvPr/>
        </p:nvSpPr>
        <p:spPr>
          <a:xfrm>
            <a:off x="2817639" y="3165620"/>
            <a:ext cx="208589" cy="246221"/>
          </a:xfrm>
          <a:prstGeom prst="rect">
            <a:avLst/>
          </a:prstGeom>
          <a:solidFill>
            <a:schemeClr val="bg1"/>
          </a:solidFill>
        </p:spPr>
        <p:txBody>
          <a:bodyPr wrap="square" lIns="0" tIns="0" rIns="0" bIns="0" rtlCol="0">
            <a:spAutoFit/>
          </a:bodyPr>
          <a:lstStyle/>
          <a:p>
            <a:pPr algn="ctr"/>
            <a:r>
              <a:rPr lang="en-GB" sz="1600" dirty="0"/>
              <a:t>1</a:t>
            </a:r>
          </a:p>
        </p:txBody>
      </p:sp>
      <p:sp>
        <p:nvSpPr>
          <p:cNvPr id="55" name="TextBox 54"/>
          <p:cNvSpPr txBox="1"/>
          <p:nvPr/>
        </p:nvSpPr>
        <p:spPr>
          <a:xfrm>
            <a:off x="2814778" y="4092184"/>
            <a:ext cx="208589" cy="246221"/>
          </a:xfrm>
          <a:prstGeom prst="rect">
            <a:avLst/>
          </a:prstGeom>
          <a:solidFill>
            <a:schemeClr val="bg1"/>
          </a:solidFill>
        </p:spPr>
        <p:txBody>
          <a:bodyPr wrap="square" lIns="0" tIns="0" rIns="0" bIns="0" rtlCol="0">
            <a:spAutoFit/>
          </a:bodyPr>
          <a:lstStyle/>
          <a:p>
            <a:pPr algn="ctr"/>
            <a:r>
              <a:rPr lang="en-GB" sz="1600" dirty="0" smtClean="0"/>
              <a:t>-1</a:t>
            </a:r>
            <a:endParaRPr lang="en-GB" sz="1600" dirty="0"/>
          </a:p>
        </p:txBody>
      </p:sp>
      <p:sp>
        <p:nvSpPr>
          <p:cNvPr id="56" name="TextBox 55"/>
          <p:cNvSpPr txBox="1"/>
          <p:nvPr/>
        </p:nvSpPr>
        <p:spPr>
          <a:xfrm>
            <a:off x="2814777" y="4556914"/>
            <a:ext cx="208589" cy="246221"/>
          </a:xfrm>
          <a:prstGeom prst="rect">
            <a:avLst/>
          </a:prstGeom>
          <a:solidFill>
            <a:schemeClr val="bg1"/>
          </a:solidFill>
        </p:spPr>
        <p:txBody>
          <a:bodyPr wrap="square" lIns="0" tIns="0" rIns="0" bIns="0" rtlCol="0">
            <a:spAutoFit/>
          </a:bodyPr>
          <a:lstStyle/>
          <a:p>
            <a:pPr algn="ctr"/>
            <a:r>
              <a:rPr lang="en-GB" sz="1600" dirty="0" smtClean="0"/>
              <a:t>-2</a:t>
            </a:r>
            <a:endParaRPr lang="en-GB" sz="1600" dirty="0"/>
          </a:p>
        </p:txBody>
      </p:sp>
      <p:sp>
        <p:nvSpPr>
          <p:cNvPr id="57" name="TextBox 56"/>
          <p:cNvSpPr txBox="1"/>
          <p:nvPr/>
        </p:nvSpPr>
        <p:spPr>
          <a:xfrm>
            <a:off x="2814778" y="5026245"/>
            <a:ext cx="208589" cy="246221"/>
          </a:xfrm>
          <a:prstGeom prst="rect">
            <a:avLst/>
          </a:prstGeom>
          <a:solidFill>
            <a:schemeClr val="bg1"/>
          </a:solidFill>
        </p:spPr>
        <p:txBody>
          <a:bodyPr wrap="square" lIns="0" tIns="0" rIns="0" bIns="0" rtlCol="0">
            <a:spAutoFit/>
          </a:bodyPr>
          <a:lstStyle/>
          <a:p>
            <a:pPr algn="ctr"/>
            <a:r>
              <a:rPr lang="en-GB" sz="1600" dirty="0" smtClean="0"/>
              <a:t>-3</a:t>
            </a:r>
            <a:endParaRPr lang="en-GB" sz="1600" dirty="0"/>
          </a:p>
        </p:txBody>
      </p:sp>
      <p:sp>
        <p:nvSpPr>
          <p:cNvPr id="58" name="TextBox 57"/>
          <p:cNvSpPr txBox="1"/>
          <p:nvPr/>
        </p:nvSpPr>
        <p:spPr>
          <a:xfrm>
            <a:off x="2814777" y="5483601"/>
            <a:ext cx="208589" cy="246221"/>
          </a:xfrm>
          <a:prstGeom prst="rect">
            <a:avLst/>
          </a:prstGeom>
          <a:solidFill>
            <a:schemeClr val="bg1"/>
          </a:solidFill>
        </p:spPr>
        <p:txBody>
          <a:bodyPr wrap="square" lIns="0" tIns="0" rIns="0" bIns="0" rtlCol="0">
            <a:spAutoFit/>
          </a:bodyPr>
          <a:lstStyle/>
          <a:p>
            <a:pPr algn="ctr"/>
            <a:r>
              <a:rPr lang="en-GB" sz="1600" dirty="0" smtClean="0"/>
              <a:t>-4</a:t>
            </a:r>
            <a:endParaRPr lang="en-GB" sz="1600" dirty="0"/>
          </a:p>
        </p:txBody>
      </p:sp>
      <p:sp>
        <p:nvSpPr>
          <p:cNvPr id="59" name="TextBox 58"/>
          <p:cNvSpPr txBox="1"/>
          <p:nvPr/>
        </p:nvSpPr>
        <p:spPr>
          <a:xfrm>
            <a:off x="2815457" y="5954162"/>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60" name="TextBox 59"/>
          <p:cNvSpPr txBox="1"/>
          <p:nvPr/>
        </p:nvSpPr>
        <p:spPr>
          <a:xfrm>
            <a:off x="5316815" y="3812268"/>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61" name="TextBox 60"/>
          <p:cNvSpPr txBox="1"/>
          <p:nvPr/>
        </p:nvSpPr>
        <p:spPr>
          <a:xfrm>
            <a:off x="4860313" y="3811477"/>
            <a:ext cx="208589" cy="246221"/>
          </a:xfrm>
          <a:prstGeom prst="rect">
            <a:avLst/>
          </a:prstGeom>
          <a:solidFill>
            <a:schemeClr val="bg1"/>
          </a:solidFill>
        </p:spPr>
        <p:txBody>
          <a:bodyPr wrap="square" lIns="0" tIns="0" rIns="0" bIns="0" rtlCol="0">
            <a:spAutoFit/>
          </a:bodyPr>
          <a:lstStyle/>
          <a:p>
            <a:pPr algn="ctr"/>
            <a:r>
              <a:rPr lang="en-GB" sz="1600" dirty="0"/>
              <a:t>4</a:t>
            </a:r>
          </a:p>
        </p:txBody>
      </p:sp>
      <p:sp>
        <p:nvSpPr>
          <p:cNvPr id="62" name="TextBox 61"/>
          <p:cNvSpPr txBox="1"/>
          <p:nvPr/>
        </p:nvSpPr>
        <p:spPr>
          <a:xfrm>
            <a:off x="4384704" y="3806200"/>
            <a:ext cx="208589" cy="246221"/>
          </a:xfrm>
          <a:prstGeom prst="rect">
            <a:avLst/>
          </a:prstGeom>
          <a:solidFill>
            <a:schemeClr val="bg1"/>
          </a:solidFill>
        </p:spPr>
        <p:txBody>
          <a:bodyPr wrap="square" lIns="0" tIns="0" rIns="0" bIns="0" rtlCol="0">
            <a:spAutoFit/>
          </a:bodyPr>
          <a:lstStyle/>
          <a:p>
            <a:pPr algn="ctr"/>
            <a:r>
              <a:rPr lang="en-GB" sz="1600" dirty="0"/>
              <a:t>3</a:t>
            </a:r>
          </a:p>
        </p:txBody>
      </p:sp>
      <p:sp>
        <p:nvSpPr>
          <p:cNvPr id="63" name="TextBox 62"/>
          <p:cNvSpPr txBox="1"/>
          <p:nvPr/>
        </p:nvSpPr>
        <p:spPr>
          <a:xfrm>
            <a:off x="3916144" y="3819399"/>
            <a:ext cx="208589" cy="246221"/>
          </a:xfrm>
          <a:prstGeom prst="rect">
            <a:avLst/>
          </a:prstGeom>
          <a:solidFill>
            <a:schemeClr val="bg1"/>
          </a:solidFill>
        </p:spPr>
        <p:txBody>
          <a:bodyPr wrap="square" lIns="0" tIns="0" rIns="0" bIns="0" rtlCol="0">
            <a:spAutoFit/>
          </a:bodyPr>
          <a:lstStyle/>
          <a:p>
            <a:pPr algn="ctr"/>
            <a:r>
              <a:rPr lang="en-GB" sz="1600" dirty="0"/>
              <a:t>2</a:t>
            </a:r>
          </a:p>
        </p:txBody>
      </p:sp>
      <p:sp>
        <p:nvSpPr>
          <p:cNvPr id="64" name="TextBox 63"/>
          <p:cNvSpPr txBox="1"/>
          <p:nvPr/>
        </p:nvSpPr>
        <p:spPr>
          <a:xfrm>
            <a:off x="3452268" y="3819398"/>
            <a:ext cx="208589" cy="246221"/>
          </a:xfrm>
          <a:prstGeom prst="rect">
            <a:avLst/>
          </a:prstGeom>
          <a:solidFill>
            <a:schemeClr val="bg1"/>
          </a:solidFill>
        </p:spPr>
        <p:txBody>
          <a:bodyPr wrap="square" lIns="0" tIns="0" rIns="0" bIns="0" rtlCol="0">
            <a:spAutoFit/>
          </a:bodyPr>
          <a:lstStyle/>
          <a:p>
            <a:pPr algn="ctr"/>
            <a:r>
              <a:rPr lang="en-GB" sz="1600" dirty="0"/>
              <a:t>1</a:t>
            </a:r>
          </a:p>
        </p:txBody>
      </p:sp>
      <p:sp>
        <p:nvSpPr>
          <p:cNvPr id="65" name="TextBox 64"/>
          <p:cNvSpPr txBox="1"/>
          <p:nvPr/>
        </p:nvSpPr>
        <p:spPr>
          <a:xfrm>
            <a:off x="2523070" y="3809249"/>
            <a:ext cx="208589" cy="246221"/>
          </a:xfrm>
          <a:prstGeom prst="rect">
            <a:avLst/>
          </a:prstGeom>
          <a:solidFill>
            <a:schemeClr val="bg1"/>
          </a:solidFill>
        </p:spPr>
        <p:txBody>
          <a:bodyPr wrap="square" lIns="0" tIns="0" rIns="0" bIns="0" rtlCol="0">
            <a:spAutoFit/>
          </a:bodyPr>
          <a:lstStyle/>
          <a:p>
            <a:pPr algn="ctr"/>
            <a:r>
              <a:rPr lang="en-GB" sz="1600" dirty="0" smtClean="0"/>
              <a:t>-1</a:t>
            </a:r>
            <a:endParaRPr lang="en-GB" sz="1600" dirty="0"/>
          </a:p>
        </p:txBody>
      </p:sp>
      <p:sp>
        <p:nvSpPr>
          <p:cNvPr id="67" name="TextBox 66"/>
          <p:cNvSpPr txBox="1"/>
          <p:nvPr/>
        </p:nvSpPr>
        <p:spPr>
          <a:xfrm>
            <a:off x="2052687" y="3809248"/>
            <a:ext cx="208589" cy="246221"/>
          </a:xfrm>
          <a:prstGeom prst="rect">
            <a:avLst/>
          </a:prstGeom>
          <a:solidFill>
            <a:schemeClr val="bg1"/>
          </a:solidFill>
        </p:spPr>
        <p:txBody>
          <a:bodyPr wrap="square" lIns="0" tIns="0" rIns="0" bIns="0" rtlCol="0">
            <a:spAutoFit/>
          </a:bodyPr>
          <a:lstStyle/>
          <a:p>
            <a:pPr algn="ctr"/>
            <a:r>
              <a:rPr lang="en-GB" sz="1600" dirty="0" smtClean="0"/>
              <a:t>-2</a:t>
            </a:r>
            <a:endParaRPr lang="en-GB" sz="1600" dirty="0"/>
          </a:p>
        </p:txBody>
      </p:sp>
      <p:sp>
        <p:nvSpPr>
          <p:cNvPr id="68" name="TextBox 67"/>
          <p:cNvSpPr txBox="1"/>
          <p:nvPr/>
        </p:nvSpPr>
        <p:spPr>
          <a:xfrm>
            <a:off x="1588585" y="3809248"/>
            <a:ext cx="208589" cy="246221"/>
          </a:xfrm>
          <a:prstGeom prst="rect">
            <a:avLst/>
          </a:prstGeom>
          <a:solidFill>
            <a:schemeClr val="bg1"/>
          </a:solidFill>
        </p:spPr>
        <p:txBody>
          <a:bodyPr wrap="square" lIns="0" tIns="0" rIns="0" bIns="0" rtlCol="0">
            <a:spAutoFit/>
          </a:bodyPr>
          <a:lstStyle/>
          <a:p>
            <a:pPr algn="ctr"/>
            <a:r>
              <a:rPr lang="en-GB" sz="1600" dirty="0" smtClean="0"/>
              <a:t>-3</a:t>
            </a:r>
            <a:endParaRPr lang="en-GB" sz="1600" dirty="0"/>
          </a:p>
        </p:txBody>
      </p:sp>
      <p:sp>
        <p:nvSpPr>
          <p:cNvPr id="69" name="TextBox 68"/>
          <p:cNvSpPr txBox="1"/>
          <p:nvPr/>
        </p:nvSpPr>
        <p:spPr>
          <a:xfrm>
            <a:off x="1120757" y="3809248"/>
            <a:ext cx="208589" cy="246221"/>
          </a:xfrm>
          <a:prstGeom prst="rect">
            <a:avLst/>
          </a:prstGeom>
          <a:solidFill>
            <a:schemeClr val="bg1"/>
          </a:solidFill>
        </p:spPr>
        <p:txBody>
          <a:bodyPr wrap="square" lIns="0" tIns="0" rIns="0" bIns="0" rtlCol="0">
            <a:spAutoFit/>
          </a:bodyPr>
          <a:lstStyle/>
          <a:p>
            <a:pPr algn="ctr"/>
            <a:r>
              <a:rPr lang="en-GB" sz="1600" dirty="0" smtClean="0"/>
              <a:t>-4</a:t>
            </a:r>
            <a:endParaRPr lang="en-GB" sz="1600" dirty="0"/>
          </a:p>
        </p:txBody>
      </p:sp>
      <p:sp>
        <p:nvSpPr>
          <p:cNvPr id="70" name="TextBox 69"/>
          <p:cNvSpPr txBox="1"/>
          <p:nvPr/>
        </p:nvSpPr>
        <p:spPr>
          <a:xfrm>
            <a:off x="648775" y="3809639"/>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71" name="TextBox 70"/>
          <p:cNvSpPr txBox="1"/>
          <p:nvPr/>
        </p:nvSpPr>
        <p:spPr>
          <a:xfrm>
            <a:off x="2821938" y="1136988"/>
            <a:ext cx="514628" cy="153888"/>
          </a:xfrm>
          <a:prstGeom prst="rect">
            <a:avLst/>
          </a:prstGeom>
          <a:noFill/>
        </p:spPr>
        <p:txBody>
          <a:bodyPr wrap="square" lIns="0" tIns="0" rIns="0" bIns="0" rtlCol="0">
            <a:spAutoFit/>
          </a:bodyPr>
          <a:lstStyle/>
          <a:p>
            <a:pPr algn="ctr"/>
            <a:r>
              <a:rPr lang="en-GB" sz="1000" dirty="0" smtClean="0"/>
              <a:t>y-axis</a:t>
            </a:r>
            <a:endParaRPr lang="en-GB" sz="1000" dirty="0"/>
          </a:p>
        </p:txBody>
      </p:sp>
      <p:sp>
        <p:nvSpPr>
          <p:cNvPr id="72" name="TextBox 71"/>
          <p:cNvSpPr txBox="1"/>
          <p:nvPr/>
        </p:nvSpPr>
        <p:spPr>
          <a:xfrm rot="5400000">
            <a:off x="5350855" y="3670423"/>
            <a:ext cx="514628" cy="153888"/>
          </a:xfrm>
          <a:prstGeom prst="rect">
            <a:avLst/>
          </a:prstGeom>
          <a:noFill/>
        </p:spPr>
        <p:txBody>
          <a:bodyPr wrap="square" lIns="0" tIns="0" rIns="0" bIns="0" rtlCol="0">
            <a:spAutoFit/>
          </a:bodyPr>
          <a:lstStyle/>
          <a:p>
            <a:pPr algn="ctr"/>
            <a:r>
              <a:rPr lang="en-GB" sz="1000" dirty="0"/>
              <a:t>x</a:t>
            </a:r>
            <a:r>
              <a:rPr lang="en-GB" sz="1000" dirty="0" smtClean="0"/>
              <a:t>-axis</a:t>
            </a:r>
            <a:endParaRPr lang="en-GB" sz="1000" dirty="0"/>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p:cNvSpPr/>
          <p:nvPr/>
        </p:nvSpPr>
        <p:spPr>
          <a:xfrm>
            <a:off x="447429" y="670981"/>
            <a:ext cx="13814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Reflections</a:t>
            </a:r>
            <a:endParaRPr lang="en-GB" sz="1600" b="1" dirty="0">
              <a:solidFill>
                <a:schemeClr val="bg1"/>
              </a:solidFill>
            </a:endParaRPr>
          </a:p>
        </p:txBody>
      </p:sp>
      <p:sp>
        <p:nvSpPr>
          <p:cNvPr id="10" name="Rectangle 9"/>
          <p:cNvSpPr/>
          <p:nvPr/>
        </p:nvSpPr>
        <p:spPr>
          <a:xfrm>
            <a:off x="1828852"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182885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5773854" y="1341438"/>
            <a:ext cx="2614495" cy="5005922"/>
          </a:xfrm>
          <a:prstGeom prst="rect">
            <a:avLst/>
          </a:prstGeom>
          <a:noFill/>
        </p:spPr>
        <p:txBody>
          <a:bodyPr wrap="square" lIns="0" tIns="0" rIns="0" bIns="0" rtlCol="0">
            <a:spAutoFit/>
          </a:bodyPr>
          <a:lstStyle/>
          <a:p>
            <a:pPr>
              <a:lnSpc>
                <a:spcPct val="107000"/>
              </a:lnSpc>
              <a:spcAft>
                <a:spcPts val="0"/>
              </a:spcAft>
            </a:pPr>
            <a:r>
              <a:rPr lang="en-GB" sz="1600" dirty="0">
                <a:solidFill>
                  <a:srgbClr val="222222"/>
                </a:solidFill>
                <a:ea typeface="Times New Roman" panose="02020603050405020304" pitchFamily="18" charset="0"/>
                <a:cs typeface="Arial" panose="020B0604020202020204" pitchFamily="34" charset="0"/>
              </a:rPr>
              <a:t>Dylan reflects his shape in the y-axis and draws </a:t>
            </a:r>
            <a:r>
              <a:rPr lang="en-GB" sz="1600" dirty="0" smtClean="0">
                <a:solidFill>
                  <a:srgbClr val="222222"/>
                </a:solidFill>
                <a:ea typeface="Times New Roman" panose="02020603050405020304" pitchFamily="18" charset="0"/>
                <a:cs typeface="Arial" panose="020B0604020202020204" pitchFamily="34" charset="0"/>
              </a:rPr>
              <a:t>vertex </a:t>
            </a:r>
            <a:r>
              <a:rPr lang="en-GB" sz="1600" dirty="0">
                <a:solidFill>
                  <a:srgbClr val="222222"/>
                </a:solidFill>
                <a:ea typeface="Times New Roman" panose="02020603050405020304" pitchFamily="18" charset="0"/>
                <a:cs typeface="Arial" panose="020B0604020202020204" pitchFamily="34" charset="0"/>
              </a:rPr>
              <a:t>A in its new </a:t>
            </a:r>
            <a:r>
              <a:rPr lang="en-GB" sz="1600" dirty="0" smtClean="0">
                <a:solidFill>
                  <a:srgbClr val="222222"/>
                </a:solidFill>
                <a:ea typeface="Times New Roman" panose="02020603050405020304" pitchFamily="18" charset="0"/>
                <a:cs typeface="Arial" panose="020B0604020202020204" pitchFamily="34" charset="0"/>
              </a:rPr>
              <a:t>position.</a:t>
            </a:r>
            <a:r>
              <a:rPr lang="en-GB" sz="1600" dirty="0" smtClean="0">
                <a:ea typeface="Times New Roman" panose="02020603050405020304" pitchFamily="18" charset="0"/>
                <a:cs typeface="Calibri" panose="020F0502020204030204" pitchFamily="34" charset="0"/>
              </a:rPr>
              <a:t> </a:t>
            </a:r>
            <a:r>
              <a:rPr lang="en-GB" sz="1600" dirty="0" smtClean="0">
                <a:solidFill>
                  <a:srgbClr val="222222"/>
                </a:solidFill>
                <a:ea typeface="Times New Roman" panose="02020603050405020304" pitchFamily="18" charset="0"/>
                <a:cs typeface="Arial" panose="020B0604020202020204" pitchFamily="34" charset="0"/>
              </a:rPr>
              <a:t>He </a:t>
            </a:r>
            <a:r>
              <a:rPr lang="en-GB" sz="1600" dirty="0">
                <a:solidFill>
                  <a:srgbClr val="222222"/>
                </a:solidFill>
                <a:ea typeface="Times New Roman" panose="02020603050405020304" pitchFamily="18" charset="0"/>
                <a:cs typeface="Arial" panose="020B0604020202020204" pitchFamily="34" charset="0"/>
              </a:rPr>
              <a:t>then reflects the new shape in the x-axis and draws </a:t>
            </a:r>
            <a:r>
              <a:rPr lang="en-GB" sz="1600" dirty="0" smtClean="0">
                <a:solidFill>
                  <a:srgbClr val="222222"/>
                </a:solidFill>
                <a:ea typeface="Times New Roman" panose="02020603050405020304" pitchFamily="18" charset="0"/>
                <a:cs typeface="Arial" panose="020B0604020202020204" pitchFamily="34" charset="0"/>
              </a:rPr>
              <a:t>vertex </a:t>
            </a:r>
            <a:r>
              <a:rPr lang="en-GB" sz="1600" dirty="0">
                <a:solidFill>
                  <a:srgbClr val="222222"/>
                </a:solidFill>
                <a:ea typeface="Times New Roman" panose="02020603050405020304" pitchFamily="18" charset="0"/>
                <a:cs typeface="Arial" panose="020B0604020202020204" pitchFamily="34" charset="0"/>
              </a:rPr>
              <a:t>A in its </a:t>
            </a:r>
            <a:r>
              <a:rPr lang="en-GB" sz="1600" dirty="0" smtClean="0">
                <a:solidFill>
                  <a:srgbClr val="222222"/>
                </a:solidFill>
                <a:ea typeface="Times New Roman" panose="02020603050405020304" pitchFamily="18" charset="0"/>
                <a:cs typeface="Arial" panose="020B0604020202020204" pitchFamily="34" charset="0"/>
              </a:rPr>
              <a:t>final </a:t>
            </a:r>
            <a:r>
              <a:rPr lang="en-GB" sz="1600" dirty="0">
                <a:solidFill>
                  <a:srgbClr val="222222"/>
                </a:solidFill>
                <a:ea typeface="Times New Roman" panose="02020603050405020304" pitchFamily="18" charset="0"/>
                <a:cs typeface="Arial" panose="020B0604020202020204" pitchFamily="34" charset="0"/>
              </a:rPr>
              <a:t>position</a:t>
            </a:r>
            <a:r>
              <a:rPr lang="en-GB" sz="1600" dirty="0" smtClean="0">
                <a:solidFill>
                  <a:srgbClr val="222222"/>
                </a:solidFill>
                <a:ea typeface="Times New Roman" panose="02020603050405020304" pitchFamily="18" charset="0"/>
                <a:cs typeface="Arial" panose="020B0604020202020204" pitchFamily="34" charset="0"/>
              </a:rPr>
              <a:t>.</a:t>
            </a:r>
            <a:endParaRPr lang="en-GB" sz="1600" dirty="0">
              <a:solidFill>
                <a:srgbClr val="222222"/>
              </a:solidFill>
              <a:ea typeface="Calibri" panose="020F0502020204030204" pitchFamily="34" charset="0"/>
              <a:cs typeface="Arial" panose="020B0604020202020204" pitchFamily="34" charset="0"/>
            </a:endParaRPr>
          </a:p>
          <a:p>
            <a:pPr>
              <a:lnSpc>
                <a:spcPct val="107000"/>
              </a:lnSpc>
            </a:pPr>
            <a:endParaRPr lang="en-GB" sz="1600" dirty="0" smtClean="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smtClean="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smtClean="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smtClean="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smtClean="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smtClean="0">
              <a:solidFill>
                <a:srgbClr val="222222"/>
              </a:solidFill>
              <a:ea typeface="Times New Roman" panose="02020603050405020304" pitchFamily="18" charset="0"/>
              <a:cs typeface="Arial" panose="020B0604020202020204" pitchFamily="34" charset="0"/>
            </a:endParaRPr>
          </a:p>
          <a:p>
            <a:pPr>
              <a:lnSpc>
                <a:spcPct val="107000"/>
              </a:lnSpc>
            </a:pPr>
            <a:endParaRPr lang="en-GB" sz="1600" dirty="0" smtClean="0">
              <a:solidFill>
                <a:srgbClr val="222222"/>
              </a:solidFill>
              <a:ea typeface="Times New Roman" panose="02020603050405020304" pitchFamily="18" charset="0"/>
              <a:cs typeface="Arial" panose="020B0604020202020204" pitchFamily="34" charset="0"/>
            </a:endParaRPr>
          </a:p>
          <a:p>
            <a:pPr>
              <a:lnSpc>
                <a:spcPct val="107000"/>
              </a:lnSpc>
            </a:pPr>
            <a:r>
              <a:rPr lang="en-GB" sz="1600" dirty="0" smtClean="0">
                <a:solidFill>
                  <a:srgbClr val="222222"/>
                </a:solidFill>
                <a:ea typeface="Times New Roman" panose="02020603050405020304" pitchFamily="18" charset="0"/>
                <a:cs typeface="Arial" panose="020B0604020202020204" pitchFamily="34" charset="0"/>
              </a:rPr>
              <a:t>Is </a:t>
            </a:r>
            <a:r>
              <a:rPr lang="en-GB" sz="1600" dirty="0">
                <a:solidFill>
                  <a:srgbClr val="222222"/>
                </a:solidFill>
                <a:ea typeface="Times New Roman" panose="02020603050405020304" pitchFamily="18" charset="0"/>
                <a:cs typeface="Arial" panose="020B0604020202020204" pitchFamily="34" charset="0"/>
              </a:rPr>
              <a:t>Dylan correct? Explain your answer</a:t>
            </a:r>
            <a:r>
              <a:rPr lang="en-GB" sz="1600" dirty="0" smtClean="0">
                <a:solidFill>
                  <a:srgbClr val="222222"/>
                </a:solidFill>
                <a:ea typeface="Times New Roman" panose="02020603050405020304" pitchFamily="18" charset="0"/>
                <a:cs typeface="Arial" panose="020B0604020202020204" pitchFamily="34" charset="0"/>
              </a:rPr>
              <a:t>.</a:t>
            </a:r>
            <a:endParaRPr lang="en-GB" sz="1050" dirty="0">
              <a:ea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77000" y="3048001"/>
            <a:ext cx="2015608" cy="2671380"/>
          </a:xfrm>
          <a:prstGeom prst="rect">
            <a:avLst/>
          </a:prstGeom>
        </p:spPr>
      </p:pic>
      <p:sp>
        <p:nvSpPr>
          <p:cNvPr id="3" name="TextBox 2"/>
          <p:cNvSpPr txBox="1"/>
          <p:nvPr/>
        </p:nvSpPr>
        <p:spPr>
          <a:xfrm>
            <a:off x="5553332" y="4692155"/>
            <a:ext cx="2105025" cy="956773"/>
          </a:xfrm>
          <a:prstGeom prst="wedgeRectCallout">
            <a:avLst>
              <a:gd name="adj1" fmla="val 30298"/>
              <a:gd name="adj2" fmla="val -93678"/>
            </a:avLst>
          </a:prstGeom>
          <a:solidFill>
            <a:schemeClr val="bg1"/>
          </a:solidFill>
          <a:ln w="19050">
            <a:solidFill>
              <a:schemeClr val="tx1"/>
            </a:solidFill>
          </a:ln>
        </p:spPr>
        <p:txBody>
          <a:bodyPr wrap="square" lIns="108000" tIns="108000" rIns="108000" bIns="108000" rtlCol="0">
            <a:spAutoFit/>
          </a:bodyPr>
          <a:lstStyle/>
          <a:p>
            <a:pPr algn="ctr"/>
            <a:r>
              <a:rPr lang="en-GB" sz="1600" dirty="0">
                <a:solidFill>
                  <a:srgbClr val="222222"/>
                </a:solidFill>
                <a:ea typeface="Times New Roman" panose="02020603050405020304" pitchFamily="18" charset="0"/>
                <a:cs typeface="Arial" panose="020B0604020202020204" pitchFamily="34" charset="0"/>
              </a:rPr>
              <a:t>After both reflections </a:t>
            </a:r>
            <a:r>
              <a:rPr lang="en-GB" sz="1600" dirty="0" smtClean="0">
                <a:solidFill>
                  <a:srgbClr val="222222"/>
                </a:solidFill>
                <a:ea typeface="Times New Roman" panose="02020603050405020304" pitchFamily="18" charset="0"/>
                <a:cs typeface="Arial" panose="020B0604020202020204" pitchFamily="34" charset="0"/>
              </a:rPr>
              <a:t>vertex </a:t>
            </a:r>
            <a:r>
              <a:rPr lang="en-GB" sz="1600" dirty="0">
                <a:solidFill>
                  <a:srgbClr val="222222"/>
                </a:solidFill>
                <a:ea typeface="Times New Roman" panose="02020603050405020304" pitchFamily="18" charset="0"/>
                <a:cs typeface="Arial" panose="020B0604020202020204" pitchFamily="34" charset="0"/>
              </a:rPr>
              <a:t>A has now moved to (-3,2</a:t>
            </a:r>
            <a:r>
              <a:rPr lang="en-GB" sz="1600" dirty="0" smtClean="0">
                <a:solidFill>
                  <a:srgbClr val="222222"/>
                </a:solidFill>
                <a:ea typeface="Times New Roman" panose="02020603050405020304" pitchFamily="18" charset="0"/>
                <a:cs typeface="Arial" panose="020B0604020202020204" pitchFamily="34" charset="0"/>
              </a:rPr>
              <a:t>)</a:t>
            </a:r>
            <a:endParaRPr lang="en-GB" sz="1600" dirty="0"/>
          </a:p>
        </p:txBody>
      </p:sp>
      <p:sp>
        <p:nvSpPr>
          <p:cNvPr id="4" name="Diamond 3"/>
          <p:cNvSpPr/>
          <p:nvPr/>
        </p:nvSpPr>
        <p:spPr>
          <a:xfrm>
            <a:off x="1225051" y="1895017"/>
            <a:ext cx="1390650" cy="914400"/>
          </a:xfrm>
          <a:custGeom>
            <a:avLst/>
            <a:gdLst>
              <a:gd name="connsiteX0" fmla="*/ 0 w 914400"/>
              <a:gd name="connsiteY0" fmla="*/ 457200 h 914400"/>
              <a:gd name="connsiteX1" fmla="*/ 457200 w 914400"/>
              <a:gd name="connsiteY1" fmla="*/ 0 h 914400"/>
              <a:gd name="connsiteX2" fmla="*/ 914400 w 914400"/>
              <a:gd name="connsiteY2" fmla="*/ 457200 h 914400"/>
              <a:gd name="connsiteX3" fmla="*/ 457200 w 914400"/>
              <a:gd name="connsiteY3" fmla="*/ 914400 h 914400"/>
              <a:gd name="connsiteX4" fmla="*/ 0 w 914400"/>
              <a:gd name="connsiteY4" fmla="*/ 457200 h 914400"/>
              <a:gd name="connsiteX0" fmla="*/ 0 w 1390650"/>
              <a:gd name="connsiteY0" fmla="*/ 457200 h 914400"/>
              <a:gd name="connsiteX1" fmla="*/ 457200 w 1390650"/>
              <a:gd name="connsiteY1" fmla="*/ 0 h 914400"/>
              <a:gd name="connsiteX2" fmla="*/ 1390650 w 1390650"/>
              <a:gd name="connsiteY2" fmla="*/ 461962 h 914400"/>
              <a:gd name="connsiteX3" fmla="*/ 457200 w 1390650"/>
              <a:gd name="connsiteY3" fmla="*/ 914400 h 914400"/>
              <a:gd name="connsiteX4" fmla="*/ 0 w 1390650"/>
              <a:gd name="connsiteY4" fmla="*/ 457200 h 914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650" h="914400">
                <a:moveTo>
                  <a:pt x="0" y="457200"/>
                </a:moveTo>
                <a:lnTo>
                  <a:pt x="457200" y="0"/>
                </a:lnTo>
                <a:lnTo>
                  <a:pt x="1390650" y="461962"/>
                </a:lnTo>
                <a:lnTo>
                  <a:pt x="457200" y="914400"/>
                </a:lnTo>
                <a:lnTo>
                  <a:pt x="0" y="457200"/>
                </a:lnTo>
                <a:close/>
              </a:path>
            </a:pathLst>
          </a:cu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1579474" y="1767856"/>
            <a:ext cx="225651" cy="225651"/>
          </a:xfrm>
          <a:prstGeom prst="ellipse">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3" name="Diamond 3"/>
          <p:cNvSpPr/>
          <p:nvPr/>
        </p:nvSpPr>
        <p:spPr>
          <a:xfrm>
            <a:off x="1233002" y="4692311"/>
            <a:ext cx="1390650" cy="914400"/>
          </a:xfrm>
          <a:custGeom>
            <a:avLst/>
            <a:gdLst>
              <a:gd name="connsiteX0" fmla="*/ 0 w 914400"/>
              <a:gd name="connsiteY0" fmla="*/ 457200 h 914400"/>
              <a:gd name="connsiteX1" fmla="*/ 457200 w 914400"/>
              <a:gd name="connsiteY1" fmla="*/ 0 h 914400"/>
              <a:gd name="connsiteX2" fmla="*/ 914400 w 914400"/>
              <a:gd name="connsiteY2" fmla="*/ 457200 h 914400"/>
              <a:gd name="connsiteX3" fmla="*/ 457200 w 914400"/>
              <a:gd name="connsiteY3" fmla="*/ 914400 h 914400"/>
              <a:gd name="connsiteX4" fmla="*/ 0 w 914400"/>
              <a:gd name="connsiteY4" fmla="*/ 457200 h 914400"/>
              <a:gd name="connsiteX0" fmla="*/ 0 w 1390650"/>
              <a:gd name="connsiteY0" fmla="*/ 457200 h 914400"/>
              <a:gd name="connsiteX1" fmla="*/ 457200 w 1390650"/>
              <a:gd name="connsiteY1" fmla="*/ 0 h 914400"/>
              <a:gd name="connsiteX2" fmla="*/ 1390650 w 1390650"/>
              <a:gd name="connsiteY2" fmla="*/ 461962 h 914400"/>
              <a:gd name="connsiteX3" fmla="*/ 457200 w 1390650"/>
              <a:gd name="connsiteY3" fmla="*/ 914400 h 914400"/>
              <a:gd name="connsiteX4" fmla="*/ 0 w 1390650"/>
              <a:gd name="connsiteY4" fmla="*/ 457200 h 914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650" h="914400">
                <a:moveTo>
                  <a:pt x="0" y="457200"/>
                </a:moveTo>
                <a:lnTo>
                  <a:pt x="457200" y="0"/>
                </a:lnTo>
                <a:lnTo>
                  <a:pt x="1390650" y="461962"/>
                </a:lnTo>
                <a:lnTo>
                  <a:pt x="457200" y="914400"/>
                </a:lnTo>
                <a:lnTo>
                  <a:pt x="0" y="457200"/>
                </a:lnTo>
                <a:close/>
              </a:path>
            </a:pathLst>
          </a:cu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1579474" y="5501836"/>
            <a:ext cx="225651" cy="225651"/>
          </a:xfrm>
          <a:prstGeom prst="ellipse">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endParaRPr>
          </a:p>
        </p:txBody>
      </p:sp>
      <p:sp>
        <p:nvSpPr>
          <p:cNvPr id="41" name="TextBox 40"/>
          <p:cNvSpPr txBox="1"/>
          <p:nvPr/>
        </p:nvSpPr>
        <p:spPr>
          <a:xfrm>
            <a:off x="1513394" y="5482149"/>
            <a:ext cx="357809" cy="276999"/>
          </a:xfrm>
          <a:prstGeom prst="rect">
            <a:avLst/>
          </a:prstGeom>
          <a:noFill/>
        </p:spPr>
        <p:txBody>
          <a:bodyPr wrap="square" rtlCol="0">
            <a:spAutoFit/>
          </a:bodyPr>
          <a:lstStyle/>
          <a:p>
            <a:pPr algn="ctr"/>
            <a:r>
              <a:rPr lang="en-GB" sz="1200" dirty="0" smtClean="0"/>
              <a:t>A’</a:t>
            </a:r>
            <a:endParaRPr lang="en-GB" sz="1200" dirty="0"/>
          </a:p>
        </p:txBody>
      </p:sp>
      <p:sp>
        <p:nvSpPr>
          <p:cNvPr id="46" name="Diamond 3"/>
          <p:cNvSpPr/>
          <p:nvPr/>
        </p:nvSpPr>
        <p:spPr>
          <a:xfrm rot="10800000">
            <a:off x="3562142" y="4692155"/>
            <a:ext cx="1390650" cy="914400"/>
          </a:xfrm>
          <a:custGeom>
            <a:avLst/>
            <a:gdLst>
              <a:gd name="connsiteX0" fmla="*/ 0 w 914400"/>
              <a:gd name="connsiteY0" fmla="*/ 457200 h 914400"/>
              <a:gd name="connsiteX1" fmla="*/ 457200 w 914400"/>
              <a:gd name="connsiteY1" fmla="*/ 0 h 914400"/>
              <a:gd name="connsiteX2" fmla="*/ 914400 w 914400"/>
              <a:gd name="connsiteY2" fmla="*/ 457200 h 914400"/>
              <a:gd name="connsiteX3" fmla="*/ 457200 w 914400"/>
              <a:gd name="connsiteY3" fmla="*/ 914400 h 914400"/>
              <a:gd name="connsiteX4" fmla="*/ 0 w 914400"/>
              <a:gd name="connsiteY4" fmla="*/ 457200 h 914400"/>
              <a:gd name="connsiteX0" fmla="*/ 0 w 1390650"/>
              <a:gd name="connsiteY0" fmla="*/ 457200 h 914400"/>
              <a:gd name="connsiteX1" fmla="*/ 457200 w 1390650"/>
              <a:gd name="connsiteY1" fmla="*/ 0 h 914400"/>
              <a:gd name="connsiteX2" fmla="*/ 1390650 w 1390650"/>
              <a:gd name="connsiteY2" fmla="*/ 461962 h 914400"/>
              <a:gd name="connsiteX3" fmla="*/ 457200 w 1390650"/>
              <a:gd name="connsiteY3" fmla="*/ 914400 h 914400"/>
              <a:gd name="connsiteX4" fmla="*/ 0 w 1390650"/>
              <a:gd name="connsiteY4" fmla="*/ 457200 h 914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650" h="914400">
                <a:moveTo>
                  <a:pt x="0" y="457200"/>
                </a:moveTo>
                <a:lnTo>
                  <a:pt x="457200" y="0"/>
                </a:lnTo>
                <a:lnTo>
                  <a:pt x="1390650" y="461962"/>
                </a:lnTo>
                <a:lnTo>
                  <a:pt x="457200" y="914400"/>
                </a:lnTo>
                <a:lnTo>
                  <a:pt x="0" y="457200"/>
                </a:lnTo>
                <a:close/>
              </a:path>
            </a:pathLst>
          </a:custGeom>
          <a:solidFill>
            <a:srgbClr val="4DB1E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4376753" y="5493730"/>
            <a:ext cx="225651" cy="225651"/>
          </a:xfrm>
          <a:prstGeom prst="ellipse">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a:t>
            </a:r>
            <a:endParaRPr lang="en-GB" sz="1200" dirty="0">
              <a:solidFill>
                <a:schemeClr val="tx1"/>
              </a:solidFill>
            </a:endParaRPr>
          </a:p>
        </p:txBody>
      </p:sp>
      <p:sp>
        <p:nvSpPr>
          <p:cNvPr id="48" name="TextBox 47"/>
          <p:cNvSpPr txBox="1"/>
          <p:nvPr/>
        </p:nvSpPr>
        <p:spPr>
          <a:xfrm>
            <a:off x="1513394" y="1742580"/>
            <a:ext cx="357809" cy="276999"/>
          </a:xfrm>
          <a:prstGeom prst="rect">
            <a:avLst/>
          </a:prstGeom>
          <a:noFill/>
        </p:spPr>
        <p:txBody>
          <a:bodyPr wrap="square" rtlCol="0">
            <a:spAutoFit/>
          </a:bodyPr>
          <a:lstStyle/>
          <a:p>
            <a:pPr algn="ctr"/>
            <a:r>
              <a:rPr lang="en-GB" sz="1200" dirty="0" smtClean="0"/>
              <a:t>A”</a:t>
            </a:r>
            <a:endParaRPr lang="en-GB" sz="1200" dirty="0"/>
          </a:p>
        </p:txBody>
      </p:sp>
      <p:sp>
        <p:nvSpPr>
          <p:cNvPr id="49" name="TextBox 48"/>
          <p:cNvSpPr txBox="1"/>
          <p:nvPr/>
        </p:nvSpPr>
        <p:spPr>
          <a:xfrm>
            <a:off x="5608169" y="1402878"/>
            <a:ext cx="2780180" cy="1536307"/>
          </a:xfrm>
          <a:prstGeom prst="rect">
            <a:avLst/>
          </a:prstGeom>
          <a:solidFill>
            <a:schemeClr val="bg1"/>
          </a:solidFill>
          <a:ln w="28575">
            <a:solidFill>
              <a:srgbClr val="87BD31"/>
            </a:solidFill>
          </a:ln>
        </p:spPr>
        <p:txBody>
          <a:bodyPr wrap="square" lIns="108000" tIns="108000" rIns="108000" bIns="108000" rtlCol="0" anchor="ctr">
            <a:noAutofit/>
          </a:bodyPr>
          <a:lstStyle/>
          <a:p>
            <a:pPr algn="ctr"/>
            <a:r>
              <a:rPr lang="en-GB" sz="1600" dirty="0">
                <a:ea typeface="Times New Roman" panose="02020603050405020304" pitchFamily="18" charset="0"/>
                <a:cs typeface="Arial" panose="020B0604020202020204" pitchFamily="34" charset="0"/>
              </a:rPr>
              <a:t>Dylan is incorrect. He has given the coordinate for the wrong vertex. </a:t>
            </a:r>
            <a:r>
              <a:rPr lang="en-GB" sz="1600" dirty="0" smtClean="0"/>
              <a:t>Vertex </a:t>
            </a:r>
            <a:r>
              <a:rPr lang="en-GB" sz="1600" dirty="0"/>
              <a:t>A is now at </a:t>
            </a:r>
            <a:r>
              <a:rPr lang="en-GB" sz="1600" dirty="0" smtClean="0"/>
              <a:t>(-3,4) </a:t>
            </a:r>
            <a:r>
              <a:rPr lang="en-GB" sz="1600" dirty="0" smtClean="0">
                <a:ea typeface="Times New Roman" panose="02020603050405020304" pitchFamily="18" charset="0"/>
                <a:cs typeface="Arial" panose="020B0604020202020204" pitchFamily="34" charset="0"/>
              </a:rPr>
              <a:t>after </a:t>
            </a:r>
            <a:r>
              <a:rPr lang="en-GB" sz="1600" dirty="0">
                <a:ea typeface="Times New Roman" panose="02020603050405020304" pitchFamily="18" charset="0"/>
                <a:cs typeface="Arial" panose="020B0604020202020204" pitchFamily="34" charset="0"/>
              </a:rPr>
              <a:t>the reflection in the x-axis</a:t>
            </a:r>
            <a:r>
              <a:rPr lang="en-GB" sz="1600" dirty="0" smtClean="0">
                <a:ea typeface="Times New Roman" panose="02020603050405020304" pitchFamily="18" charset="0"/>
                <a:cs typeface="Arial" panose="020B0604020202020204" pitchFamily="34" charset="0"/>
              </a:rPr>
              <a:t>.</a:t>
            </a:r>
            <a:endParaRPr lang="en-GB" sz="1600" dirty="0">
              <a:ea typeface="Calibri" panose="020F0502020204030204" pitchFamily="34" charset="0"/>
              <a:cs typeface="Calibri" panose="020F0502020204030204" pitchFamily="34" charset="0"/>
            </a:endParaRPr>
          </a:p>
        </p:txBody>
      </p:sp>
      <p:sp>
        <p:nvSpPr>
          <p:cNvPr id="73" name="TextBox 72"/>
          <p:cNvSpPr txBox="1"/>
          <p:nvPr/>
        </p:nvSpPr>
        <p:spPr>
          <a:xfrm>
            <a:off x="2985886" y="3630349"/>
            <a:ext cx="208589" cy="246221"/>
          </a:xfrm>
          <a:prstGeom prst="rect">
            <a:avLst/>
          </a:prstGeom>
          <a:noFill/>
        </p:spPr>
        <p:txBody>
          <a:bodyPr wrap="square" lIns="0" tIns="0" rIns="0" bIns="0" rtlCol="0">
            <a:spAutoFit/>
          </a:bodyPr>
          <a:lstStyle/>
          <a:p>
            <a:pPr algn="ctr"/>
            <a:r>
              <a:rPr lang="en-GB" sz="1600" dirty="0"/>
              <a:t>0</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 name="Table 38"/>
          <p:cNvGraphicFramePr>
            <a:graphicFrameLocks noGrp="1"/>
          </p:cNvGraphicFramePr>
          <p:nvPr>
            <p:extLst>
              <p:ext uri="{D42A27DB-BD31-4B8C-83A1-F6EECF244321}">
                <p14:modId xmlns:p14="http://schemas.microsoft.com/office/powerpoint/2010/main" val="727359258"/>
              </p:ext>
            </p:extLst>
          </p:nvPr>
        </p:nvGraphicFramePr>
        <p:xfrm>
          <a:off x="755650" y="1419812"/>
          <a:ext cx="4673600" cy="4655110"/>
        </p:xfrm>
        <a:graphic>
          <a:graphicData uri="http://schemas.openxmlformats.org/drawingml/2006/table">
            <a:tbl>
              <a:tblPr firstRow="1" bandRow="1">
                <a:tableStyleId>{5C22544A-7EE6-4342-B048-85BDC9FD1C3A}</a:tableStyleId>
              </a:tblPr>
              <a:tblGrid>
                <a:gridCol w="467360"/>
                <a:gridCol w="467360"/>
                <a:gridCol w="467360"/>
                <a:gridCol w="467360"/>
                <a:gridCol w="467360"/>
                <a:gridCol w="467360"/>
                <a:gridCol w="467360"/>
                <a:gridCol w="467360"/>
                <a:gridCol w="467360"/>
                <a:gridCol w="467360"/>
              </a:tblGrid>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0" name="TextBox 39"/>
          <p:cNvSpPr txBox="1"/>
          <p:nvPr/>
        </p:nvSpPr>
        <p:spPr>
          <a:xfrm>
            <a:off x="2831708" y="1300363"/>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41" name="TextBox 40"/>
          <p:cNvSpPr txBox="1"/>
          <p:nvPr/>
        </p:nvSpPr>
        <p:spPr>
          <a:xfrm>
            <a:off x="2831707" y="1759905"/>
            <a:ext cx="208589" cy="246221"/>
          </a:xfrm>
          <a:prstGeom prst="rect">
            <a:avLst/>
          </a:prstGeom>
          <a:solidFill>
            <a:schemeClr val="bg1"/>
          </a:solidFill>
        </p:spPr>
        <p:txBody>
          <a:bodyPr wrap="square" lIns="0" tIns="0" rIns="0" bIns="0" rtlCol="0">
            <a:spAutoFit/>
          </a:bodyPr>
          <a:lstStyle/>
          <a:p>
            <a:pPr algn="ctr"/>
            <a:r>
              <a:rPr lang="en-GB" sz="1600" dirty="0"/>
              <a:t>4</a:t>
            </a:r>
          </a:p>
        </p:txBody>
      </p:sp>
      <p:sp>
        <p:nvSpPr>
          <p:cNvPr id="48" name="TextBox 47"/>
          <p:cNvSpPr txBox="1"/>
          <p:nvPr/>
        </p:nvSpPr>
        <p:spPr>
          <a:xfrm>
            <a:off x="2824334" y="2236610"/>
            <a:ext cx="208589" cy="246221"/>
          </a:xfrm>
          <a:prstGeom prst="rect">
            <a:avLst/>
          </a:prstGeom>
          <a:solidFill>
            <a:schemeClr val="bg1"/>
          </a:solidFill>
        </p:spPr>
        <p:txBody>
          <a:bodyPr wrap="square" lIns="0" tIns="0" rIns="0" bIns="0" rtlCol="0">
            <a:spAutoFit/>
          </a:bodyPr>
          <a:lstStyle/>
          <a:p>
            <a:pPr algn="ctr"/>
            <a:r>
              <a:rPr lang="en-GB" sz="1600" dirty="0"/>
              <a:t>3</a:t>
            </a:r>
          </a:p>
        </p:txBody>
      </p:sp>
      <p:sp>
        <p:nvSpPr>
          <p:cNvPr id="49" name="TextBox 48"/>
          <p:cNvSpPr txBox="1"/>
          <p:nvPr/>
        </p:nvSpPr>
        <p:spPr>
          <a:xfrm>
            <a:off x="2816959" y="2686592"/>
            <a:ext cx="208589" cy="246221"/>
          </a:xfrm>
          <a:prstGeom prst="rect">
            <a:avLst/>
          </a:prstGeom>
          <a:solidFill>
            <a:schemeClr val="bg1"/>
          </a:solidFill>
        </p:spPr>
        <p:txBody>
          <a:bodyPr wrap="square" lIns="0" tIns="0" rIns="0" bIns="0" rtlCol="0">
            <a:spAutoFit/>
          </a:bodyPr>
          <a:lstStyle/>
          <a:p>
            <a:pPr algn="ctr"/>
            <a:r>
              <a:rPr lang="en-GB" sz="1600" dirty="0"/>
              <a:t>2</a:t>
            </a:r>
          </a:p>
        </p:txBody>
      </p:sp>
      <p:sp>
        <p:nvSpPr>
          <p:cNvPr id="50" name="TextBox 49"/>
          <p:cNvSpPr txBox="1"/>
          <p:nvPr/>
        </p:nvSpPr>
        <p:spPr>
          <a:xfrm>
            <a:off x="2817639" y="3165620"/>
            <a:ext cx="208589" cy="246221"/>
          </a:xfrm>
          <a:prstGeom prst="rect">
            <a:avLst/>
          </a:prstGeom>
          <a:solidFill>
            <a:schemeClr val="bg1"/>
          </a:solidFill>
        </p:spPr>
        <p:txBody>
          <a:bodyPr wrap="square" lIns="0" tIns="0" rIns="0" bIns="0" rtlCol="0">
            <a:spAutoFit/>
          </a:bodyPr>
          <a:lstStyle/>
          <a:p>
            <a:pPr algn="ctr"/>
            <a:r>
              <a:rPr lang="en-GB" sz="1600" dirty="0"/>
              <a:t>1</a:t>
            </a:r>
          </a:p>
        </p:txBody>
      </p:sp>
      <p:sp>
        <p:nvSpPr>
          <p:cNvPr id="52" name="TextBox 51"/>
          <p:cNvSpPr txBox="1"/>
          <p:nvPr/>
        </p:nvSpPr>
        <p:spPr>
          <a:xfrm>
            <a:off x="2814778" y="4092184"/>
            <a:ext cx="208589" cy="246221"/>
          </a:xfrm>
          <a:prstGeom prst="rect">
            <a:avLst/>
          </a:prstGeom>
          <a:solidFill>
            <a:schemeClr val="bg1"/>
          </a:solidFill>
        </p:spPr>
        <p:txBody>
          <a:bodyPr wrap="square" lIns="0" tIns="0" rIns="0" bIns="0" rtlCol="0">
            <a:spAutoFit/>
          </a:bodyPr>
          <a:lstStyle/>
          <a:p>
            <a:pPr algn="ctr"/>
            <a:r>
              <a:rPr lang="en-GB" sz="1600" dirty="0" smtClean="0"/>
              <a:t>-1</a:t>
            </a:r>
            <a:endParaRPr lang="en-GB" sz="1600" dirty="0"/>
          </a:p>
        </p:txBody>
      </p:sp>
      <p:sp>
        <p:nvSpPr>
          <p:cNvPr id="53" name="TextBox 52"/>
          <p:cNvSpPr txBox="1"/>
          <p:nvPr/>
        </p:nvSpPr>
        <p:spPr>
          <a:xfrm>
            <a:off x="2814777" y="4556914"/>
            <a:ext cx="208589" cy="246221"/>
          </a:xfrm>
          <a:prstGeom prst="rect">
            <a:avLst/>
          </a:prstGeom>
          <a:solidFill>
            <a:schemeClr val="bg1"/>
          </a:solidFill>
        </p:spPr>
        <p:txBody>
          <a:bodyPr wrap="square" lIns="0" tIns="0" rIns="0" bIns="0" rtlCol="0">
            <a:spAutoFit/>
          </a:bodyPr>
          <a:lstStyle/>
          <a:p>
            <a:pPr algn="ctr"/>
            <a:r>
              <a:rPr lang="en-GB" sz="1600" dirty="0" smtClean="0"/>
              <a:t>-2</a:t>
            </a:r>
            <a:endParaRPr lang="en-GB" sz="1600" dirty="0"/>
          </a:p>
        </p:txBody>
      </p:sp>
      <p:sp>
        <p:nvSpPr>
          <p:cNvPr id="54" name="TextBox 53"/>
          <p:cNvSpPr txBox="1"/>
          <p:nvPr/>
        </p:nvSpPr>
        <p:spPr>
          <a:xfrm>
            <a:off x="2814778" y="5026245"/>
            <a:ext cx="208589" cy="246221"/>
          </a:xfrm>
          <a:prstGeom prst="rect">
            <a:avLst/>
          </a:prstGeom>
          <a:solidFill>
            <a:schemeClr val="bg1"/>
          </a:solidFill>
        </p:spPr>
        <p:txBody>
          <a:bodyPr wrap="square" lIns="0" tIns="0" rIns="0" bIns="0" rtlCol="0">
            <a:spAutoFit/>
          </a:bodyPr>
          <a:lstStyle/>
          <a:p>
            <a:pPr algn="ctr"/>
            <a:r>
              <a:rPr lang="en-GB" sz="1600" dirty="0" smtClean="0"/>
              <a:t>-3</a:t>
            </a:r>
            <a:endParaRPr lang="en-GB" sz="1600" dirty="0"/>
          </a:p>
        </p:txBody>
      </p:sp>
      <p:sp>
        <p:nvSpPr>
          <p:cNvPr id="55" name="TextBox 54"/>
          <p:cNvSpPr txBox="1"/>
          <p:nvPr/>
        </p:nvSpPr>
        <p:spPr>
          <a:xfrm>
            <a:off x="2814777" y="5483601"/>
            <a:ext cx="208589" cy="246221"/>
          </a:xfrm>
          <a:prstGeom prst="rect">
            <a:avLst/>
          </a:prstGeom>
          <a:solidFill>
            <a:schemeClr val="bg1"/>
          </a:solidFill>
        </p:spPr>
        <p:txBody>
          <a:bodyPr wrap="square" lIns="0" tIns="0" rIns="0" bIns="0" rtlCol="0">
            <a:spAutoFit/>
          </a:bodyPr>
          <a:lstStyle/>
          <a:p>
            <a:pPr algn="ctr"/>
            <a:r>
              <a:rPr lang="en-GB" sz="1600" dirty="0" smtClean="0"/>
              <a:t>-4</a:t>
            </a:r>
            <a:endParaRPr lang="en-GB" sz="1600" dirty="0"/>
          </a:p>
        </p:txBody>
      </p:sp>
      <p:sp>
        <p:nvSpPr>
          <p:cNvPr id="56" name="TextBox 55"/>
          <p:cNvSpPr txBox="1"/>
          <p:nvPr/>
        </p:nvSpPr>
        <p:spPr>
          <a:xfrm>
            <a:off x="2815457" y="5954162"/>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57" name="TextBox 56"/>
          <p:cNvSpPr txBox="1"/>
          <p:nvPr/>
        </p:nvSpPr>
        <p:spPr>
          <a:xfrm>
            <a:off x="5316815" y="3812268"/>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58" name="TextBox 57"/>
          <p:cNvSpPr txBox="1"/>
          <p:nvPr/>
        </p:nvSpPr>
        <p:spPr>
          <a:xfrm>
            <a:off x="4860313" y="3811477"/>
            <a:ext cx="208589" cy="246221"/>
          </a:xfrm>
          <a:prstGeom prst="rect">
            <a:avLst/>
          </a:prstGeom>
          <a:solidFill>
            <a:schemeClr val="bg1"/>
          </a:solidFill>
        </p:spPr>
        <p:txBody>
          <a:bodyPr wrap="square" lIns="0" tIns="0" rIns="0" bIns="0" rtlCol="0">
            <a:spAutoFit/>
          </a:bodyPr>
          <a:lstStyle/>
          <a:p>
            <a:pPr algn="ctr"/>
            <a:r>
              <a:rPr lang="en-GB" sz="1600" dirty="0"/>
              <a:t>4</a:t>
            </a:r>
          </a:p>
        </p:txBody>
      </p:sp>
      <p:sp>
        <p:nvSpPr>
          <p:cNvPr id="59" name="TextBox 58"/>
          <p:cNvSpPr txBox="1"/>
          <p:nvPr/>
        </p:nvSpPr>
        <p:spPr>
          <a:xfrm>
            <a:off x="4384704" y="3806200"/>
            <a:ext cx="208589" cy="246221"/>
          </a:xfrm>
          <a:prstGeom prst="rect">
            <a:avLst/>
          </a:prstGeom>
          <a:solidFill>
            <a:schemeClr val="bg1"/>
          </a:solidFill>
        </p:spPr>
        <p:txBody>
          <a:bodyPr wrap="square" lIns="0" tIns="0" rIns="0" bIns="0" rtlCol="0">
            <a:spAutoFit/>
          </a:bodyPr>
          <a:lstStyle/>
          <a:p>
            <a:pPr algn="ctr"/>
            <a:r>
              <a:rPr lang="en-GB" sz="1600" dirty="0"/>
              <a:t>3</a:t>
            </a:r>
          </a:p>
        </p:txBody>
      </p:sp>
      <p:sp>
        <p:nvSpPr>
          <p:cNvPr id="60" name="TextBox 59"/>
          <p:cNvSpPr txBox="1"/>
          <p:nvPr/>
        </p:nvSpPr>
        <p:spPr>
          <a:xfrm>
            <a:off x="3916144" y="3819399"/>
            <a:ext cx="208589" cy="246221"/>
          </a:xfrm>
          <a:prstGeom prst="rect">
            <a:avLst/>
          </a:prstGeom>
          <a:solidFill>
            <a:schemeClr val="bg1"/>
          </a:solidFill>
        </p:spPr>
        <p:txBody>
          <a:bodyPr wrap="square" lIns="0" tIns="0" rIns="0" bIns="0" rtlCol="0">
            <a:spAutoFit/>
          </a:bodyPr>
          <a:lstStyle/>
          <a:p>
            <a:pPr algn="ctr"/>
            <a:r>
              <a:rPr lang="en-GB" sz="1600" dirty="0"/>
              <a:t>2</a:t>
            </a:r>
          </a:p>
        </p:txBody>
      </p:sp>
      <p:sp>
        <p:nvSpPr>
          <p:cNvPr id="61" name="TextBox 60"/>
          <p:cNvSpPr txBox="1"/>
          <p:nvPr/>
        </p:nvSpPr>
        <p:spPr>
          <a:xfrm>
            <a:off x="3452268" y="3819398"/>
            <a:ext cx="208589" cy="246221"/>
          </a:xfrm>
          <a:prstGeom prst="rect">
            <a:avLst/>
          </a:prstGeom>
          <a:solidFill>
            <a:schemeClr val="bg1"/>
          </a:solidFill>
        </p:spPr>
        <p:txBody>
          <a:bodyPr wrap="square" lIns="0" tIns="0" rIns="0" bIns="0" rtlCol="0">
            <a:spAutoFit/>
          </a:bodyPr>
          <a:lstStyle/>
          <a:p>
            <a:pPr algn="ctr"/>
            <a:r>
              <a:rPr lang="en-GB" sz="1600" dirty="0"/>
              <a:t>1</a:t>
            </a:r>
          </a:p>
        </p:txBody>
      </p:sp>
      <p:sp>
        <p:nvSpPr>
          <p:cNvPr id="62" name="TextBox 61"/>
          <p:cNvSpPr txBox="1"/>
          <p:nvPr/>
        </p:nvSpPr>
        <p:spPr>
          <a:xfrm>
            <a:off x="2523070" y="3809249"/>
            <a:ext cx="208589" cy="246221"/>
          </a:xfrm>
          <a:prstGeom prst="rect">
            <a:avLst/>
          </a:prstGeom>
          <a:solidFill>
            <a:schemeClr val="bg1"/>
          </a:solidFill>
        </p:spPr>
        <p:txBody>
          <a:bodyPr wrap="square" lIns="0" tIns="0" rIns="0" bIns="0" rtlCol="0">
            <a:spAutoFit/>
          </a:bodyPr>
          <a:lstStyle/>
          <a:p>
            <a:pPr algn="ctr"/>
            <a:r>
              <a:rPr lang="en-GB" sz="1600" dirty="0" smtClean="0"/>
              <a:t>-1</a:t>
            </a:r>
            <a:endParaRPr lang="en-GB" sz="1600" dirty="0"/>
          </a:p>
        </p:txBody>
      </p:sp>
      <p:sp>
        <p:nvSpPr>
          <p:cNvPr id="63" name="TextBox 62"/>
          <p:cNvSpPr txBox="1"/>
          <p:nvPr/>
        </p:nvSpPr>
        <p:spPr>
          <a:xfrm>
            <a:off x="2052687" y="3809248"/>
            <a:ext cx="208589" cy="246221"/>
          </a:xfrm>
          <a:prstGeom prst="rect">
            <a:avLst/>
          </a:prstGeom>
          <a:solidFill>
            <a:schemeClr val="bg1"/>
          </a:solidFill>
        </p:spPr>
        <p:txBody>
          <a:bodyPr wrap="square" lIns="0" tIns="0" rIns="0" bIns="0" rtlCol="0">
            <a:spAutoFit/>
          </a:bodyPr>
          <a:lstStyle/>
          <a:p>
            <a:pPr algn="ctr"/>
            <a:r>
              <a:rPr lang="en-GB" sz="1600" dirty="0" smtClean="0"/>
              <a:t>-2</a:t>
            </a:r>
            <a:endParaRPr lang="en-GB" sz="1600" dirty="0"/>
          </a:p>
        </p:txBody>
      </p:sp>
      <p:sp>
        <p:nvSpPr>
          <p:cNvPr id="64" name="TextBox 63"/>
          <p:cNvSpPr txBox="1"/>
          <p:nvPr/>
        </p:nvSpPr>
        <p:spPr>
          <a:xfrm>
            <a:off x="1588585" y="3809248"/>
            <a:ext cx="208589" cy="246221"/>
          </a:xfrm>
          <a:prstGeom prst="rect">
            <a:avLst/>
          </a:prstGeom>
          <a:solidFill>
            <a:schemeClr val="bg1"/>
          </a:solidFill>
        </p:spPr>
        <p:txBody>
          <a:bodyPr wrap="square" lIns="0" tIns="0" rIns="0" bIns="0" rtlCol="0">
            <a:spAutoFit/>
          </a:bodyPr>
          <a:lstStyle/>
          <a:p>
            <a:pPr algn="ctr"/>
            <a:r>
              <a:rPr lang="en-GB" sz="1600" dirty="0" smtClean="0"/>
              <a:t>-3</a:t>
            </a:r>
            <a:endParaRPr lang="en-GB" sz="1600" dirty="0"/>
          </a:p>
        </p:txBody>
      </p:sp>
      <p:sp>
        <p:nvSpPr>
          <p:cNvPr id="65" name="TextBox 64"/>
          <p:cNvSpPr txBox="1"/>
          <p:nvPr/>
        </p:nvSpPr>
        <p:spPr>
          <a:xfrm>
            <a:off x="1120757" y="3809248"/>
            <a:ext cx="208589" cy="246221"/>
          </a:xfrm>
          <a:prstGeom prst="rect">
            <a:avLst/>
          </a:prstGeom>
          <a:solidFill>
            <a:schemeClr val="bg1"/>
          </a:solidFill>
        </p:spPr>
        <p:txBody>
          <a:bodyPr wrap="square" lIns="0" tIns="0" rIns="0" bIns="0" rtlCol="0">
            <a:spAutoFit/>
          </a:bodyPr>
          <a:lstStyle/>
          <a:p>
            <a:pPr algn="ctr"/>
            <a:r>
              <a:rPr lang="en-GB" sz="1600" dirty="0" smtClean="0"/>
              <a:t>-4</a:t>
            </a:r>
            <a:endParaRPr lang="en-GB" sz="1600" dirty="0"/>
          </a:p>
        </p:txBody>
      </p:sp>
      <p:sp>
        <p:nvSpPr>
          <p:cNvPr id="66" name="TextBox 65"/>
          <p:cNvSpPr txBox="1"/>
          <p:nvPr/>
        </p:nvSpPr>
        <p:spPr>
          <a:xfrm>
            <a:off x="648775" y="3809639"/>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67" name="TextBox 66"/>
          <p:cNvSpPr txBox="1"/>
          <p:nvPr/>
        </p:nvSpPr>
        <p:spPr>
          <a:xfrm>
            <a:off x="2821938" y="1136988"/>
            <a:ext cx="514628" cy="153888"/>
          </a:xfrm>
          <a:prstGeom prst="rect">
            <a:avLst/>
          </a:prstGeom>
          <a:noFill/>
        </p:spPr>
        <p:txBody>
          <a:bodyPr wrap="square" lIns="0" tIns="0" rIns="0" bIns="0" rtlCol="0">
            <a:spAutoFit/>
          </a:bodyPr>
          <a:lstStyle/>
          <a:p>
            <a:pPr algn="ctr"/>
            <a:r>
              <a:rPr lang="en-GB" sz="1000" dirty="0" smtClean="0"/>
              <a:t>y-axis</a:t>
            </a:r>
            <a:endParaRPr lang="en-GB" sz="1000" dirty="0"/>
          </a:p>
        </p:txBody>
      </p:sp>
      <p:sp>
        <p:nvSpPr>
          <p:cNvPr id="68" name="TextBox 67"/>
          <p:cNvSpPr txBox="1"/>
          <p:nvPr/>
        </p:nvSpPr>
        <p:spPr>
          <a:xfrm rot="5400000">
            <a:off x="5350855" y="3670423"/>
            <a:ext cx="514628" cy="153888"/>
          </a:xfrm>
          <a:prstGeom prst="rect">
            <a:avLst/>
          </a:prstGeom>
          <a:noFill/>
        </p:spPr>
        <p:txBody>
          <a:bodyPr wrap="square" lIns="0" tIns="0" rIns="0" bIns="0" rtlCol="0">
            <a:spAutoFit/>
          </a:bodyPr>
          <a:lstStyle/>
          <a:p>
            <a:pPr algn="ctr"/>
            <a:r>
              <a:rPr lang="en-GB" sz="1000" dirty="0"/>
              <a:t>x</a:t>
            </a:r>
            <a:r>
              <a:rPr lang="en-GB" sz="1000" dirty="0" smtClean="0"/>
              <a:t>-axis</a:t>
            </a:r>
            <a:endParaRPr lang="en-GB" sz="1000" dirty="0"/>
          </a:p>
        </p:txBody>
      </p:sp>
      <p:sp>
        <p:nvSpPr>
          <p:cNvPr id="6" name="Rectangle 5"/>
          <p:cNvSpPr/>
          <p:nvPr/>
        </p:nvSpPr>
        <p:spPr>
          <a:xfrm>
            <a:off x="447429" y="670981"/>
            <a:ext cx="13814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Reflections</a:t>
            </a:r>
            <a:endParaRPr lang="en-GB" sz="1600" b="1" dirty="0">
              <a:solidFill>
                <a:schemeClr val="bg1"/>
              </a:solidFill>
            </a:endParaRP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1828852"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1828852"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742229" y="1341438"/>
            <a:ext cx="2743613" cy="2107756"/>
          </a:xfrm>
          <a:prstGeom prst="rect">
            <a:avLst/>
          </a:prstGeom>
          <a:noFill/>
        </p:spPr>
        <p:txBody>
          <a:bodyPr wrap="square" lIns="0" tIns="0" rIns="0" bIns="0" rtlCol="0">
            <a:spAutoFit/>
          </a:bodyPr>
          <a:lstStyle/>
          <a:p>
            <a:pPr>
              <a:lnSpc>
                <a:spcPct val="107000"/>
              </a:lnSpc>
            </a:pPr>
            <a:r>
              <a:rPr lang="en-GB" sz="1600" dirty="0" smtClean="0">
                <a:solidFill>
                  <a:srgbClr val="000000"/>
                </a:solidFill>
                <a:ea typeface="Calibri" panose="020F0502020204030204" pitchFamily="34" charset="0"/>
                <a:cs typeface="Calibri" panose="020F0502020204030204" pitchFamily="34" charset="0"/>
              </a:rPr>
              <a:t>Ellie </a:t>
            </a:r>
            <a:r>
              <a:rPr lang="en-GB" sz="1600" dirty="0">
                <a:solidFill>
                  <a:srgbClr val="000000"/>
                </a:solidFill>
                <a:ea typeface="Calibri" panose="020F0502020204030204" pitchFamily="34" charset="0"/>
                <a:cs typeface="Calibri" panose="020F0502020204030204" pitchFamily="34" charset="0"/>
              </a:rPr>
              <a:t>has drawn shape A onto this coordinate grid. </a:t>
            </a:r>
            <a:r>
              <a:rPr lang="en-GB" sz="1600" dirty="0" smtClean="0">
                <a:solidFill>
                  <a:srgbClr val="000000"/>
                </a:solidFill>
                <a:ea typeface="Calibri" panose="020F0502020204030204" pitchFamily="34" charset="0"/>
                <a:cs typeface="Calibri" panose="020F0502020204030204" pitchFamily="34" charset="0"/>
              </a:rPr>
              <a:t>She has </a:t>
            </a:r>
            <a:r>
              <a:rPr lang="en-GB" sz="1600" dirty="0">
                <a:solidFill>
                  <a:srgbClr val="000000"/>
                </a:solidFill>
                <a:ea typeface="Calibri" panose="020F0502020204030204" pitchFamily="34" charset="0"/>
                <a:cs typeface="Calibri" panose="020F0502020204030204" pitchFamily="34" charset="0"/>
              </a:rPr>
              <a:t>labelled one of the vertices </a:t>
            </a:r>
            <a:r>
              <a:rPr lang="en-GB" sz="1600" dirty="0" smtClean="0">
                <a:solidFill>
                  <a:srgbClr val="000000"/>
                </a:solidFill>
                <a:ea typeface="Calibri" panose="020F0502020204030204" pitchFamily="34" charset="0"/>
                <a:cs typeface="Calibri" panose="020F0502020204030204" pitchFamily="34" charset="0"/>
              </a:rPr>
              <a:t>as </a:t>
            </a:r>
            <a:r>
              <a:rPr lang="en-GB" sz="1600" dirty="0">
                <a:solidFill>
                  <a:srgbClr val="000000"/>
                </a:solidFill>
                <a:ea typeface="Calibri" panose="020F0502020204030204" pitchFamily="34" charset="0"/>
                <a:cs typeface="Calibri" panose="020F0502020204030204" pitchFamily="34" charset="0"/>
              </a:rPr>
              <a:t>A</a:t>
            </a:r>
            <a:r>
              <a:rPr lang="en-GB" sz="1600" dirty="0" smtClean="0">
                <a:solidFill>
                  <a:srgbClr val="000000"/>
                </a:solidFill>
                <a:ea typeface="Calibri" panose="020F0502020204030204" pitchFamily="34" charset="0"/>
                <a:cs typeface="Calibri" panose="020F0502020204030204" pitchFamily="34" charset="0"/>
              </a:rPr>
              <a:t>.</a:t>
            </a:r>
          </a:p>
          <a:p>
            <a:pPr>
              <a:lnSpc>
                <a:spcPct val="107000"/>
              </a:lnSpc>
            </a:pPr>
            <a:endParaRPr lang="en-GB" sz="1600" dirty="0">
              <a:solidFill>
                <a:srgbClr val="000000"/>
              </a:solidFill>
              <a:ea typeface="Calibri" panose="020F0502020204030204" pitchFamily="34" charset="0"/>
              <a:cs typeface="Calibri" panose="020F0502020204030204" pitchFamily="34" charset="0"/>
            </a:endParaRPr>
          </a:p>
          <a:p>
            <a:pPr>
              <a:lnSpc>
                <a:spcPct val="107000"/>
              </a:lnSpc>
            </a:pPr>
            <a:r>
              <a:rPr lang="en-GB" sz="1600" dirty="0" smtClean="0">
                <a:solidFill>
                  <a:srgbClr val="000000"/>
                </a:solidFill>
                <a:ea typeface="Calibri" panose="020F0502020204030204" pitchFamily="34" charset="0"/>
                <a:cs typeface="Calibri" panose="020F0502020204030204" pitchFamily="34" charset="0"/>
              </a:rPr>
              <a:t>She </a:t>
            </a:r>
            <a:r>
              <a:rPr lang="en-GB" sz="1600" dirty="0">
                <a:solidFill>
                  <a:srgbClr val="000000"/>
                </a:solidFill>
                <a:ea typeface="Calibri" panose="020F0502020204030204" pitchFamily="34" charset="0"/>
                <a:cs typeface="Calibri" panose="020F0502020204030204" pitchFamily="34" charset="0"/>
              </a:rPr>
              <a:t>reflects this shape in the x-axis. </a:t>
            </a:r>
            <a:r>
              <a:rPr lang="en-GB" sz="1600" dirty="0"/>
              <a:t>Give the coordinates of vertex A after </a:t>
            </a:r>
            <a:r>
              <a:rPr lang="en-GB" sz="1600" dirty="0" smtClean="0"/>
              <a:t>the reflection</a:t>
            </a:r>
            <a:r>
              <a:rPr lang="en-GB" sz="1600" dirty="0"/>
              <a:t>.</a:t>
            </a:r>
            <a:endParaRPr lang="en-GB" sz="1600" dirty="0" smtClean="0">
              <a:solidFill>
                <a:srgbClr val="000000"/>
              </a:solidFill>
              <a:ea typeface="Calibri" panose="020F0502020204030204" pitchFamily="34" charset="0"/>
              <a:cs typeface="Calibri" panose="020F0502020204030204" pitchFamily="34" charset="0"/>
            </a:endParaRPr>
          </a:p>
        </p:txBody>
      </p:sp>
      <p:sp>
        <p:nvSpPr>
          <p:cNvPr id="38" name="TextBox 37"/>
          <p:cNvSpPr txBox="1"/>
          <p:nvPr/>
        </p:nvSpPr>
        <p:spPr>
          <a:xfrm>
            <a:off x="5773855" y="3555833"/>
            <a:ext cx="1700372" cy="464331"/>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sz="1600" dirty="0">
                <a:ea typeface="Calibri" panose="020F0502020204030204" pitchFamily="34" charset="0"/>
                <a:cs typeface="Calibri" panose="020F0502020204030204" pitchFamily="34" charset="0"/>
              </a:rPr>
              <a:t>(3,-5)</a:t>
            </a:r>
          </a:p>
        </p:txBody>
      </p:sp>
      <p:sp>
        <p:nvSpPr>
          <p:cNvPr id="45" name="L-Shape 2"/>
          <p:cNvSpPr/>
          <p:nvPr/>
        </p:nvSpPr>
        <p:spPr>
          <a:xfrm rot="16200000" flipH="1">
            <a:off x="3098602" y="1883806"/>
            <a:ext cx="1859921" cy="935634"/>
          </a:xfrm>
          <a:custGeom>
            <a:avLst/>
            <a:gdLst>
              <a:gd name="connsiteX0" fmla="*/ 0 w 914400"/>
              <a:gd name="connsiteY0" fmla="*/ 0 h 929553"/>
              <a:gd name="connsiteX1" fmla="*/ 457200 w 914400"/>
              <a:gd name="connsiteY1" fmla="*/ 0 h 929553"/>
              <a:gd name="connsiteX2" fmla="*/ 457200 w 914400"/>
              <a:gd name="connsiteY2" fmla="*/ 464398 h 929553"/>
              <a:gd name="connsiteX3" fmla="*/ 914400 w 914400"/>
              <a:gd name="connsiteY3" fmla="*/ 464398 h 929553"/>
              <a:gd name="connsiteX4" fmla="*/ 914400 w 914400"/>
              <a:gd name="connsiteY4" fmla="*/ 929553 h 929553"/>
              <a:gd name="connsiteX5" fmla="*/ 0 w 914400"/>
              <a:gd name="connsiteY5" fmla="*/ 929553 h 929553"/>
              <a:gd name="connsiteX6" fmla="*/ 0 w 914400"/>
              <a:gd name="connsiteY6" fmla="*/ 0 h 929553"/>
              <a:gd name="connsiteX0" fmla="*/ 478465 w 1392865"/>
              <a:gd name="connsiteY0" fmla="*/ 0 h 929553"/>
              <a:gd name="connsiteX1" fmla="*/ 935665 w 1392865"/>
              <a:gd name="connsiteY1" fmla="*/ 0 h 929553"/>
              <a:gd name="connsiteX2" fmla="*/ 935665 w 1392865"/>
              <a:gd name="connsiteY2" fmla="*/ 464398 h 929553"/>
              <a:gd name="connsiteX3" fmla="*/ 1392865 w 1392865"/>
              <a:gd name="connsiteY3" fmla="*/ 464398 h 929553"/>
              <a:gd name="connsiteX4" fmla="*/ 1392865 w 1392865"/>
              <a:gd name="connsiteY4" fmla="*/ 929553 h 929553"/>
              <a:gd name="connsiteX5" fmla="*/ 0 w 1392865"/>
              <a:gd name="connsiteY5" fmla="*/ 929553 h 929553"/>
              <a:gd name="connsiteX6" fmla="*/ 478465 w 1392865"/>
              <a:gd name="connsiteY6" fmla="*/ 0 h 929553"/>
              <a:gd name="connsiteX0" fmla="*/ 0 w 1398182"/>
              <a:gd name="connsiteY0" fmla="*/ 0 h 934869"/>
              <a:gd name="connsiteX1" fmla="*/ 940982 w 1398182"/>
              <a:gd name="connsiteY1" fmla="*/ 5316 h 934869"/>
              <a:gd name="connsiteX2" fmla="*/ 940982 w 1398182"/>
              <a:gd name="connsiteY2" fmla="*/ 469714 h 934869"/>
              <a:gd name="connsiteX3" fmla="*/ 1398182 w 1398182"/>
              <a:gd name="connsiteY3" fmla="*/ 469714 h 934869"/>
              <a:gd name="connsiteX4" fmla="*/ 1398182 w 1398182"/>
              <a:gd name="connsiteY4" fmla="*/ 934869 h 934869"/>
              <a:gd name="connsiteX5" fmla="*/ 5317 w 1398182"/>
              <a:gd name="connsiteY5" fmla="*/ 934869 h 934869"/>
              <a:gd name="connsiteX6" fmla="*/ 0 w 1398182"/>
              <a:gd name="connsiteY6" fmla="*/ 0 h 934869"/>
              <a:gd name="connsiteX0" fmla="*/ 0 w 1398179"/>
              <a:gd name="connsiteY0" fmla="*/ 0 h 934870"/>
              <a:gd name="connsiteX1" fmla="*/ 940979 w 1398179"/>
              <a:gd name="connsiteY1" fmla="*/ 5317 h 934870"/>
              <a:gd name="connsiteX2" fmla="*/ 940979 w 1398179"/>
              <a:gd name="connsiteY2" fmla="*/ 469715 h 934870"/>
              <a:gd name="connsiteX3" fmla="*/ 1398179 w 1398179"/>
              <a:gd name="connsiteY3" fmla="*/ 469715 h 934870"/>
              <a:gd name="connsiteX4" fmla="*/ 1398179 w 1398179"/>
              <a:gd name="connsiteY4" fmla="*/ 934870 h 934870"/>
              <a:gd name="connsiteX5" fmla="*/ 5314 w 1398179"/>
              <a:gd name="connsiteY5" fmla="*/ 934870 h 934870"/>
              <a:gd name="connsiteX6" fmla="*/ 0 w 1398179"/>
              <a:gd name="connsiteY6" fmla="*/ 0 h 934870"/>
              <a:gd name="connsiteX0" fmla="*/ 5558 w 1393101"/>
              <a:gd name="connsiteY0" fmla="*/ 0 h 940188"/>
              <a:gd name="connsiteX1" fmla="*/ 935901 w 1393101"/>
              <a:gd name="connsiteY1" fmla="*/ 10635 h 940188"/>
              <a:gd name="connsiteX2" fmla="*/ 935901 w 1393101"/>
              <a:gd name="connsiteY2" fmla="*/ 475033 h 940188"/>
              <a:gd name="connsiteX3" fmla="*/ 1393101 w 1393101"/>
              <a:gd name="connsiteY3" fmla="*/ 475033 h 940188"/>
              <a:gd name="connsiteX4" fmla="*/ 1393101 w 1393101"/>
              <a:gd name="connsiteY4" fmla="*/ 940188 h 940188"/>
              <a:gd name="connsiteX5" fmla="*/ 236 w 1393101"/>
              <a:gd name="connsiteY5" fmla="*/ 940188 h 940188"/>
              <a:gd name="connsiteX6" fmla="*/ 5558 w 1393101"/>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393101 w 1860935"/>
              <a:gd name="connsiteY3" fmla="*/ 475033 h 940188"/>
              <a:gd name="connsiteX4" fmla="*/ 1860935 w 1860935"/>
              <a:gd name="connsiteY4" fmla="*/ 940188 h 940188"/>
              <a:gd name="connsiteX5" fmla="*/ 236 w 1860935"/>
              <a:gd name="connsiteY5" fmla="*/ 940188 h 940188"/>
              <a:gd name="connsiteX6" fmla="*/ 5558 w 1860935"/>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855620 w 1860935"/>
              <a:gd name="connsiteY3" fmla="*/ 480349 h 940188"/>
              <a:gd name="connsiteX4" fmla="*/ 1860935 w 1860935"/>
              <a:gd name="connsiteY4" fmla="*/ 940188 h 940188"/>
              <a:gd name="connsiteX5" fmla="*/ 236 w 1860935"/>
              <a:gd name="connsiteY5" fmla="*/ 940188 h 940188"/>
              <a:gd name="connsiteX6" fmla="*/ 5558 w 1860935"/>
              <a:gd name="connsiteY6" fmla="*/ 0 h 940188"/>
              <a:gd name="connsiteX0" fmla="*/ 0 w 1855377"/>
              <a:gd name="connsiteY0" fmla="*/ 0 h 940188"/>
              <a:gd name="connsiteX1" fmla="*/ 930343 w 1855377"/>
              <a:gd name="connsiteY1" fmla="*/ 10635 h 940188"/>
              <a:gd name="connsiteX2" fmla="*/ 930343 w 1855377"/>
              <a:gd name="connsiteY2" fmla="*/ 475033 h 940188"/>
              <a:gd name="connsiteX3" fmla="*/ 1850062 w 1855377"/>
              <a:gd name="connsiteY3" fmla="*/ 480349 h 940188"/>
              <a:gd name="connsiteX4" fmla="*/ 1855377 w 1855377"/>
              <a:gd name="connsiteY4" fmla="*/ 940188 h 940188"/>
              <a:gd name="connsiteX5" fmla="*/ 163001 w 1855377"/>
              <a:gd name="connsiteY5" fmla="*/ 899248 h 940188"/>
              <a:gd name="connsiteX6" fmla="*/ 0 w 1855377"/>
              <a:gd name="connsiteY6" fmla="*/ 0 h 940188"/>
              <a:gd name="connsiteX0" fmla="*/ 1208 w 1856585"/>
              <a:gd name="connsiteY0" fmla="*/ 0 h 940188"/>
              <a:gd name="connsiteX1" fmla="*/ 931551 w 1856585"/>
              <a:gd name="connsiteY1" fmla="*/ 10635 h 940188"/>
              <a:gd name="connsiteX2" fmla="*/ 931551 w 1856585"/>
              <a:gd name="connsiteY2" fmla="*/ 475033 h 940188"/>
              <a:gd name="connsiteX3" fmla="*/ 1851270 w 1856585"/>
              <a:gd name="connsiteY3" fmla="*/ 480349 h 940188"/>
              <a:gd name="connsiteX4" fmla="*/ 1856585 w 1856585"/>
              <a:gd name="connsiteY4" fmla="*/ 940188 h 940188"/>
              <a:gd name="connsiteX5" fmla="*/ 436 w 1856585"/>
              <a:gd name="connsiteY5" fmla="*/ 931096 h 940188"/>
              <a:gd name="connsiteX6" fmla="*/ 1208 w 1856585"/>
              <a:gd name="connsiteY6" fmla="*/ 0 h 940188"/>
              <a:gd name="connsiteX0" fmla="*/ 178209 w 1856162"/>
              <a:gd name="connsiteY0" fmla="*/ 184986 h 929553"/>
              <a:gd name="connsiteX1" fmla="*/ 931128 w 1856162"/>
              <a:gd name="connsiteY1" fmla="*/ 0 h 929553"/>
              <a:gd name="connsiteX2" fmla="*/ 931128 w 1856162"/>
              <a:gd name="connsiteY2" fmla="*/ 464398 h 929553"/>
              <a:gd name="connsiteX3" fmla="*/ 1850847 w 1856162"/>
              <a:gd name="connsiteY3" fmla="*/ 469714 h 929553"/>
              <a:gd name="connsiteX4" fmla="*/ 1856162 w 1856162"/>
              <a:gd name="connsiteY4" fmla="*/ 929553 h 929553"/>
              <a:gd name="connsiteX5" fmla="*/ 13 w 1856162"/>
              <a:gd name="connsiteY5" fmla="*/ 920461 h 929553"/>
              <a:gd name="connsiteX6" fmla="*/ 178209 w 1856162"/>
              <a:gd name="connsiteY6" fmla="*/ 184986 h 929553"/>
              <a:gd name="connsiteX0" fmla="*/ 0 w 1859921"/>
              <a:gd name="connsiteY0" fmla="*/ 0 h 935634"/>
              <a:gd name="connsiteX1" fmla="*/ 934887 w 1859921"/>
              <a:gd name="connsiteY1" fmla="*/ 6081 h 935634"/>
              <a:gd name="connsiteX2" fmla="*/ 934887 w 1859921"/>
              <a:gd name="connsiteY2" fmla="*/ 470479 h 935634"/>
              <a:gd name="connsiteX3" fmla="*/ 1854606 w 1859921"/>
              <a:gd name="connsiteY3" fmla="*/ 475795 h 935634"/>
              <a:gd name="connsiteX4" fmla="*/ 1859921 w 1859921"/>
              <a:gd name="connsiteY4" fmla="*/ 935634 h 935634"/>
              <a:gd name="connsiteX5" fmla="*/ 3772 w 1859921"/>
              <a:gd name="connsiteY5" fmla="*/ 926542 h 935634"/>
              <a:gd name="connsiteX6" fmla="*/ 0 w 1859921"/>
              <a:gd name="connsiteY6" fmla="*/ 0 h 935634"/>
              <a:gd name="connsiteX0" fmla="*/ 0 w 1859921"/>
              <a:gd name="connsiteY0" fmla="*/ 0 h 935634"/>
              <a:gd name="connsiteX1" fmla="*/ 934887 w 1859921"/>
              <a:gd name="connsiteY1" fmla="*/ 6081 h 935634"/>
              <a:gd name="connsiteX2" fmla="*/ 934887 w 1859921"/>
              <a:gd name="connsiteY2" fmla="*/ 470479 h 935634"/>
              <a:gd name="connsiteX3" fmla="*/ 1772723 w 1859921"/>
              <a:gd name="connsiteY3" fmla="*/ 571332 h 935634"/>
              <a:gd name="connsiteX4" fmla="*/ 1859921 w 1859921"/>
              <a:gd name="connsiteY4" fmla="*/ 935634 h 935634"/>
              <a:gd name="connsiteX5" fmla="*/ 3772 w 1859921"/>
              <a:gd name="connsiteY5" fmla="*/ 926542 h 935634"/>
              <a:gd name="connsiteX6" fmla="*/ 0 w 1859921"/>
              <a:gd name="connsiteY6" fmla="*/ 0 h 935634"/>
              <a:gd name="connsiteX0" fmla="*/ 0 w 1859921"/>
              <a:gd name="connsiteY0" fmla="*/ 0 h 935634"/>
              <a:gd name="connsiteX1" fmla="*/ 934887 w 1859921"/>
              <a:gd name="connsiteY1" fmla="*/ 6081 h 935634"/>
              <a:gd name="connsiteX2" fmla="*/ 934887 w 1859921"/>
              <a:gd name="connsiteY2" fmla="*/ 470479 h 935634"/>
              <a:gd name="connsiteX3" fmla="*/ 1859161 w 1859921"/>
              <a:gd name="connsiteY3" fmla="*/ 466702 h 935634"/>
              <a:gd name="connsiteX4" fmla="*/ 1859921 w 1859921"/>
              <a:gd name="connsiteY4" fmla="*/ 935634 h 935634"/>
              <a:gd name="connsiteX5" fmla="*/ 3772 w 1859921"/>
              <a:gd name="connsiteY5" fmla="*/ 926542 h 935634"/>
              <a:gd name="connsiteX6" fmla="*/ 0 w 1859921"/>
              <a:gd name="connsiteY6" fmla="*/ 0 h 935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59921" h="935634">
                <a:moveTo>
                  <a:pt x="0" y="0"/>
                </a:moveTo>
                <a:lnTo>
                  <a:pt x="934887" y="6081"/>
                </a:lnTo>
                <a:lnTo>
                  <a:pt x="934887" y="470479"/>
                </a:lnTo>
                <a:lnTo>
                  <a:pt x="1859161" y="466702"/>
                </a:lnTo>
                <a:cubicBezTo>
                  <a:pt x="1860933" y="619982"/>
                  <a:pt x="1858149" y="782354"/>
                  <a:pt x="1859921" y="935634"/>
                </a:cubicBezTo>
                <a:lnTo>
                  <a:pt x="3772" y="926542"/>
                </a:lnTo>
                <a:cubicBezTo>
                  <a:pt x="2000" y="614919"/>
                  <a:pt x="1772" y="311623"/>
                  <a:pt x="0" y="0"/>
                </a:cubicBezTo>
                <a:close/>
              </a:path>
            </a:pathLst>
          </a:custGeom>
          <a:solidFill>
            <a:srgbClr val="4DB1E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4373669" y="1317585"/>
            <a:ext cx="225651" cy="225651"/>
          </a:xfrm>
          <a:prstGeom prst="ellipse">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a:t>
            </a:r>
            <a:endParaRPr lang="en-GB" sz="1200" dirty="0">
              <a:solidFill>
                <a:schemeClr val="tx1"/>
              </a:solidFill>
            </a:endParaRPr>
          </a:p>
        </p:txBody>
      </p:sp>
      <p:grpSp>
        <p:nvGrpSpPr>
          <p:cNvPr id="2" name="Group 1"/>
          <p:cNvGrpSpPr/>
          <p:nvPr/>
        </p:nvGrpSpPr>
        <p:grpSpPr>
          <a:xfrm>
            <a:off x="3556192" y="4217657"/>
            <a:ext cx="1119602" cy="1996108"/>
            <a:chOff x="3556192" y="4217657"/>
            <a:chExt cx="1119602" cy="1996108"/>
          </a:xfrm>
        </p:grpSpPr>
        <p:sp>
          <p:nvSpPr>
            <p:cNvPr id="46" name="L-Shape 2"/>
            <p:cNvSpPr/>
            <p:nvPr/>
          </p:nvSpPr>
          <p:spPr>
            <a:xfrm rot="16200000">
              <a:off x="3095818" y="4678031"/>
              <a:ext cx="1860935" cy="940188"/>
            </a:xfrm>
            <a:custGeom>
              <a:avLst/>
              <a:gdLst>
                <a:gd name="connsiteX0" fmla="*/ 0 w 914400"/>
                <a:gd name="connsiteY0" fmla="*/ 0 h 929553"/>
                <a:gd name="connsiteX1" fmla="*/ 457200 w 914400"/>
                <a:gd name="connsiteY1" fmla="*/ 0 h 929553"/>
                <a:gd name="connsiteX2" fmla="*/ 457200 w 914400"/>
                <a:gd name="connsiteY2" fmla="*/ 464398 h 929553"/>
                <a:gd name="connsiteX3" fmla="*/ 914400 w 914400"/>
                <a:gd name="connsiteY3" fmla="*/ 464398 h 929553"/>
                <a:gd name="connsiteX4" fmla="*/ 914400 w 914400"/>
                <a:gd name="connsiteY4" fmla="*/ 929553 h 929553"/>
                <a:gd name="connsiteX5" fmla="*/ 0 w 914400"/>
                <a:gd name="connsiteY5" fmla="*/ 929553 h 929553"/>
                <a:gd name="connsiteX6" fmla="*/ 0 w 914400"/>
                <a:gd name="connsiteY6" fmla="*/ 0 h 929553"/>
                <a:gd name="connsiteX0" fmla="*/ 478465 w 1392865"/>
                <a:gd name="connsiteY0" fmla="*/ 0 h 929553"/>
                <a:gd name="connsiteX1" fmla="*/ 935665 w 1392865"/>
                <a:gd name="connsiteY1" fmla="*/ 0 h 929553"/>
                <a:gd name="connsiteX2" fmla="*/ 935665 w 1392865"/>
                <a:gd name="connsiteY2" fmla="*/ 464398 h 929553"/>
                <a:gd name="connsiteX3" fmla="*/ 1392865 w 1392865"/>
                <a:gd name="connsiteY3" fmla="*/ 464398 h 929553"/>
                <a:gd name="connsiteX4" fmla="*/ 1392865 w 1392865"/>
                <a:gd name="connsiteY4" fmla="*/ 929553 h 929553"/>
                <a:gd name="connsiteX5" fmla="*/ 0 w 1392865"/>
                <a:gd name="connsiteY5" fmla="*/ 929553 h 929553"/>
                <a:gd name="connsiteX6" fmla="*/ 478465 w 1392865"/>
                <a:gd name="connsiteY6" fmla="*/ 0 h 929553"/>
                <a:gd name="connsiteX0" fmla="*/ 0 w 1398182"/>
                <a:gd name="connsiteY0" fmla="*/ 0 h 934869"/>
                <a:gd name="connsiteX1" fmla="*/ 940982 w 1398182"/>
                <a:gd name="connsiteY1" fmla="*/ 5316 h 934869"/>
                <a:gd name="connsiteX2" fmla="*/ 940982 w 1398182"/>
                <a:gd name="connsiteY2" fmla="*/ 469714 h 934869"/>
                <a:gd name="connsiteX3" fmla="*/ 1398182 w 1398182"/>
                <a:gd name="connsiteY3" fmla="*/ 469714 h 934869"/>
                <a:gd name="connsiteX4" fmla="*/ 1398182 w 1398182"/>
                <a:gd name="connsiteY4" fmla="*/ 934869 h 934869"/>
                <a:gd name="connsiteX5" fmla="*/ 5317 w 1398182"/>
                <a:gd name="connsiteY5" fmla="*/ 934869 h 934869"/>
                <a:gd name="connsiteX6" fmla="*/ 0 w 1398182"/>
                <a:gd name="connsiteY6" fmla="*/ 0 h 934869"/>
                <a:gd name="connsiteX0" fmla="*/ 0 w 1398179"/>
                <a:gd name="connsiteY0" fmla="*/ 0 h 934870"/>
                <a:gd name="connsiteX1" fmla="*/ 940979 w 1398179"/>
                <a:gd name="connsiteY1" fmla="*/ 5317 h 934870"/>
                <a:gd name="connsiteX2" fmla="*/ 940979 w 1398179"/>
                <a:gd name="connsiteY2" fmla="*/ 469715 h 934870"/>
                <a:gd name="connsiteX3" fmla="*/ 1398179 w 1398179"/>
                <a:gd name="connsiteY3" fmla="*/ 469715 h 934870"/>
                <a:gd name="connsiteX4" fmla="*/ 1398179 w 1398179"/>
                <a:gd name="connsiteY4" fmla="*/ 934870 h 934870"/>
                <a:gd name="connsiteX5" fmla="*/ 5314 w 1398179"/>
                <a:gd name="connsiteY5" fmla="*/ 934870 h 934870"/>
                <a:gd name="connsiteX6" fmla="*/ 0 w 1398179"/>
                <a:gd name="connsiteY6" fmla="*/ 0 h 934870"/>
                <a:gd name="connsiteX0" fmla="*/ 5558 w 1393101"/>
                <a:gd name="connsiteY0" fmla="*/ 0 h 940188"/>
                <a:gd name="connsiteX1" fmla="*/ 935901 w 1393101"/>
                <a:gd name="connsiteY1" fmla="*/ 10635 h 940188"/>
                <a:gd name="connsiteX2" fmla="*/ 935901 w 1393101"/>
                <a:gd name="connsiteY2" fmla="*/ 475033 h 940188"/>
                <a:gd name="connsiteX3" fmla="*/ 1393101 w 1393101"/>
                <a:gd name="connsiteY3" fmla="*/ 475033 h 940188"/>
                <a:gd name="connsiteX4" fmla="*/ 1393101 w 1393101"/>
                <a:gd name="connsiteY4" fmla="*/ 940188 h 940188"/>
                <a:gd name="connsiteX5" fmla="*/ 236 w 1393101"/>
                <a:gd name="connsiteY5" fmla="*/ 940188 h 940188"/>
                <a:gd name="connsiteX6" fmla="*/ 5558 w 1393101"/>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393101 w 1860935"/>
                <a:gd name="connsiteY3" fmla="*/ 475033 h 940188"/>
                <a:gd name="connsiteX4" fmla="*/ 1860935 w 1860935"/>
                <a:gd name="connsiteY4" fmla="*/ 940188 h 940188"/>
                <a:gd name="connsiteX5" fmla="*/ 236 w 1860935"/>
                <a:gd name="connsiteY5" fmla="*/ 940188 h 940188"/>
                <a:gd name="connsiteX6" fmla="*/ 5558 w 1860935"/>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855620 w 1860935"/>
                <a:gd name="connsiteY3" fmla="*/ 480349 h 940188"/>
                <a:gd name="connsiteX4" fmla="*/ 1860935 w 1860935"/>
                <a:gd name="connsiteY4" fmla="*/ 940188 h 940188"/>
                <a:gd name="connsiteX5" fmla="*/ 236 w 1860935"/>
                <a:gd name="connsiteY5" fmla="*/ 940188 h 940188"/>
                <a:gd name="connsiteX6" fmla="*/ 5558 w 1860935"/>
                <a:gd name="connsiteY6" fmla="*/ 0 h 940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935" h="940188">
                  <a:moveTo>
                    <a:pt x="5558" y="0"/>
                  </a:moveTo>
                  <a:lnTo>
                    <a:pt x="935901" y="10635"/>
                  </a:lnTo>
                  <a:lnTo>
                    <a:pt x="935901" y="475033"/>
                  </a:lnTo>
                  <a:lnTo>
                    <a:pt x="1855620" y="480349"/>
                  </a:lnTo>
                  <a:cubicBezTo>
                    <a:pt x="1857392" y="633629"/>
                    <a:pt x="1859163" y="786908"/>
                    <a:pt x="1860935" y="940188"/>
                  </a:cubicBezTo>
                  <a:lnTo>
                    <a:pt x="236" y="940188"/>
                  </a:lnTo>
                  <a:cubicBezTo>
                    <a:pt x="-1536" y="628565"/>
                    <a:pt x="7330" y="311623"/>
                    <a:pt x="5558" y="0"/>
                  </a:cubicBezTo>
                  <a:close/>
                </a:path>
              </a:pathLst>
            </a:cu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4384065" y="5956453"/>
              <a:ext cx="225651" cy="225651"/>
            </a:xfrm>
            <a:prstGeom prst="ellipse">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endParaRPr>
            </a:p>
          </p:txBody>
        </p:sp>
        <p:sp>
          <p:nvSpPr>
            <p:cNvPr id="43" name="TextBox 42"/>
            <p:cNvSpPr txBox="1"/>
            <p:nvPr/>
          </p:nvSpPr>
          <p:spPr>
            <a:xfrm>
              <a:off x="4317985" y="5936766"/>
              <a:ext cx="357809" cy="276999"/>
            </a:xfrm>
            <a:prstGeom prst="rect">
              <a:avLst/>
            </a:prstGeom>
            <a:noFill/>
          </p:spPr>
          <p:txBody>
            <a:bodyPr wrap="square" rtlCol="0">
              <a:spAutoFit/>
            </a:bodyPr>
            <a:lstStyle/>
            <a:p>
              <a:pPr algn="ctr"/>
              <a:r>
                <a:rPr lang="en-GB" sz="1200" dirty="0" smtClean="0"/>
                <a:t>A’</a:t>
              </a:r>
              <a:endParaRPr lang="en-GB" sz="1200" dirty="0"/>
            </a:p>
          </p:txBody>
        </p:sp>
      </p:grpSp>
      <p:pic>
        <p:nvPicPr>
          <p:cNvPr id="47" name="Picture 4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0126" y="4064973"/>
            <a:ext cx="2208202" cy="2793027"/>
          </a:xfrm>
          <a:prstGeom prst="rect">
            <a:avLst/>
          </a:prstGeom>
        </p:spPr>
      </p:pic>
      <p:sp>
        <p:nvSpPr>
          <p:cNvPr id="69" name="TextBox 68"/>
          <p:cNvSpPr txBox="1"/>
          <p:nvPr/>
        </p:nvSpPr>
        <p:spPr>
          <a:xfrm>
            <a:off x="2985886" y="3630349"/>
            <a:ext cx="208589" cy="246221"/>
          </a:xfrm>
          <a:prstGeom prst="rect">
            <a:avLst/>
          </a:prstGeom>
          <a:noFill/>
        </p:spPr>
        <p:txBody>
          <a:bodyPr wrap="square" lIns="0" tIns="0" rIns="0" bIns="0" rtlCol="0">
            <a:spAutoFit/>
          </a:bodyPr>
          <a:lstStyle/>
          <a:p>
            <a:pPr algn="ctr"/>
            <a:r>
              <a:rPr lang="en-GB" sz="1600" dirty="0"/>
              <a:t>0</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 name="Table 42"/>
          <p:cNvGraphicFramePr>
            <a:graphicFrameLocks noGrp="1"/>
          </p:cNvGraphicFramePr>
          <p:nvPr>
            <p:extLst>
              <p:ext uri="{D42A27DB-BD31-4B8C-83A1-F6EECF244321}">
                <p14:modId xmlns:p14="http://schemas.microsoft.com/office/powerpoint/2010/main" val="3543428752"/>
              </p:ext>
            </p:extLst>
          </p:nvPr>
        </p:nvGraphicFramePr>
        <p:xfrm>
          <a:off x="755650" y="1419812"/>
          <a:ext cx="4673600" cy="4655110"/>
        </p:xfrm>
        <a:graphic>
          <a:graphicData uri="http://schemas.openxmlformats.org/drawingml/2006/table">
            <a:tbl>
              <a:tblPr firstRow="1" bandRow="1">
                <a:tableStyleId>{5C22544A-7EE6-4342-B048-85BDC9FD1C3A}</a:tableStyleId>
              </a:tblPr>
              <a:tblGrid>
                <a:gridCol w="467360"/>
                <a:gridCol w="467360"/>
                <a:gridCol w="467360"/>
                <a:gridCol w="467360"/>
                <a:gridCol w="467360"/>
                <a:gridCol w="467360"/>
                <a:gridCol w="467360"/>
                <a:gridCol w="467360"/>
                <a:gridCol w="467360"/>
                <a:gridCol w="467360"/>
              </a:tblGrid>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5511">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2919" marR="112919" marT="56459" marB="5645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4" name="TextBox 43"/>
          <p:cNvSpPr txBox="1"/>
          <p:nvPr/>
        </p:nvSpPr>
        <p:spPr>
          <a:xfrm>
            <a:off x="2831708" y="1300363"/>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45" name="TextBox 44"/>
          <p:cNvSpPr txBox="1"/>
          <p:nvPr/>
        </p:nvSpPr>
        <p:spPr>
          <a:xfrm>
            <a:off x="2831707" y="1759905"/>
            <a:ext cx="208589" cy="246221"/>
          </a:xfrm>
          <a:prstGeom prst="rect">
            <a:avLst/>
          </a:prstGeom>
          <a:solidFill>
            <a:schemeClr val="bg1"/>
          </a:solidFill>
        </p:spPr>
        <p:txBody>
          <a:bodyPr wrap="square" lIns="0" tIns="0" rIns="0" bIns="0" rtlCol="0">
            <a:spAutoFit/>
          </a:bodyPr>
          <a:lstStyle/>
          <a:p>
            <a:pPr algn="ctr"/>
            <a:r>
              <a:rPr lang="en-GB" sz="1600" dirty="0"/>
              <a:t>4</a:t>
            </a:r>
          </a:p>
        </p:txBody>
      </p:sp>
      <p:sp>
        <p:nvSpPr>
          <p:cNvPr id="46" name="TextBox 45"/>
          <p:cNvSpPr txBox="1"/>
          <p:nvPr/>
        </p:nvSpPr>
        <p:spPr>
          <a:xfrm>
            <a:off x="2824334" y="2236610"/>
            <a:ext cx="208589" cy="246221"/>
          </a:xfrm>
          <a:prstGeom prst="rect">
            <a:avLst/>
          </a:prstGeom>
          <a:solidFill>
            <a:schemeClr val="bg1"/>
          </a:solidFill>
        </p:spPr>
        <p:txBody>
          <a:bodyPr wrap="square" lIns="0" tIns="0" rIns="0" bIns="0" rtlCol="0">
            <a:spAutoFit/>
          </a:bodyPr>
          <a:lstStyle/>
          <a:p>
            <a:pPr algn="ctr"/>
            <a:r>
              <a:rPr lang="en-GB" sz="1600" dirty="0"/>
              <a:t>3</a:t>
            </a:r>
          </a:p>
        </p:txBody>
      </p:sp>
      <p:sp>
        <p:nvSpPr>
          <p:cNvPr id="47" name="TextBox 46"/>
          <p:cNvSpPr txBox="1"/>
          <p:nvPr/>
        </p:nvSpPr>
        <p:spPr>
          <a:xfrm>
            <a:off x="2816959" y="2686592"/>
            <a:ext cx="208589" cy="246221"/>
          </a:xfrm>
          <a:prstGeom prst="rect">
            <a:avLst/>
          </a:prstGeom>
          <a:solidFill>
            <a:schemeClr val="bg1"/>
          </a:solidFill>
        </p:spPr>
        <p:txBody>
          <a:bodyPr wrap="square" lIns="0" tIns="0" rIns="0" bIns="0" rtlCol="0">
            <a:spAutoFit/>
          </a:bodyPr>
          <a:lstStyle/>
          <a:p>
            <a:pPr algn="ctr"/>
            <a:r>
              <a:rPr lang="en-GB" sz="1600" dirty="0"/>
              <a:t>2</a:t>
            </a:r>
          </a:p>
        </p:txBody>
      </p:sp>
      <p:sp>
        <p:nvSpPr>
          <p:cNvPr id="48" name="TextBox 47"/>
          <p:cNvSpPr txBox="1"/>
          <p:nvPr/>
        </p:nvSpPr>
        <p:spPr>
          <a:xfrm>
            <a:off x="2817639" y="3165620"/>
            <a:ext cx="208589" cy="246221"/>
          </a:xfrm>
          <a:prstGeom prst="rect">
            <a:avLst/>
          </a:prstGeom>
          <a:solidFill>
            <a:schemeClr val="bg1"/>
          </a:solidFill>
        </p:spPr>
        <p:txBody>
          <a:bodyPr wrap="square" lIns="0" tIns="0" rIns="0" bIns="0" rtlCol="0">
            <a:spAutoFit/>
          </a:bodyPr>
          <a:lstStyle/>
          <a:p>
            <a:pPr algn="ctr"/>
            <a:r>
              <a:rPr lang="en-GB" sz="1600" dirty="0"/>
              <a:t>1</a:t>
            </a:r>
          </a:p>
        </p:txBody>
      </p:sp>
      <p:sp>
        <p:nvSpPr>
          <p:cNvPr id="50" name="TextBox 49"/>
          <p:cNvSpPr txBox="1"/>
          <p:nvPr/>
        </p:nvSpPr>
        <p:spPr>
          <a:xfrm>
            <a:off x="2814778" y="4092184"/>
            <a:ext cx="208589" cy="246221"/>
          </a:xfrm>
          <a:prstGeom prst="rect">
            <a:avLst/>
          </a:prstGeom>
          <a:solidFill>
            <a:schemeClr val="bg1"/>
          </a:solidFill>
        </p:spPr>
        <p:txBody>
          <a:bodyPr wrap="square" lIns="0" tIns="0" rIns="0" bIns="0" rtlCol="0">
            <a:spAutoFit/>
          </a:bodyPr>
          <a:lstStyle/>
          <a:p>
            <a:pPr algn="ctr"/>
            <a:r>
              <a:rPr lang="en-GB" sz="1600" dirty="0" smtClean="0"/>
              <a:t>-1</a:t>
            </a:r>
            <a:endParaRPr lang="en-GB" sz="1600" dirty="0"/>
          </a:p>
        </p:txBody>
      </p:sp>
      <p:sp>
        <p:nvSpPr>
          <p:cNvPr id="51" name="TextBox 50"/>
          <p:cNvSpPr txBox="1"/>
          <p:nvPr/>
        </p:nvSpPr>
        <p:spPr>
          <a:xfrm>
            <a:off x="2814777" y="4556914"/>
            <a:ext cx="208589" cy="246221"/>
          </a:xfrm>
          <a:prstGeom prst="rect">
            <a:avLst/>
          </a:prstGeom>
          <a:solidFill>
            <a:schemeClr val="bg1"/>
          </a:solidFill>
        </p:spPr>
        <p:txBody>
          <a:bodyPr wrap="square" lIns="0" tIns="0" rIns="0" bIns="0" rtlCol="0">
            <a:spAutoFit/>
          </a:bodyPr>
          <a:lstStyle/>
          <a:p>
            <a:pPr algn="ctr"/>
            <a:r>
              <a:rPr lang="en-GB" sz="1600" dirty="0" smtClean="0"/>
              <a:t>-2</a:t>
            </a:r>
            <a:endParaRPr lang="en-GB" sz="1600" dirty="0"/>
          </a:p>
        </p:txBody>
      </p:sp>
      <p:sp>
        <p:nvSpPr>
          <p:cNvPr id="52" name="TextBox 51"/>
          <p:cNvSpPr txBox="1"/>
          <p:nvPr/>
        </p:nvSpPr>
        <p:spPr>
          <a:xfrm>
            <a:off x="2814778" y="5026245"/>
            <a:ext cx="208589" cy="246221"/>
          </a:xfrm>
          <a:prstGeom prst="rect">
            <a:avLst/>
          </a:prstGeom>
          <a:solidFill>
            <a:schemeClr val="bg1"/>
          </a:solidFill>
        </p:spPr>
        <p:txBody>
          <a:bodyPr wrap="square" lIns="0" tIns="0" rIns="0" bIns="0" rtlCol="0">
            <a:spAutoFit/>
          </a:bodyPr>
          <a:lstStyle/>
          <a:p>
            <a:pPr algn="ctr"/>
            <a:r>
              <a:rPr lang="en-GB" sz="1600" dirty="0" smtClean="0"/>
              <a:t>-3</a:t>
            </a:r>
            <a:endParaRPr lang="en-GB" sz="1600" dirty="0"/>
          </a:p>
        </p:txBody>
      </p:sp>
      <p:sp>
        <p:nvSpPr>
          <p:cNvPr id="53" name="TextBox 52"/>
          <p:cNvSpPr txBox="1"/>
          <p:nvPr/>
        </p:nvSpPr>
        <p:spPr>
          <a:xfrm>
            <a:off x="2814777" y="5483601"/>
            <a:ext cx="208589" cy="246221"/>
          </a:xfrm>
          <a:prstGeom prst="rect">
            <a:avLst/>
          </a:prstGeom>
          <a:solidFill>
            <a:schemeClr val="bg1"/>
          </a:solidFill>
        </p:spPr>
        <p:txBody>
          <a:bodyPr wrap="square" lIns="0" tIns="0" rIns="0" bIns="0" rtlCol="0">
            <a:spAutoFit/>
          </a:bodyPr>
          <a:lstStyle/>
          <a:p>
            <a:pPr algn="ctr"/>
            <a:r>
              <a:rPr lang="en-GB" sz="1600" dirty="0" smtClean="0"/>
              <a:t>-4</a:t>
            </a:r>
            <a:endParaRPr lang="en-GB" sz="1600" dirty="0"/>
          </a:p>
        </p:txBody>
      </p:sp>
      <p:sp>
        <p:nvSpPr>
          <p:cNvPr id="54" name="TextBox 53"/>
          <p:cNvSpPr txBox="1"/>
          <p:nvPr/>
        </p:nvSpPr>
        <p:spPr>
          <a:xfrm>
            <a:off x="2815457" y="5954162"/>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55" name="TextBox 54"/>
          <p:cNvSpPr txBox="1"/>
          <p:nvPr/>
        </p:nvSpPr>
        <p:spPr>
          <a:xfrm>
            <a:off x="5316815" y="3812268"/>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56" name="TextBox 55"/>
          <p:cNvSpPr txBox="1"/>
          <p:nvPr/>
        </p:nvSpPr>
        <p:spPr>
          <a:xfrm>
            <a:off x="4860313" y="3811477"/>
            <a:ext cx="208589" cy="246221"/>
          </a:xfrm>
          <a:prstGeom prst="rect">
            <a:avLst/>
          </a:prstGeom>
          <a:solidFill>
            <a:schemeClr val="bg1"/>
          </a:solidFill>
        </p:spPr>
        <p:txBody>
          <a:bodyPr wrap="square" lIns="0" tIns="0" rIns="0" bIns="0" rtlCol="0">
            <a:spAutoFit/>
          </a:bodyPr>
          <a:lstStyle/>
          <a:p>
            <a:pPr algn="ctr"/>
            <a:r>
              <a:rPr lang="en-GB" sz="1600" dirty="0"/>
              <a:t>4</a:t>
            </a:r>
          </a:p>
        </p:txBody>
      </p:sp>
      <p:sp>
        <p:nvSpPr>
          <p:cNvPr id="57" name="TextBox 56"/>
          <p:cNvSpPr txBox="1"/>
          <p:nvPr/>
        </p:nvSpPr>
        <p:spPr>
          <a:xfrm>
            <a:off x="4384704" y="3806200"/>
            <a:ext cx="208589" cy="246221"/>
          </a:xfrm>
          <a:prstGeom prst="rect">
            <a:avLst/>
          </a:prstGeom>
          <a:solidFill>
            <a:schemeClr val="bg1"/>
          </a:solidFill>
        </p:spPr>
        <p:txBody>
          <a:bodyPr wrap="square" lIns="0" tIns="0" rIns="0" bIns="0" rtlCol="0">
            <a:spAutoFit/>
          </a:bodyPr>
          <a:lstStyle/>
          <a:p>
            <a:pPr algn="ctr"/>
            <a:r>
              <a:rPr lang="en-GB" sz="1600" dirty="0"/>
              <a:t>3</a:t>
            </a:r>
          </a:p>
        </p:txBody>
      </p:sp>
      <p:sp>
        <p:nvSpPr>
          <p:cNvPr id="58" name="TextBox 57"/>
          <p:cNvSpPr txBox="1"/>
          <p:nvPr/>
        </p:nvSpPr>
        <p:spPr>
          <a:xfrm>
            <a:off x="3916144" y="3819399"/>
            <a:ext cx="208589" cy="246221"/>
          </a:xfrm>
          <a:prstGeom prst="rect">
            <a:avLst/>
          </a:prstGeom>
          <a:solidFill>
            <a:schemeClr val="bg1"/>
          </a:solidFill>
        </p:spPr>
        <p:txBody>
          <a:bodyPr wrap="square" lIns="0" tIns="0" rIns="0" bIns="0" rtlCol="0">
            <a:spAutoFit/>
          </a:bodyPr>
          <a:lstStyle/>
          <a:p>
            <a:pPr algn="ctr"/>
            <a:r>
              <a:rPr lang="en-GB" sz="1600" dirty="0"/>
              <a:t>2</a:t>
            </a:r>
          </a:p>
        </p:txBody>
      </p:sp>
      <p:sp>
        <p:nvSpPr>
          <p:cNvPr id="59" name="TextBox 58"/>
          <p:cNvSpPr txBox="1"/>
          <p:nvPr/>
        </p:nvSpPr>
        <p:spPr>
          <a:xfrm>
            <a:off x="3452268" y="3819398"/>
            <a:ext cx="208589" cy="246221"/>
          </a:xfrm>
          <a:prstGeom prst="rect">
            <a:avLst/>
          </a:prstGeom>
          <a:solidFill>
            <a:schemeClr val="bg1"/>
          </a:solidFill>
        </p:spPr>
        <p:txBody>
          <a:bodyPr wrap="square" lIns="0" tIns="0" rIns="0" bIns="0" rtlCol="0">
            <a:spAutoFit/>
          </a:bodyPr>
          <a:lstStyle/>
          <a:p>
            <a:pPr algn="ctr"/>
            <a:r>
              <a:rPr lang="en-GB" sz="1600" dirty="0"/>
              <a:t>1</a:t>
            </a:r>
          </a:p>
        </p:txBody>
      </p:sp>
      <p:sp>
        <p:nvSpPr>
          <p:cNvPr id="60" name="TextBox 59"/>
          <p:cNvSpPr txBox="1"/>
          <p:nvPr/>
        </p:nvSpPr>
        <p:spPr>
          <a:xfrm>
            <a:off x="2523070" y="3809249"/>
            <a:ext cx="208589" cy="246221"/>
          </a:xfrm>
          <a:prstGeom prst="rect">
            <a:avLst/>
          </a:prstGeom>
          <a:solidFill>
            <a:schemeClr val="bg1"/>
          </a:solidFill>
        </p:spPr>
        <p:txBody>
          <a:bodyPr wrap="square" lIns="0" tIns="0" rIns="0" bIns="0" rtlCol="0">
            <a:spAutoFit/>
          </a:bodyPr>
          <a:lstStyle/>
          <a:p>
            <a:pPr algn="ctr"/>
            <a:r>
              <a:rPr lang="en-GB" sz="1600" dirty="0" smtClean="0"/>
              <a:t>-1</a:t>
            </a:r>
            <a:endParaRPr lang="en-GB" sz="1600" dirty="0"/>
          </a:p>
        </p:txBody>
      </p:sp>
      <p:sp>
        <p:nvSpPr>
          <p:cNvPr id="61" name="TextBox 60"/>
          <p:cNvSpPr txBox="1"/>
          <p:nvPr/>
        </p:nvSpPr>
        <p:spPr>
          <a:xfrm>
            <a:off x="2052687" y="3809248"/>
            <a:ext cx="208589" cy="246221"/>
          </a:xfrm>
          <a:prstGeom prst="rect">
            <a:avLst/>
          </a:prstGeom>
          <a:solidFill>
            <a:schemeClr val="bg1"/>
          </a:solidFill>
        </p:spPr>
        <p:txBody>
          <a:bodyPr wrap="square" lIns="0" tIns="0" rIns="0" bIns="0" rtlCol="0">
            <a:spAutoFit/>
          </a:bodyPr>
          <a:lstStyle/>
          <a:p>
            <a:pPr algn="ctr"/>
            <a:r>
              <a:rPr lang="en-GB" sz="1600" dirty="0" smtClean="0"/>
              <a:t>-2</a:t>
            </a:r>
            <a:endParaRPr lang="en-GB" sz="1600" dirty="0"/>
          </a:p>
        </p:txBody>
      </p:sp>
      <p:sp>
        <p:nvSpPr>
          <p:cNvPr id="62" name="TextBox 61"/>
          <p:cNvSpPr txBox="1"/>
          <p:nvPr/>
        </p:nvSpPr>
        <p:spPr>
          <a:xfrm>
            <a:off x="1588585" y="3809248"/>
            <a:ext cx="208589" cy="246221"/>
          </a:xfrm>
          <a:prstGeom prst="rect">
            <a:avLst/>
          </a:prstGeom>
          <a:solidFill>
            <a:schemeClr val="bg1"/>
          </a:solidFill>
        </p:spPr>
        <p:txBody>
          <a:bodyPr wrap="square" lIns="0" tIns="0" rIns="0" bIns="0" rtlCol="0">
            <a:spAutoFit/>
          </a:bodyPr>
          <a:lstStyle/>
          <a:p>
            <a:pPr algn="ctr"/>
            <a:r>
              <a:rPr lang="en-GB" sz="1600" dirty="0" smtClean="0"/>
              <a:t>-3</a:t>
            </a:r>
            <a:endParaRPr lang="en-GB" sz="1600" dirty="0"/>
          </a:p>
        </p:txBody>
      </p:sp>
      <p:sp>
        <p:nvSpPr>
          <p:cNvPr id="63" name="TextBox 62"/>
          <p:cNvSpPr txBox="1"/>
          <p:nvPr/>
        </p:nvSpPr>
        <p:spPr>
          <a:xfrm>
            <a:off x="1120757" y="3809248"/>
            <a:ext cx="208589" cy="246221"/>
          </a:xfrm>
          <a:prstGeom prst="rect">
            <a:avLst/>
          </a:prstGeom>
          <a:solidFill>
            <a:schemeClr val="bg1"/>
          </a:solidFill>
        </p:spPr>
        <p:txBody>
          <a:bodyPr wrap="square" lIns="0" tIns="0" rIns="0" bIns="0" rtlCol="0">
            <a:spAutoFit/>
          </a:bodyPr>
          <a:lstStyle/>
          <a:p>
            <a:pPr algn="ctr"/>
            <a:r>
              <a:rPr lang="en-GB" sz="1600" dirty="0" smtClean="0"/>
              <a:t>-4</a:t>
            </a:r>
            <a:endParaRPr lang="en-GB" sz="1600" dirty="0"/>
          </a:p>
        </p:txBody>
      </p:sp>
      <p:sp>
        <p:nvSpPr>
          <p:cNvPr id="64" name="TextBox 63"/>
          <p:cNvSpPr txBox="1"/>
          <p:nvPr/>
        </p:nvSpPr>
        <p:spPr>
          <a:xfrm>
            <a:off x="648775" y="3809639"/>
            <a:ext cx="208589" cy="246221"/>
          </a:xfrm>
          <a:prstGeom prst="rect">
            <a:avLst/>
          </a:prstGeom>
          <a:solidFill>
            <a:schemeClr val="bg1"/>
          </a:solidFill>
        </p:spPr>
        <p:txBody>
          <a:bodyPr wrap="square" lIns="0" tIns="0" rIns="0" bIns="0" rtlCol="0">
            <a:spAutoFit/>
          </a:bodyPr>
          <a:lstStyle/>
          <a:p>
            <a:pPr algn="ctr"/>
            <a:r>
              <a:rPr lang="en-GB" sz="1600" dirty="0" smtClean="0"/>
              <a:t>-5</a:t>
            </a:r>
            <a:endParaRPr lang="en-GB" sz="1600" dirty="0"/>
          </a:p>
        </p:txBody>
      </p:sp>
      <p:sp>
        <p:nvSpPr>
          <p:cNvPr id="65" name="TextBox 64"/>
          <p:cNvSpPr txBox="1"/>
          <p:nvPr/>
        </p:nvSpPr>
        <p:spPr>
          <a:xfrm>
            <a:off x="2821938" y="1136988"/>
            <a:ext cx="514628" cy="153888"/>
          </a:xfrm>
          <a:prstGeom prst="rect">
            <a:avLst/>
          </a:prstGeom>
          <a:noFill/>
        </p:spPr>
        <p:txBody>
          <a:bodyPr wrap="square" lIns="0" tIns="0" rIns="0" bIns="0" rtlCol="0">
            <a:spAutoFit/>
          </a:bodyPr>
          <a:lstStyle/>
          <a:p>
            <a:pPr algn="ctr"/>
            <a:r>
              <a:rPr lang="en-GB" sz="1000" dirty="0" smtClean="0"/>
              <a:t>y-axis</a:t>
            </a:r>
            <a:endParaRPr lang="en-GB" sz="1000" dirty="0"/>
          </a:p>
        </p:txBody>
      </p:sp>
      <p:sp>
        <p:nvSpPr>
          <p:cNvPr id="66" name="TextBox 65"/>
          <p:cNvSpPr txBox="1"/>
          <p:nvPr/>
        </p:nvSpPr>
        <p:spPr>
          <a:xfrm rot="5400000">
            <a:off x="5350855" y="3670423"/>
            <a:ext cx="514628" cy="153888"/>
          </a:xfrm>
          <a:prstGeom prst="rect">
            <a:avLst/>
          </a:prstGeom>
          <a:noFill/>
        </p:spPr>
        <p:txBody>
          <a:bodyPr wrap="square" lIns="0" tIns="0" rIns="0" bIns="0" rtlCol="0">
            <a:spAutoFit/>
          </a:bodyPr>
          <a:lstStyle/>
          <a:p>
            <a:pPr algn="ctr"/>
            <a:r>
              <a:rPr lang="en-GB" sz="1000" dirty="0"/>
              <a:t>x</a:t>
            </a:r>
            <a:r>
              <a:rPr lang="en-GB" sz="1000" dirty="0" smtClean="0"/>
              <a:t>-axis</a:t>
            </a:r>
            <a:endParaRPr lang="en-GB" sz="1000" dirty="0"/>
          </a:p>
        </p:txBody>
      </p:sp>
      <p:sp>
        <p:nvSpPr>
          <p:cNvPr id="6" name="Rectangle 5"/>
          <p:cNvSpPr/>
          <p:nvPr/>
        </p:nvSpPr>
        <p:spPr>
          <a:xfrm>
            <a:off x="447429" y="670981"/>
            <a:ext cx="13814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Reflections</a:t>
            </a:r>
            <a:endParaRPr lang="en-GB" sz="1600" b="1" dirty="0">
              <a:solidFill>
                <a:schemeClr val="bg1"/>
              </a:solidFill>
            </a:endParaRP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1828852"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1828852"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773854" y="995653"/>
            <a:ext cx="2614495" cy="2469907"/>
          </a:xfrm>
          <a:prstGeom prst="rect">
            <a:avLst/>
          </a:prstGeom>
          <a:noFill/>
        </p:spPr>
        <p:txBody>
          <a:bodyPr wrap="square" lIns="0" tIns="0" rIns="0" bIns="0" rtlCol="0">
            <a:spAutoFit/>
          </a:bodyPr>
          <a:lstStyle/>
          <a:p>
            <a:pPr>
              <a:lnSpc>
                <a:spcPct val="107000"/>
              </a:lnSpc>
            </a:pPr>
            <a:r>
              <a:rPr lang="en-GB" sz="1500" dirty="0" smtClean="0">
                <a:solidFill>
                  <a:srgbClr val="000000"/>
                </a:solidFill>
                <a:ea typeface="Calibri" panose="020F0502020204030204" pitchFamily="34" charset="0"/>
                <a:cs typeface="Calibri" panose="020F0502020204030204" pitchFamily="34" charset="0"/>
              </a:rPr>
              <a:t>Ellie </a:t>
            </a:r>
            <a:r>
              <a:rPr lang="en-GB" sz="1500" dirty="0">
                <a:solidFill>
                  <a:srgbClr val="000000"/>
                </a:solidFill>
                <a:ea typeface="Calibri" panose="020F0502020204030204" pitchFamily="34" charset="0"/>
                <a:cs typeface="Calibri" panose="020F0502020204030204" pitchFamily="34" charset="0"/>
              </a:rPr>
              <a:t>now reflects </a:t>
            </a:r>
            <a:r>
              <a:rPr lang="en-GB" sz="1500" dirty="0" smtClean="0">
                <a:solidFill>
                  <a:srgbClr val="000000"/>
                </a:solidFill>
                <a:ea typeface="Calibri" panose="020F0502020204030204" pitchFamily="34" charset="0"/>
                <a:cs typeface="Calibri" panose="020F0502020204030204" pitchFamily="34" charset="0"/>
              </a:rPr>
              <a:t>her </a:t>
            </a:r>
            <a:r>
              <a:rPr lang="en-GB" sz="1500" dirty="0">
                <a:solidFill>
                  <a:srgbClr val="000000"/>
                </a:solidFill>
                <a:ea typeface="Calibri" panose="020F0502020204030204" pitchFamily="34" charset="0"/>
                <a:cs typeface="Calibri" panose="020F0502020204030204" pitchFamily="34" charset="0"/>
              </a:rPr>
              <a:t>original shape in the y-axis. Give the coordinates of point A, after the reflection?</a:t>
            </a:r>
          </a:p>
          <a:p>
            <a:pPr>
              <a:lnSpc>
                <a:spcPct val="107000"/>
              </a:lnSpc>
            </a:pPr>
            <a:endParaRPr lang="en-GB" sz="1500" dirty="0" smtClean="0">
              <a:solidFill>
                <a:srgbClr val="000000"/>
              </a:solidFill>
              <a:ea typeface="Calibri" panose="020F0502020204030204" pitchFamily="34" charset="0"/>
              <a:cs typeface="Calibri" panose="020F0502020204030204" pitchFamily="34" charset="0"/>
            </a:endParaRPr>
          </a:p>
          <a:p>
            <a:pPr>
              <a:lnSpc>
                <a:spcPct val="107000"/>
              </a:lnSpc>
            </a:pPr>
            <a:endParaRPr lang="en-GB" sz="1500" dirty="0" smtClean="0">
              <a:solidFill>
                <a:srgbClr val="000000"/>
              </a:solidFill>
              <a:ea typeface="Calibri" panose="020F0502020204030204" pitchFamily="34" charset="0"/>
              <a:cs typeface="Calibri" panose="020F0502020204030204" pitchFamily="34" charset="0"/>
            </a:endParaRPr>
          </a:p>
          <a:p>
            <a:pPr>
              <a:lnSpc>
                <a:spcPct val="107000"/>
              </a:lnSpc>
            </a:pPr>
            <a:r>
              <a:rPr lang="en-GB" sz="1500" dirty="0"/>
              <a:t/>
            </a:r>
            <a:br>
              <a:rPr lang="en-GB" sz="1500" dirty="0"/>
            </a:br>
            <a:r>
              <a:rPr lang="en-GB" sz="1500" dirty="0" smtClean="0"/>
              <a:t>What </a:t>
            </a:r>
            <a:r>
              <a:rPr lang="en-GB" sz="1500" dirty="0"/>
              <a:t>do you notice about the coordinates of vertex A after each reflection?</a:t>
            </a:r>
            <a:endParaRPr lang="en-GB" sz="1500" dirty="0">
              <a:solidFill>
                <a:srgbClr val="000000"/>
              </a:solidFill>
              <a:ea typeface="Calibri" panose="020F0502020204030204" pitchFamily="34" charset="0"/>
              <a:cs typeface="Calibri" panose="020F0502020204030204" pitchFamily="34" charset="0"/>
            </a:endParaRPr>
          </a:p>
        </p:txBody>
      </p:sp>
      <p:sp>
        <p:nvSpPr>
          <p:cNvPr id="32" name="TextBox 31"/>
          <p:cNvSpPr txBox="1"/>
          <p:nvPr/>
        </p:nvSpPr>
        <p:spPr>
          <a:xfrm>
            <a:off x="5773855" y="2018500"/>
            <a:ext cx="1700372" cy="464331"/>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sz="1500" dirty="0" smtClean="0">
                <a:ea typeface="Calibri" panose="020F0502020204030204" pitchFamily="34" charset="0"/>
                <a:cs typeface="Calibri" panose="020F0502020204030204" pitchFamily="34" charset="0"/>
              </a:rPr>
              <a:t>(-3,5</a:t>
            </a:r>
            <a:r>
              <a:rPr lang="en-GB" sz="1500" dirty="0">
                <a:ea typeface="Calibri" panose="020F0502020204030204" pitchFamily="34" charset="0"/>
                <a:cs typeface="Calibri" panose="020F0502020204030204" pitchFamily="34" charset="0"/>
              </a:rPr>
              <a:t>)</a:t>
            </a:r>
          </a:p>
        </p:txBody>
      </p:sp>
      <p:sp>
        <p:nvSpPr>
          <p:cNvPr id="33" name="TextBox 32"/>
          <p:cNvSpPr txBox="1"/>
          <p:nvPr/>
        </p:nvSpPr>
        <p:spPr>
          <a:xfrm>
            <a:off x="5773316" y="3522612"/>
            <a:ext cx="2735683" cy="2587989"/>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sz="1400" dirty="0"/>
              <a:t>When you reflect the shape in the x-axis, the coordinates of vertex A still have the same digits, but the positive and negative signs of the y coordinate are reversed. When you reflect the shape in the y-axis, the coordinates of vertex A still have the same digits, but the positive and negative signs of the x coordinate are reversed.</a:t>
            </a:r>
            <a:endParaRPr lang="en-GB" sz="1400" dirty="0">
              <a:ea typeface="Calibri" panose="020F0502020204030204" pitchFamily="34" charset="0"/>
              <a:cs typeface="Calibri" panose="020F0502020204030204" pitchFamily="34" charset="0"/>
            </a:endParaRPr>
          </a:p>
        </p:txBody>
      </p:sp>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57475" y="4064973"/>
            <a:ext cx="2208202" cy="2793027"/>
          </a:xfrm>
          <a:prstGeom prst="rect">
            <a:avLst/>
          </a:prstGeom>
        </p:spPr>
      </p:pic>
      <p:grpSp>
        <p:nvGrpSpPr>
          <p:cNvPr id="2" name="Group 1"/>
          <p:cNvGrpSpPr/>
          <p:nvPr/>
        </p:nvGrpSpPr>
        <p:grpSpPr>
          <a:xfrm>
            <a:off x="1511647" y="1287293"/>
            <a:ext cx="1122170" cy="1998194"/>
            <a:chOff x="1511647" y="1287293"/>
            <a:chExt cx="1122170" cy="1998194"/>
          </a:xfrm>
        </p:grpSpPr>
        <p:sp>
          <p:nvSpPr>
            <p:cNvPr id="34" name="L-Shape 2"/>
            <p:cNvSpPr/>
            <p:nvPr/>
          </p:nvSpPr>
          <p:spPr>
            <a:xfrm rot="5400000">
              <a:off x="1233255" y="1884926"/>
              <a:ext cx="1860935" cy="940188"/>
            </a:xfrm>
            <a:custGeom>
              <a:avLst/>
              <a:gdLst>
                <a:gd name="connsiteX0" fmla="*/ 0 w 914400"/>
                <a:gd name="connsiteY0" fmla="*/ 0 h 929553"/>
                <a:gd name="connsiteX1" fmla="*/ 457200 w 914400"/>
                <a:gd name="connsiteY1" fmla="*/ 0 h 929553"/>
                <a:gd name="connsiteX2" fmla="*/ 457200 w 914400"/>
                <a:gd name="connsiteY2" fmla="*/ 464398 h 929553"/>
                <a:gd name="connsiteX3" fmla="*/ 914400 w 914400"/>
                <a:gd name="connsiteY3" fmla="*/ 464398 h 929553"/>
                <a:gd name="connsiteX4" fmla="*/ 914400 w 914400"/>
                <a:gd name="connsiteY4" fmla="*/ 929553 h 929553"/>
                <a:gd name="connsiteX5" fmla="*/ 0 w 914400"/>
                <a:gd name="connsiteY5" fmla="*/ 929553 h 929553"/>
                <a:gd name="connsiteX6" fmla="*/ 0 w 914400"/>
                <a:gd name="connsiteY6" fmla="*/ 0 h 929553"/>
                <a:gd name="connsiteX0" fmla="*/ 478465 w 1392865"/>
                <a:gd name="connsiteY0" fmla="*/ 0 h 929553"/>
                <a:gd name="connsiteX1" fmla="*/ 935665 w 1392865"/>
                <a:gd name="connsiteY1" fmla="*/ 0 h 929553"/>
                <a:gd name="connsiteX2" fmla="*/ 935665 w 1392865"/>
                <a:gd name="connsiteY2" fmla="*/ 464398 h 929553"/>
                <a:gd name="connsiteX3" fmla="*/ 1392865 w 1392865"/>
                <a:gd name="connsiteY3" fmla="*/ 464398 h 929553"/>
                <a:gd name="connsiteX4" fmla="*/ 1392865 w 1392865"/>
                <a:gd name="connsiteY4" fmla="*/ 929553 h 929553"/>
                <a:gd name="connsiteX5" fmla="*/ 0 w 1392865"/>
                <a:gd name="connsiteY5" fmla="*/ 929553 h 929553"/>
                <a:gd name="connsiteX6" fmla="*/ 478465 w 1392865"/>
                <a:gd name="connsiteY6" fmla="*/ 0 h 929553"/>
                <a:gd name="connsiteX0" fmla="*/ 0 w 1398182"/>
                <a:gd name="connsiteY0" fmla="*/ 0 h 934869"/>
                <a:gd name="connsiteX1" fmla="*/ 940982 w 1398182"/>
                <a:gd name="connsiteY1" fmla="*/ 5316 h 934869"/>
                <a:gd name="connsiteX2" fmla="*/ 940982 w 1398182"/>
                <a:gd name="connsiteY2" fmla="*/ 469714 h 934869"/>
                <a:gd name="connsiteX3" fmla="*/ 1398182 w 1398182"/>
                <a:gd name="connsiteY3" fmla="*/ 469714 h 934869"/>
                <a:gd name="connsiteX4" fmla="*/ 1398182 w 1398182"/>
                <a:gd name="connsiteY4" fmla="*/ 934869 h 934869"/>
                <a:gd name="connsiteX5" fmla="*/ 5317 w 1398182"/>
                <a:gd name="connsiteY5" fmla="*/ 934869 h 934869"/>
                <a:gd name="connsiteX6" fmla="*/ 0 w 1398182"/>
                <a:gd name="connsiteY6" fmla="*/ 0 h 934869"/>
                <a:gd name="connsiteX0" fmla="*/ 0 w 1398179"/>
                <a:gd name="connsiteY0" fmla="*/ 0 h 934870"/>
                <a:gd name="connsiteX1" fmla="*/ 940979 w 1398179"/>
                <a:gd name="connsiteY1" fmla="*/ 5317 h 934870"/>
                <a:gd name="connsiteX2" fmla="*/ 940979 w 1398179"/>
                <a:gd name="connsiteY2" fmla="*/ 469715 h 934870"/>
                <a:gd name="connsiteX3" fmla="*/ 1398179 w 1398179"/>
                <a:gd name="connsiteY3" fmla="*/ 469715 h 934870"/>
                <a:gd name="connsiteX4" fmla="*/ 1398179 w 1398179"/>
                <a:gd name="connsiteY4" fmla="*/ 934870 h 934870"/>
                <a:gd name="connsiteX5" fmla="*/ 5314 w 1398179"/>
                <a:gd name="connsiteY5" fmla="*/ 934870 h 934870"/>
                <a:gd name="connsiteX6" fmla="*/ 0 w 1398179"/>
                <a:gd name="connsiteY6" fmla="*/ 0 h 934870"/>
                <a:gd name="connsiteX0" fmla="*/ 5558 w 1393101"/>
                <a:gd name="connsiteY0" fmla="*/ 0 h 940188"/>
                <a:gd name="connsiteX1" fmla="*/ 935901 w 1393101"/>
                <a:gd name="connsiteY1" fmla="*/ 10635 h 940188"/>
                <a:gd name="connsiteX2" fmla="*/ 935901 w 1393101"/>
                <a:gd name="connsiteY2" fmla="*/ 475033 h 940188"/>
                <a:gd name="connsiteX3" fmla="*/ 1393101 w 1393101"/>
                <a:gd name="connsiteY3" fmla="*/ 475033 h 940188"/>
                <a:gd name="connsiteX4" fmla="*/ 1393101 w 1393101"/>
                <a:gd name="connsiteY4" fmla="*/ 940188 h 940188"/>
                <a:gd name="connsiteX5" fmla="*/ 236 w 1393101"/>
                <a:gd name="connsiteY5" fmla="*/ 940188 h 940188"/>
                <a:gd name="connsiteX6" fmla="*/ 5558 w 1393101"/>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393101 w 1860935"/>
                <a:gd name="connsiteY3" fmla="*/ 475033 h 940188"/>
                <a:gd name="connsiteX4" fmla="*/ 1860935 w 1860935"/>
                <a:gd name="connsiteY4" fmla="*/ 940188 h 940188"/>
                <a:gd name="connsiteX5" fmla="*/ 236 w 1860935"/>
                <a:gd name="connsiteY5" fmla="*/ 940188 h 940188"/>
                <a:gd name="connsiteX6" fmla="*/ 5558 w 1860935"/>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855620 w 1860935"/>
                <a:gd name="connsiteY3" fmla="*/ 480349 h 940188"/>
                <a:gd name="connsiteX4" fmla="*/ 1860935 w 1860935"/>
                <a:gd name="connsiteY4" fmla="*/ 940188 h 940188"/>
                <a:gd name="connsiteX5" fmla="*/ 236 w 1860935"/>
                <a:gd name="connsiteY5" fmla="*/ 940188 h 940188"/>
                <a:gd name="connsiteX6" fmla="*/ 5558 w 1860935"/>
                <a:gd name="connsiteY6" fmla="*/ 0 h 940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935" h="940188">
                  <a:moveTo>
                    <a:pt x="5558" y="0"/>
                  </a:moveTo>
                  <a:lnTo>
                    <a:pt x="935901" y="10635"/>
                  </a:lnTo>
                  <a:lnTo>
                    <a:pt x="935901" y="475033"/>
                  </a:lnTo>
                  <a:lnTo>
                    <a:pt x="1855620" y="480349"/>
                  </a:lnTo>
                  <a:cubicBezTo>
                    <a:pt x="1857392" y="633629"/>
                    <a:pt x="1859163" y="786908"/>
                    <a:pt x="1860935" y="940188"/>
                  </a:cubicBezTo>
                  <a:lnTo>
                    <a:pt x="236" y="940188"/>
                  </a:lnTo>
                  <a:cubicBezTo>
                    <a:pt x="-1536" y="628565"/>
                    <a:pt x="7330" y="311623"/>
                    <a:pt x="5558" y="0"/>
                  </a:cubicBezTo>
                  <a:close/>
                </a:path>
              </a:pathLst>
            </a:cu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1577727" y="1312569"/>
              <a:ext cx="225651" cy="225651"/>
            </a:xfrm>
            <a:prstGeom prst="ellipse">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36" name="TextBox 35"/>
            <p:cNvSpPr txBox="1"/>
            <p:nvPr/>
          </p:nvSpPr>
          <p:spPr>
            <a:xfrm>
              <a:off x="1511647" y="1287293"/>
              <a:ext cx="357809" cy="276999"/>
            </a:xfrm>
            <a:prstGeom prst="rect">
              <a:avLst/>
            </a:prstGeom>
            <a:noFill/>
          </p:spPr>
          <p:txBody>
            <a:bodyPr wrap="square" rtlCol="0">
              <a:spAutoFit/>
            </a:bodyPr>
            <a:lstStyle/>
            <a:p>
              <a:pPr algn="ctr"/>
              <a:r>
                <a:rPr lang="en-GB" sz="1200" dirty="0" smtClean="0"/>
                <a:t>A”</a:t>
              </a:r>
              <a:endParaRPr lang="en-GB" sz="1200" dirty="0"/>
            </a:p>
          </p:txBody>
        </p:sp>
      </p:grpSp>
      <p:sp>
        <p:nvSpPr>
          <p:cNvPr id="38" name="L-Shape 2"/>
          <p:cNvSpPr/>
          <p:nvPr/>
        </p:nvSpPr>
        <p:spPr>
          <a:xfrm rot="16200000" flipH="1">
            <a:off x="3098602" y="1883806"/>
            <a:ext cx="1859921" cy="935634"/>
          </a:xfrm>
          <a:custGeom>
            <a:avLst/>
            <a:gdLst>
              <a:gd name="connsiteX0" fmla="*/ 0 w 914400"/>
              <a:gd name="connsiteY0" fmla="*/ 0 h 929553"/>
              <a:gd name="connsiteX1" fmla="*/ 457200 w 914400"/>
              <a:gd name="connsiteY1" fmla="*/ 0 h 929553"/>
              <a:gd name="connsiteX2" fmla="*/ 457200 w 914400"/>
              <a:gd name="connsiteY2" fmla="*/ 464398 h 929553"/>
              <a:gd name="connsiteX3" fmla="*/ 914400 w 914400"/>
              <a:gd name="connsiteY3" fmla="*/ 464398 h 929553"/>
              <a:gd name="connsiteX4" fmla="*/ 914400 w 914400"/>
              <a:gd name="connsiteY4" fmla="*/ 929553 h 929553"/>
              <a:gd name="connsiteX5" fmla="*/ 0 w 914400"/>
              <a:gd name="connsiteY5" fmla="*/ 929553 h 929553"/>
              <a:gd name="connsiteX6" fmla="*/ 0 w 914400"/>
              <a:gd name="connsiteY6" fmla="*/ 0 h 929553"/>
              <a:gd name="connsiteX0" fmla="*/ 478465 w 1392865"/>
              <a:gd name="connsiteY0" fmla="*/ 0 h 929553"/>
              <a:gd name="connsiteX1" fmla="*/ 935665 w 1392865"/>
              <a:gd name="connsiteY1" fmla="*/ 0 h 929553"/>
              <a:gd name="connsiteX2" fmla="*/ 935665 w 1392865"/>
              <a:gd name="connsiteY2" fmla="*/ 464398 h 929553"/>
              <a:gd name="connsiteX3" fmla="*/ 1392865 w 1392865"/>
              <a:gd name="connsiteY3" fmla="*/ 464398 h 929553"/>
              <a:gd name="connsiteX4" fmla="*/ 1392865 w 1392865"/>
              <a:gd name="connsiteY4" fmla="*/ 929553 h 929553"/>
              <a:gd name="connsiteX5" fmla="*/ 0 w 1392865"/>
              <a:gd name="connsiteY5" fmla="*/ 929553 h 929553"/>
              <a:gd name="connsiteX6" fmla="*/ 478465 w 1392865"/>
              <a:gd name="connsiteY6" fmla="*/ 0 h 929553"/>
              <a:gd name="connsiteX0" fmla="*/ 0 w 1398182"/>
              <a:gd name="connsiteY0" fmla="*/ 0 h 934869"/>
              <a:gd name="connsiteX1" fmla="*/ 940982 w 1398182"/>
              <a:gd name="connsiteY1" fmla="*/ 5316 h 934869"/>
              <a:gd name="connsiteX2" fmla="*/ 940982 w 1398182"/>
              <a:gd name="connsiteY2" fmla="*/ 469714 h 934869"/>
              <a:gd name="connsiteX3" fmla="*/ 1398182 w 1398182"/>
              <a:gd name="connsiteY3" fmla="*/ 469714 h 934869"/>
              <a:gd name="connsiteX4" fmla="*/ 1398182 w 1398182"/>
              <a:gd name="connsiteY4" fmla="*/ 934869 h 934869"/>
              <a:gd name="connsiteX5" fmla="*/ 5317 w 1398182"/>
              <a:gd name="connsiteY5" fmla="*/ 934869 h 934869"/>
              <a:gd name="connsiteX6" fmla="*/ 0 w 1398182"/>
              <a:gd name="connsiteY6" fmla="*/ 0 h 934869"/>
              <a:gd name="connsiteX0" fmla="*/ 0 w 1398179"/>
              <a:gd name="connsiteY0" fmla="*/ 0 h 934870"/>
              <a:gd name="connsiteX1" fmla="*/ 940979 w 1398179"/>
              <a:gd name="connsiteY1" fmla="*/ 5317 h 934870"/>
              <a:gd name="connsiteX2" fmla="*/ 940979 w 1398179"/>
              <a:gd name="connsiteY2" fmla="*/ 469715 h 934870"/>
              <a:gd name="connsiteX3" fmla="*/ 1398179 w 1398179"/>
              <a:gd name="connsiteY3" fmla="*/ 469715 h 934870"/>
              <a:gd name="connsiteX4" fmla="*/ 1398179 w 1398179"/>
              <a:gd name="connsiteY4" fmla="*/ 934870 h 934870"/>
              <a:gd name="connsiteX5" fmla="*/ 5314 w 1398179"/>
              <a:gd name="connsiteY5" fmla="*/ 934870 h 934870"/>
              <a:gd name="connsiteX6" fmla="*/ 0 w 1398179"/>
              <a:gd name="connsiteY6" fmla="*/ 0 h 934870"/>
              <a:gd name="connsiteX0" fmla="*/ 5558 w 1393101"/>
              <a:gd name="connsiteY0" fmla="*/ 0 h 940188"/>
              <a:gd name="connsiteX1" fmla="*/ 935901 w 1393101"/>
              <a:gd name="connsiteY1" fmla="*/ 10635 h 940188"/>
              <a:gd name="connsiteX2" fmla="*/ 935901 w 1393101"/>
              <a:gd name="connsiteY2" fmla="*/ 475033 h 940188"/>
              <a:gd name="connsiteX3" fmla="*/ 1393101 w 1393101"/>
              <a:gd name="connsiteY3" fmla="*/ 475033 h 940188"/>
              <a:gd name="connsiteX4" fmla="*/ 1393101 w 1393101"/>
              <a:gd name="connsiteY4" fmla="*/ 940188 h 940188"/>
              <a:gd name="connsiteX5" fmla="*/ 236 w 1393101"/>
              <a:gd name="connsiteY5" fmla="*/ 940188 h 940188"/>
              <a:gd name="connsiteX6" fmla="*/ 5558 w 1393101"/>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393101 w 1860935"/>
              <a:gd name="connsiteY3" fmla="*/ 475033 h 940188"/>
              <a:gd name="connsiteX4" fmla="*/ 1860935 w 1860935"/>
              <a:gd name="connsiteY4" fmla="*/ 940188 h 940188"/>
              <a:gd name="connsiteX5" fmla="*/ 236 w 1860935"/>
              <a:gd name="connsiteY5" fmla="*/ 940188 h 940188"/>
              <a:gd name="connsiteX6" fmla="*/ 5558 w 1860935"/>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855620 w 1860935"/>
              <a:gd name="connsiteY3" fmla="*/ 480349 h 940188"/>
              <a:gd name="connsiteX4" fmla="*/ 1860935 w 1860935"/>
              <a:gd name="connsiteY4" fmla="*/ 940188 h 940188"/>
              <a:gd name="connsiteX5" fmla="*/ 236 w 1860935"/>
              <a:gd name="connsiteY5" fmla="*/ 940188 h 940188"/>
              <a:gd name="connsiteX6" fmla="*/ 5558 w 1860935"/>
              <a:gd name="connsiteY6" fmla="*/ 0 h 940188"/>
              <a:gd name="connsiteX0" fmla="*/ 0 w 1855377"/>
              <a:gd name="connsiteY0" fmla="*/ 0 h 940188"/>
              <a:gd name="connsiteX1" fmla="*/ 930343 w 1855377"/>
              <a:gd name="connsiteY1" fmla="*/ 10635 h 940188"/>
              <a:gd name="connsiteX2" fmla="*/ 930343 w 1855377"/>
              <a:gd name="connsiteY2" fmla="*/ 475033 h 940188"/>
              <a:gd name="connsiteX3" fmla="*/ 1850062 w 1855377"/>
              <a:gd name="connsiteY3" fmla="*/ 480349 h 940188"/>
              <a:gd name="connsiteX4" fmla="*/ 1855377 w 1855377"/>
              <a:gd name="connsiteY4" fmla="*/ 940188 h 940188"/>
              <a:gd name="connsiteX5" fmla="*/ 163001 w 1855377"/>
              <a:gd name="connsiteY5" fmla="*/ 899248 h 940188"/>
              <a:gd name="connsiteX6" fmla="*/ 0 w 1855377"/>
              <a:gd name="connsiteY6" fmla="*/ 0 h 940188"/>
              <a:gd name="connsiteX0" fmla="*/ 1208 w 1856585"/>
              <a:gd name="connsiteY0" fmla="*/ 0 h 940188"/>
              <a:gd name="connsiteX1" fmla="*/ 931551 w 1856585"/>
              <a:gd name="connsiteY1" fmla="*/ 10635 h 940188"/>
              <a:gd name="connsiteX2" fmla="*/ 931551 w 1856585"/>
              <a:gd name="connsiteY2" fmla="*/ 475033 h 940188"/>
              <a:gd name="connsiteX3" fmla="*/ 1851270 w 1856585"/>
              <a:gd name="connsiteY3" fmla="*/ 480349 h 940188"/>
              <a:gd name="connsiteX4" fmla="*/ 1856585 w 1856585"/>
              <a:gd name="connsiteY4" fmla="*/ 940188 h 940188"/>
              <a:gd name="connsiteX5" fmla="*/ 436 w 1856585"/>
              <a:gd name="connsiteY5" fmla="*/ 931096 h 940188"/>
              <a:gd name="connsiteX6" fmla="*/ 1208 w 1856585"/>
              <a:gd name="connsiteY6" fmla="*/ 0 h 940188"/>
              <a:gd name="connsiteX0" fmla="*/ 178209 w 1856162"/>
              <a:gd name="connsiteY0" fmla="*/ 184986 h 929553"/>
              <a:gd name="connsiteX1" fmla="*/ 931128 w 1856162"/>
              <a:gd name="connsiteY1" fmla="*/ 0 h 929553"/>
              <a:gd name="connsiteX2" fmla="*/ 931128 w 1856162"/>
              <a:gd name="connsiteY2" fmla="*/ 464398 h 929553"/>
              <a:gd name="connsiteX3" fmla="*/ 1850847 w 1856162"/>
              <a:gd name="connsiteY3" fmla="*/ 469714 h 929553"/>
              <a:gd name="connsiteX4" fmla="*/ 1856162 w 1856162"/>
              <a:gd name="connsiteY4" fmla="*/ 929553 h 929553"/>
              <a:gd name="connsiteX5" fmla="*/ 13 w 1856162"/>
              <a:gd name="connsiteY5" fmla="*/ 920461 h 929553"/>
              <a:gd name="connsiteX6" fmla="*/ 178209 w 1856162"/>
              <a:gd name="connsiteY6" fmla="*/ 184986 h 929553"/>
              <a:gd name="connsiteX0" fmla="*/ 0 w 1859921"/>
              <a:gd name="connsiteY0" fmla="*/ 0 h 935634"/>
              <a:gd name="connsiteX1" fmla="*/ 934887 w 1859921"/>
              <a:gd name="connsiteY1" fmla="*/ 6081 h 935634"/>
              <a:gd name="connsiteX2" fmla="*/ 934887 w 1859921"/>
              <a:gd name="connsiteY2" fmla="*/ 470479 h 935634"/>
              <a:gd name="connsiteX3" fmla="*/ 1854606 w 1859921"/>
              <a:gd name="connsiteY3" fmla="*/ 475795 h 935634"/>
              <a:gd name="connsiteX4" fmla="*/ 1859921 w 1859921"/>
              <a:gd name="connsiteY4" fmla="*/ 935634 h 935634"/>
              <a:gd name="connsiteX5" fmla="*/ 3772 w 1859921"/>
              <a:gd name="connsiteY5" fmla="*/ 926542 h 935634"/>
              <a:gd name="connsiteX6" fmla="*/ 0 w 1859921"/>
              <a:gd name="connsiteY6" fmla="*/ 0 h 935634"/>
              <a:gd name="connsiteX0" fmla="*/ 0 w 1859921"/>
              <a:gd name="connsiteY0" fmla="*/ 0 h 935634"/>
              <a:gd name="connsiteX1" fmla="*/ 934887 w 1859921"/>
              <a:gd name="connsiteY1" fmla="*/ 6081 h 935634"/>
              <a:gd name="connsiteX2" fmla="*/ 934887 w 1859921"/>
              <a:gd name="connsiteY2" fmla="*/ 470479 h 935634"/>
              <a:gd name="connsiteX3" fmla="*/ 1772723 w 1859921"/>
              <a:gd name="connsiteY3" fmla="*/ 571332 h 935634"/>
              <a:gd name="connsiteX4" fmla="*/ 1859921 w 1859921"/>
              <a:gd name="connsiteY4" fmla="*/ 935634 h 935634"/>
              <a:gd name="connsiteX5" fmla="*/ 3772 w 1859921"/>
              <a:gd name="connsiteY5" fmla="*/ 926542 h 935634"/>
              <a:gd name="connsiteX6" fmla="*/ 0 w 1859921"/>
              <a:gd name="connsiteY6" fmla="*/ 0 h 935634"/>
              <a:gd name="connsiteX0" fmla="*/ 0 w 1859921"/>
              <a:gd name="connsiteY0" fmla="*/ 0 h 935634"/>
              <a:gd name="connsiteX1" fmla="*/ 934887 w 1859921"/>
              <a:gd name="connsiteY1" fmla="*/ 6081 h 935634"/>
              <a:gd name="connsiteX2" fmla="*/ 934887 w 1859921"/>
              <a:gd name="connsiteY2" fmla="*/ 470479 h 935634"/>
              <a:gd name="connsiteX3" fmla="*/ 1859161 w 1859921"/>
              <a:gd name="connsiteY3" fmla="*/ 466702 h 935634"/>
              <a:gd name="connsiteX4" fmla="*/ 1859921 w 1859921"/>
              <a:gd name="connsiteY4" fmla="*/ 935634 h 935634"/>
              <a:gd name="connsiteX5" fmla="*/ 3772 w 1859921"/>
              <a:gd name="connsiteY5" fmla="*/ 926542 h 935634"/>
              <a:gd name="connsiteX6" fmla="*/ 0 w 1859921"/>
              <a:gd name="connsiteY6" fmla="*/ 0 h 935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59921" h="935634">
                <a:moveTo>
                  <a:pt x="0" y="0"/>
                </a:moveTo>
                <a:lnTo>
                  <a:pt x="934887" y="6081"/>
                </a:lnTo>
                <a:lnTo>
                  <a:pt x="934887" y="470479"/>
                </a:lnTo>
                <a:lnTo>
                  <a:pt x="1859161" y="466702"/>
                </a:lnTo>
                <a:cubicBezTo>
                  <a:pt x="1860933" y="619982"/>
                  <a:pt x="1858149" y="782354"/>
                  <a:pt x="1859921" y="935634"/>
                </a:cubicBezTo>
                <a:lnTo>
                  <a:pt x="3772" y="926542"/>
                </a:lnTo>
                <a:cubicBezTo>
                  <a:pt x="2000" y="614919"/>
                  <a:pt x="1772" y="311623"/>
                  <a:pt x="0" y="0"/>
                </a:cubicBezTo>
                <a:close/>
              </a:path>
            </a:pathLst>
          </a:custGeom>
          <a:solidFill>
            <a:srgbClr val="4DB1E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4373669" y="1317585"/>
            <a:ext cx="225651" cy="225651"/>
          </a:xfrm>
          <a:prstGeom prst="ellipse">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a:t>
            </a:r>
            <a:endParaRPr lang="en-GB" sz="1200" dirty="0">
              <a:solidFill>
                <a:schemeClr val="tx1"/>
              </a:solidFill>
            </a:endParaRPr>
          </a:p>
        </p:txBody>
      </p:sp>
      <p:grpSp>
        <p:nvGrpSpPr>
          <p:cNvPr id="3" name="Group 2"/>
          <p:cNvGrpSpPr/>
          <p:nvPr/>
        </p:nvGrpSpPr>
        <p:grpSpPr>
          <a:xfrm>
            <a:off x="3556192" y="4217657"/>
            <a:ext cx="1119602" cy="1996108"/>
            <a:chOff x="3556192" y="4217657"/>
            <a:chExt cx="1119602" cy="1996108"/>
          </a:xfrm>
        </p:grpSpPr>
        <p:sp>
          <p:nvSpPr>
            <p:cNvPr id="40" name="L-Shape 2"/>
            <p:cNvSpPr/>
            <p:nvPr/>
          </p:nvSpPr>
          <p:spPr>
            <a:xfrm rot="16200000">
              <a:off x="3095818" y="4678031"/>
              <a:ext cx="1860935" cy="940188"/>
            </a:xfrm>
            <a:custGeom>
              <a:avLst/>
              <a:gdLst>
                <a:gd name="connsiteX0" fmla="*/ 0 w 914400"/>
                <a:gd name="connsiteY0" fmla="*/ 0 h 929553"/>
                <a:gd name="connsiteX1" fmla="*/ 457200 w 914400"/>
                <a:gd name="connsiteY1" fmla="*/ 0 h 929553"/>
                <a:gd name="connsiteX2" fmla="*/ 457200 w 914400"/>
                <a:gd name="connsiteY2" fmla="*/ 464398 h 929553"/>
                <a:gd name="connsiteX3" fmla="*/ 914400 w 914400"/>
                <a:gd name="connsiteY3" fmla="*/ 464398 h 929553"/>
                <a:gd name="connsiteX4" fmla="*/ 914400 w 914400"/>
                <a:gd name="connsiteY4" fmla="*/ 929553 h 929553"/>
                <a:gd name="connsiteX5" fmla="*/ 0 w 914400"/>
                <a:gd name="connsiteY5" fmla="*/ 929553 h 929553"/>
                <a:gd name="connsiteX6" fmla="*/ 0 w 914400"/>
                <a:gd name="connsiteY6" fmla="*/ 0 h 929553"/>
                <a:gd name="connsiteX0" fmla="*/ 478465 w 1392865"/>
                <a:gd name="connsiteY0" fmla="*/ 0 h 929553"/>
                <a:gd name="connsiteX1" fmla="*/ 935665 w 1392865"/>
                <a:gd name="connsiteY1" fmla="*/ 0 h 929553"/>
                <a:gd name="connsiteX2" fmla="*/ 935665 w 1392865"/>
                <a:gd name="connsiteY2" fmla="*/ 464398 h 929553"/>
                <a:gd name="connsiteX3" fmla="*/ 1392865 w 1392865"/>
                <a:gd name="connsiteY3" fmla="*/ 464398 h 929553"/>
                <a:gd name="connsiteX4" fmla="*/ 1392865 w 1392865"/>
                <a:gd name="connsiteY4" fmla="*/ 929553 h 929553"/>
                <a:gd name="connsiteX5" fmla="*/ 0 w 1392865"/>
                <a:gd name="connsiteY5" fmla="*/ 929553 h 929553"/>
                <a:gd name="connsiteX6" fmla="*/ 478465 w 1392865"/>
                <a:gd name="connsiteY6" fmla="*/ 0 h 929553"/>
                <a:gd name="connsiteX0" fmla="*/ 0 w 1398182"/>
                <a:gd name="connsiteY0" fmla="*/ 0 h 934869"/>
                <a:gd name="connsiteX1" fmla="*/ 940982 w 1398182"/>
                <a:gd name="connsiteY1" fmla="*/ 5316 h 934869"/>
                <a:gd name="connsiteX2" fmla="*/ 940982 w 1398182"/>
                <a:gd name="connsiteY2" fmla="*/ 469714 h 934869"/>
                <a:gd name="connsiteX3" fmla="*/ 1398182 w 1398182"/>
                <a:gd name="connsiteY3" fmla="*/ 469714 h 934869"/>
                <a:gd name="connsiteX4" fmla="*/ 1398182 w 1398182"/>
                <a:gd name="connsiteY4" fmla="*/ 934869 h 934869"/>
                <a:gd name="connsiteX5" fmla="*/ 5317 w 1398182"/>
                <a:gd name="connsiteY5" fmla="*/ 934869 h 934869"/>
                <a:gd name="connsiteX6" fmla="*/ 0 w 1398182"/>
                <a:gd name="connsiteY6" fmla="*/ 0 h 934869"/>
                <a:gd name="connsiteX0" fmla="*/ 0 w 1398179"/>
                <a:gd name="connsiteY0" fmla="*/ 0 h 934870"/>
                <a:gd name="connsiteX1" fmla="*/ 940979 w 1398179"/>
                <a:gd name="connsiteY1" fmla="*/ 5317 h 934870"/>
                <a:gd name="connsiteX2" fmla="*/ 940979 w 1398179"/>
                <a:gd name="connsiteY2" fmla="*/ 469715 h 934870"/>
                <a:gd name="connsiteX3" fmla="*/ 1398179 w 1398179"/>
                <a:gd name="connsiteY3" fmla="*/ 469715 h 934870"/>
                <a:gd name="connsiteX4" fmla="*/ 1398179 w 1398179"/>
                <a:gd name="connsiteY4" fmla="*/ 934870 h 934870"/>
                <a:gd name="connsiteX5" fmla="*/ 5314 w 1398179"/>
                <a:gd name="connsiteY5" fmla="*/ 934870 h 934870"/>
                <a:gd name="connsiteX6" fmla="*/ 0 w 1398179"/>
                <a:gd name="connsiteY6" fmla="*/ 0 h 934870"/>
                <a:gd name="connsiteX0" fmla="*/ 5558 w 1393101"/>
                <a:gd name="connsiteY0" fmla="*/ 0 h 940188"/>
                <a:gd name="connsiteX1" fmla="*/ 935901 w 1393101"/>
                <a:gd name="connsiteY1" fmla="*/ 10635 h 940188"/>
                <a:gd name="connsiteX2" fmla="*/ 935901 w 1393101"/>
                <a:gd name="connsiteY2" fmla="*/ 475033 h 940188"/>
                <a:gd name="connsiteX3" fmla="*/ 1393101 w 1393101"/>
                <a:gd name="connsiteY3" fmla="*/ 475033 h 940188"/>
                <a:gd name="connsiteX4" fmla="*/ 1393101 w 1393101"/>
                <a:gd name="connsiteY4" fmla="*/ 940188 h 940188"/>
                <a:gd name="connsiteX5" fmla="*/ 236 w 1393101"/>
                <a:gd name="connsiteY5" fmla="*/ 940188 h 940188"/>
                <a:gd name="connsiteX6" fmla="*/ 5558 w 1393101"/>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393101 w 1860935"/>
                <a:gd name="connsiteY3" fmla="*/ 475033 h 940188"/>
                <a:gd name="connsiteX4" fmla="*/ 1860935 w 1860935"/>
                <a:gd name="connsiteY4" fmla="*/ 940188 h 940188"/>
                <a:gd name="connsiteX5" fmla="*/ 236 w 1860935"/>
                <a:gd name="connsiteY5" fmla="*/ 940188 h 940188"/>
                <a:gd name="connsiteX6" fmla="*/ 5558 w 1860935"/>
                <a:gd name="connsiteY6" fmla="*/ 0 h 940188"/>
                <a:gd name="connsiteX0" fmla="*/ 5558 w 1860935"/>
                <a:gd name="connsiteY0" fmla="*/ 0 h 940188"/>
                <a:gd name="connsiteX1" fmla="*/ 935901 w 1860935"/>
                <a:gd name="connsiteY1" fmla="*/ 10635 h 940188"/>
                <a:gd name="connsiteX2" fmla="*/ 935901 w 1860935"/>
                <a:gd name="connsiteY2" fmla="*/ 475033 h 940188"/>
                <a:gd name="connsiteX3" fmla="*/ 1855620 w 1860935"/>
                <a:gd name="connsiteY3" fmla="*/ 480349 h 940188"/>
                <a:gd name="connsiteX4" fmla="*/ 1860935 w 1860935"/>
                <a:gd name="connsiteY4" fmla="*/ 940188 h 940188"/>
                <a:gd name="connsiteX5" fmla="*/ 236 w 1860935"/>
                <a:gd name="connsiteY5" fmla="*/ 940188 h 940188"/>
                <a:gd name="connsiteX6" fmla="*/ 5558 w 1860935"/>
                <a:gd name="connsiteY6" fmla="*/ 0 h 940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935" h="940188">
                  <a:moveTo>
                    <a:pt x="5558" y="0"/>
                  </a:moveTo>
                  <a:lnTo>
                    <a:pt x="935901" y="10635"/>
                  </a:lnTo>
                  <a:lnTo>
                    <a:pt x="935901" y="475033"/>
                  </a:lnTo>
                  <a:lnTo>
                    <a:pt x="1855620" y="480349"/>
                  </a:lnTo>
                  <a:cubicBezTo>
                    <a:pt x="1857392" y="633629"/>
                    <a:pt x="1859163" y="786908"/>
                    <a:pt x="1860935" y="940188"/>
                  </a:cubicBezTo>
                  <a:lnTo>
                    <a:pt x="236" y="940188"/>
                  </a:lnTo>
                  <a:cubicBezTo>
                    <a:pt x="-1536" y="628565"/>
                    <a:pt x="7330" y="311623"/>
                    <a:pt x="5558" y="0"/>
                  </a:cubicBezTo>
                  <a:close/>
                </a:path>
              </a:pathLst>
            </a:cu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4384065" y="5956453"/>
              <a:ext cx="225651" cy="225651"/>
            </a:xfrm>
            <a:prstGeom prst="ellipse">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endParaRPr>
            </a:p>
          </p:txBody>
        </p:sp>
        <p:sp>
          <p:nvSpPr>
            <p:cNvPr id="42" name="TextBox 41"/>
            <p:cNvSpPr txBox="1"/>
            <p:nvPr/>
          </p:nvSpPr>
          <p:spPr>
            <a:xfrm>
              <a:off x="4317985" y="5936766"/>
              <a:ext cx="357809" cy="276999"/>
            </a:xfrm>
            <a:prstGeom prst="rect">
              <a:avLst/>
            </a:prstGeom>
            <a:noFill/>
          </p:spPr>
          <p:txBody>
            <a:bodyPr wrap="square" rtlCol="0">
              <a:spAutoFit/>
            </a:bodyPr>
            <a:lstStyle/>
            <a:p>
              <a:pPr algn="ctr"/>
              <a:r>
                <a:rPr lang="en-GB" sz="1200" dirty="0" smtClean="0"/>
                <a:t>A’</a:t>
              </a:r>
              <a:endParaRPr lang="en-GB" sz="1200" dirty="0"/>
            </a:p>
          </p:txBody>
        </p:sp>
      </p:grpSp>
      <p:sp>
        <p:nvSpPr>
          <p:cNvPr id="67" name="TextBox 66"/>
          <p:cNvSpPr txBox="1"/>
          <p:nvPr/>
        </p:nvSpPr>
        <p:spPr>
          <a:xfrm>
            <a:off x="2985886" y="3630349"/>
            <a:ext cx="208589" cy="246221"/>
          </a:xfrm>
          <a:prstGeom prst="rect">
            <a:avLst/>
          </a:prstGeom>
          <a:noFill/>
        </p:spPr>
        <p:txBody>
          <a:bodyPr wrap="square" lIns="0" tIns="0" rIns="0" bIns="0" rtlCol="0">
            <a:spAutoFit/>
          </a:bodyPr>
          <a:lstStyle/>
          <a:p>
            <a:pPr algn="ctr"/>
            <a:r>
              <a:rPr lang="en-GB" sz="1600" dirty="0"/>
              <a:t>0</a:t>
            </a:r>
          </a:p>
        </p:txBody>
      </p:sp>
    </p:spTree>
    <p:extLst>
      <p:ext uri="{BB962C8B-B14F-4D97-AF65-F5344CB8AC3E}">
        <p14:creationId xmlns:p14="http://schemas.microsoft.com/office/powerpoint/2010/main" val="4097452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xit" presetSubtype="0" fill="hold" nodeType="withEffect">
                                  <p:stCondLst>
                                    <p:cond delay="0"/>
                                  </p:stCondLst>
                                  <p:childTnLst>
                                    <p:animEffect transition="out" filter="fade">
                                      <p:cBhvr>
                                        <p:cTn id="17" dur="500"/>
                                        <p:tgtEl>
                                          <p:spTgt spid="31"/>
                                        </p:tgtEl>
                                      </p:cBhvr>
                                    </p:animEffect>
                                    <p:set>
                                      <p:cBhvr>
                                        <p:cTn id="18" dur="1" fill="hold">
                                          <p:stCondLst>
                                            <p:cond delay="4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9"/>
            <a:ext cx="2722089" cy="385043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767"/>
          <a:stretch/>
        </p:blipFill>
        <p:spPr>
          <a:xfrm rot="1560000">
            <a:off x="2579855" y="2937749"/>
            <a:ext cx="726896" cy="2088450"/>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2904" t="2942" r="3376" b="13775"/>
          <a:stretch/>
        </p:blipFill>
        <p:spPr>
          <a:xfrm rot="1631532">
            <a:off x="1068938" y="2314367"/>
            <a:ext cx="1386254" cy="1742547"/>
          </a:xfrm>
          <a:prstGeom prst="rect">
            <a:avLst/>
          </a:prstGeom>
        </p:spPr>
      </p:pic>
      <p:pic>
        <p:nvPicPr>
          <p:cNvPr id="22" name="Boy Writing">
            <a:extLst>
              <a:ext uri="{FF2B5EF4-FFF2-40B4-BE49-F238E27FC236}">
                <a16:creationId xmlns=""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65920" y="1928692"/>
            <a:ext cx="4038155" cy="4164130"/>
          </a:xfrm>
          <a:prstGeom prst="rect">
            <a:avLst/>
          </a:prstGeom>
        </p:spPr>
      </p:pic>
      <p:pic>
        <p:nvPicPr>
          <p:cNvPr id="16" name="Picture 15">
            <a:extLst>
              <a:ext uri="{FF2B5EF4-FFF2-40B4-BE49-F238E27FC236}">
                <a16:creationId xmlns=""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9"/>
            <a:ext cx="2722089" cy="385043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9"/>
            <a:ext cx="2722089" cy="3850438"/>
          </a:xfrm>
          <a:prstGeom prst="rect">
            <a:avLst/>
          </a:prstGeom>
          <a:noFill/>
          <a:ln>
            <a:noFill/>
          </a:ln>
        </p:spPr>
      </p:pic>
      <p:sp>
        <p:nvSpPr>
          <p:cNvPr id="14" name="Rectangle 13"/>
          <p:cNvSpPr/>
          <p:nvPr/>
        </p:nvSpPr>
        <p:spPr>
          <a:xfrm>
            <a:off x="447429" y="670981"/>
            <a:ext cx="13814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Reflections</a:t>
            </a:r>
            <a:endParaRPr lang="en-GB" sz="1600" b="1" dirty="0">
              <a:solidFill>
                <a:schemeClr val="bg1"/>
              </a:solidFill>
            </a:endParaRPr>
          </a:p>
        </p:txBody>
      </p:sp>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07886"/>
          </a:xfrm>
          <a:prstGeom prst="rect">
            <a:avLst/>
          </a:prstGeom>
          <a:solidFill>
            <a:schemeClr val="bg1"/>
          </a:solidFill>
        </p:spPr>
        <p:txBody>
          <a:bodyPr wrap="square">
            <a:spAutoFit/>
          </a:bodyPr>
          <a:lstStyle/>
          <a:p>
            <a:pPr algn="ctr"/>
            <a:r>
              <a:rPr lang="en-GB" sz="2000" b="1" dirty="0" smtClean="0">
                <a:solidFill>
                  <a:srgbClr val="014482"/>
                </a:solidFill>
                <a:latin typeface="Tuffy" panose="020B0603060100000000" pitchFamily="34" charset="0"/>
                <a:ea typeface="Tuffy" panose="020B0603060100000000" pitchFamily="34" charset="0"/>
              </a:rPr>
              <a:t>Draw </a:t>
            </a:r>
            <a:r>
              <a:rPr lang="en-GB" sz="2000" b="1" dirty="0">
                <a:solidFill>
                  <a:srgbClr val="014482"/>
                </a:solidFill>
                <a:latin typeface="Tuffy" panose="020B0603060100000000" pitchFamily="34" charset="0"/>
                <a:ea typeface="Tuffy" panose="020B0603060100000000" pitchFamily="34" charset="0"/>
              </a:rPr>
              <a:t>and translate simple shapes on the coordinate plane, </a:t>
            </a:r>
            <a:r>
              <a:rPr lang="en-GB" sz="2000" b="1" dirty="0" smtClean="0">
                <a:solidFill>
                  <a:srgbClr val="014482"/>
                </a:solidFill>
                <a:latin typeface="Tuffy" panose="020B0603060100000000" pitchFamily="34" charset="0"/>
                <a:ea typeface="Tuffy" panose="020B0603060100000000" pitchFamily="34" charset="0"/>
              </a:rPr>
              <a:t/>
            </a:r>
            <a:br>
              <a:rPr lang="en-GB" sz="2000" b="1" dirty="0" smtClean="0">
                <a:solidFill>
                  <a:srgbClr val="014482"/>
                </a:solidFill>
                <a:latin typeface="Tuffy" panose="020B0603060100000000" pitchFamily="34" charset="0"/>
                <a:ea typeface="Tuffy" panose="020B0603060100000000" pitchFamily="34" charset="0"/>
              </a:rPr>
            </a:br>
            <a:r>
              <a:rPr lang="en-GB" sz="2000" b="1" dirty="0" smtClean="0">
                <a:solidFill>
                  <a:srgbClr val="014482"/>
                </a:solidFill>
                <a:latin typeface="Tuffy" panose="020B0603060100000000" pitchFamily="34" charset="0"/>
                <a:ea typeface="Tuffy" panose="020B0603060100000000" pitchFamily="34" charset="0"/>
              </a:rPr>
              <a:t>and </a:t>
            </a:r>
            <a:r>
              <a:rPr lang="en-GB" sz="2000" b="1" dirty="0">
                <a:solidFill>
                  <a:srgbClr val="014482"/>
                </a:solidFill>
                <a:latin typeface="Tuffy" panose="020B0603060100000000" pitchFamily="34" charset="0"/>
                <a:ea typeface="Tuffy" panose="020B0603060100000000" pitchFamily="34" charset="0"/>
              </a:rPr>
              <a:t>reflect them in the axes.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107</TotalTime>
  <Words>570</Words>
  <Application>Microsoft Office PowerPoint</Application>
  <PresentationFormat>On-screen Show (4:3)</PresentationFormat>
  <Paragraphs>165</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Twinkl</vt:lpstr>
      <vt:lpstr>Tuffy</vt:lpstr>
      <vt:lpstr>Calibri</vt:lpstr>
      <vt:lpstr>Tuffy-TTF</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Fay</dc:creator>
  <cp:lastModifiedBy>Lydia Fay</cp:lastModifiedBy>
  <cp:revision>23</cp:revision>
  <dcterms:created xsi:type="dcterms:W3CDTF">2019-11-05T14:50:35Z</dcterms:created>
  <dcterms:modified xsi:type="dcterms:W3CDTF">2019-11-08T17:29:11Z</dcterms:modified>
</cp:coreProperties>
</file>