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89" r:id="rId2"/>
    <p:sldId id="275" r:id="rId3"/>
    <p:sldId id="290" r:id="rId4"/>
    <p:sldId id="291" r:id="rId5"/>
    <p:sldId id="293"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92"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Comic Sans MS" panose="030F0702030302020204" pitchFamily="66" charset="0"/>
      <p:regular r:id="rId28"/>
      <p:bold r:id="rId29"/>
      <p:italic r:id="rId30"/>
      <p:boldItalic r:id="rId31"/>
    </p:embeddedFont>
    <p:embeddedFont>
      <p:font typeface="Twinkl" panose="020B0604020202020204" charset="0"/>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DAA"/>
    <a:srgbClr val="CFE09B"/>
    <a:srgbClr val="F9C4BF"/>
    <a:srgbClr val="F8BD95"/>
    <a:srgbClr val="AFDEF9"/>
    <a:srgbClr val="EDBCD9"/>
    <a:srgbClr val="F0EBE9"/>
    <a:srgbClr val="CFB6D8"/>
    <a:srgbClr val="18A0DB"/>
    <a:srgbClr val="85BD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82" d="100"/>
          <a:sy n="82" d="100"/>
        </p:scale>
        <p:origin x="-1008" y="23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 Id="rId5" Type="http://schemas.openxmlformats.org/officeDocument/2006/relationships/image" Target="../media/image12.tiff"/><Relationship Id="rId4" Type="http://schemas.openxmlformats.org/officeDocument/2006/relationships/image" Target="../media/image11.tiff"/></Relationships>
</file>

<file path=ppt/slides/_rels/slide8.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tiff"/></Relationships>
</file>

<file path=ppt/slides/_rels/slide17.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twinkl.co.uk/resources/topics/fantasy/mythical-beast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76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35F3AB0-1069-4B59-AB90-CFEC73BEE341}"/>
              </a:ext>
            </a:extLst>
          </p:cNvPr>
          <p:cNvSpPr/>
          <p:nvPr/>
        </p:nvSpPr>
        <p:spPr>
          <a:xfrm>
            <a:off x="2393653" y="4607548"/>
            <a:ext cx="5545123" cy="994306"/>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latin typeface="Comic Sans MS" pitchFamily="66" charset="0"/>
              </a:rPr>
              <a:t>Can you think of any mythical creatures?</a:t>
            </a:r>
            <a:endParaRPr lang="en-GB" dirty="0">
              <a:latin typeface="Comic Sans MS" pitchFamily="66" charset="0"/>
            </a:endParaRPr>
          </a:p>
        </p:txBody>
      </p:sp>
      <p:sp>
        <p:nvSpPr>
          <p:cNvPr id="2" name="Title 1">
            <a:extLst>
              <a:ext uri="{FF2B5EF4-FFF2-40B4-BE49-F238E27FC236}">
                <a16:creationId xmlns:a16="http://schemas.microsoft.com/office/drawing/2014/main" id="{71F91FC2-77DB-4441-8203-05CD0F95AC6B}"/>
              </a:ext>
            </a:extLst>
          </p:cNvPr>
          <p:cNvSpPr>
            <a:spLocks noGrp="1"/>
          </p:cNvSpPr>
          <p:nvPr>
            <p:ph type="title"/>
          </p:nvPr>
        </p:nvSpPr>
        <p:spPr/>
        <p:txBody>
          <a:bodyPr/>
          <a:lstStyle/>
          <a:p>
            <a:r>
              <a:rPr lang="en-GB" sz="4000" dirty="0">
                <a:latin typeface="Comic Sans MS" pitchFamily="66" charset="0"/>
              </a:rPr>
              <a:t>Mythical Creatures</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B574D265-6F74-4FD3-AE51-51D4D569F414}"/>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D32132EC-ECBF-4DCF-8479-8FC009C80D0B}"/>
              </a:ext>
            </a:extLst>
          </p:cNvPr>
          <p:cNvSpPr/>
          <p:nvPr/>
        </p:nvSpPr>
        <p:spPr>
          <a:xfrm>
            <a:off x="1031424" y="4261608"/>
            <a:ext cx="1761688" cy="1686187"/>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Comic Sans MS" pitchFamily="66" charset="0"/>
              </a:rPr>
              <a:t>Talk About It…</a:t>
            </a:r>
          </a:p>
        </p:txBody>
      </p:sp>
      <p:sp>
        <p:nvSpPr>
          <p:cNvPr id="8" name="TextBox 7">
            <a:extLst>
              <a:ext uri="{FF2B5EF4-FFF2-40B4-BE49-F238E27FC236}">
                <a16:creationId xmlns:a16="http://schemas.microsoft.com/office/drawing/2014/main" id="{E4985706-3F98-48DE-B16D-CAEE325EBA66}"/>
              </a:ext>
            </a:extLst>
          </p:cNvPr>
          <p:cNvSpPr txBox="1"/>
          <p:nvPr/>
        </p:nvSpPr>
        <p:spPr>
          <a:xfrm>
            <a:off x="649006" y="1571453"/>
            <a:ext cx="7890987" cy="2339102"/>
          </a:xfrm>
          <a:prstGeom prst="rect">
            <a:avLst/>
          </a:prstGeom>
          <a:noFill/>
        </p:spPr>
        <p:txBody>
          <a:bodyPr wrap="square">
            <a:spAutoFit/>
          </a:bodyPr>
          <a:lstStyle/>
          <a:p>
            <a:pPr algn="just" eaLnBrk="1" hangingPunct="1">
              <a:lnSpc>
                <a:spcPct val="100000"/>
              </a:lnSpc>
              <a:spcBef>
                <a:spcPct val="0"/>
              </a:spcBef>
              <a:buFontTx/>
              <a:buNone/>
            </a:pPr>
            <a:r>
              <a:rPr lang="en-GB" altLang="en-US" dirty="0">
                <a:solidFill>
                  <a:schemeClr val="tx1"/>
                </a:solidFill>
                <a:latin typeface="Comic Sans MS" pitchFamily="66" charset="0"/>
              </a:rPr>
              <a:t>In the past, people told stories of fantastic creatures who could do unusual things. These included monsters, animals with magical powers and creatures that are a mixture of human and animal.</a:t>
            </a:r>
          </a:p>
          <a:p>
            <a:pPr algn="just" eaLnBrk="1" hangingPunct="1">
              <a:lnSpc>
                <a:spcPct val="100000"/>
              </a:lnSpc>
              <a:spcBef>
                <a:spcPts val="1200"/>
              </a:spcBef>
              <a:buFontTx/>
              <a:buNone/>
            </a:pPr>
            <a:r>
              <a:rPr lang="en-GB" altLang="en-US" dirty="0">
                <a:solidFill>
                  <a:schemeClr val="tx1"/>
                </a:solidFill>
                <a:latin typeface="Comic Sans MS" pitchFamily="66" charset="0"/>
              </a:rPr>
              <a:t>Most of these stories started before people wrote things down so they were passed from person to person. </a:t>
            </a:r>
          </a:p>
          <a:p>
            <a:pPr algn="just" eaLnBrk="1" hangingPunct="1">
              <a:lnSpc>
                <a:spcPct val="100000"/>
              </a:lnSpc>
              <a:spcBef>
                <a:spcPts val="1200"/>
              </a:spcBef>
              <a:buFontTx/>
              <a:buNone/>
            </a:pPr>
            <a:r>
              <a:rPr lang="en-GB" altLang="en-US" dirty="0">
                <a:solidFill>
                  <a:schemeClr val="tx1"/>
                </a:solidFill>
                <a:latin typeface="Comic Sans MS" pitchFamily="66" charset="0"/>
              </a:rPr>
              <a:t>Stories like this are called myths and the creatures from them are sometimes called mythical creatures. </a:t>
            </a:r>
          </a:p>
        </p:txBody>
      </p:sp>
    </p:spTree>
    <p:extLst>
      <p:ext uri="{BB962C8B-B14F-4D97-AF65-F5344CB8AC3E}">
        <p14:creationId xmlns:p14="http://schemas.microsoft.com/office/powerpoint/2010/main" val="16581451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nextCondLst>
                <p:cond evt="onClick" delay="0">
                  <p:tgtEl>
                    <p:spTgt spid="5"/>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10228" y="821803"/>
            <a:ext cx="7569843" cy="523220"/>
          </a:xfrm>
          <a:prstGeom prst="rect">
            <a:avLst/>
          </a:prstGeom>
          <a:noFill/>
        </p:spPr>
        <p:txBody>
          <a:bodyPr wrap="square" rtlCol="0">
            <a:spAutoFit/>
          </a:bodyPr>
          <a:lstStyle/>
          <a:p>
            <a:pPr algn="ctr"/>
            <a:r>
              <a:rPr lang="en-US" sz="2800" b="1" u="sng" dirty="0" err="1">
                <a:solidFill>
                  <a:srgbClr val="414549"/>
                </a:solidFill>
                <a:latin typeface="Comic Sans MS" pitchFamily="66" charset="0"/>
                <a:cs typeface="Arial" pitchFamily="34" charset="0"/>
              </a:rPr>
              <a:t>Vitória</a:t>
            </a:r>
            <a:r>
              <a:rPr lang="en-US" sz="2800" b="1" u="sng" dirty="0">
                <a:solidFill>
                  <a:srgbClr val="414549"/>
                </a:solidFill>
                <a:latin typeface="Comic Sans MS" pitchFamily="66" charset="0"/>
                <a:cs typeface="Arial" pitchFamily="34" charset="0"/>
              </a:rPr>
              <a:t> </a:t>
            </a:r>
            <a:r>
              <a:rPr lang="en-US" sz="2800" b="1" u="sng" dirty="0" err="1">
                <a:solidFill>
                  <a:srgbClr val="414549"/>
                </a:solidFill>
                <a:latin typeface="Comic Sans MS" pitchFamily="66" charset="0"/>
                <a:cs typeface="Arial" pitchFamily="34" charset="0"/>
              </a:rPr>
              <a:t>Régia</a:t>
            </a:r>
            <a:r>
              <a:rPr lang="en-US" sz="2800" b="1" u="sng" dirty="0">
                <a:solidFill>
                  <a:srgbClr val="414549"/>
                </a:solidFill>
                <a:latin typeface="Comic Sans MS" pitchFamily="66" charset="0"/>
                <a:cs typeface="Arial" pitchFamily="34" charset="0"/>
              </a:rPr>
              <a:t> </a:t>
            </a:r>
            <a:endParaRPr lang="en-GB" sz="2800" b="1" u="sng" dirty="0">
              <a:latin typeface="Comic Sans MS" pitchFamily="66" charset="0"/>
            </a:endParaRPr>
          </a:p>
        </p:txBody>
      </p:sp>
      <p:sp>
        <p:nvSpPr>
          <p:cNvPr id="4" name="TextBox 3"/>
          <p:cNvSpPr txBox="1"/>
          <p:nvPr/>
        </p:nvSpPr>
        <p:spPr>
          <a:xfrm>
            <a:off x="810228" y="1597306"/>
            <a:ext cx="4676172" cy="4154984"/>
          </a:xfrm>
          <a:prstGeom prst="rect">
            <a:avLst/>
          </a:prstGeom>
          <a:noFill/>
        </p:spPr>
        <p:txBody>
          <a:bodyPr wrap="square" rtlCol="0">
            <a:spAutoFit/>
          </a:bodyPr>
          <a:lstStyle/>
          <a:p>
            <a:pPr lvl="0" eaLnBrk="0" fontAlgn="base" hangingPunct="0">
              <a:spcBef>
                <a:spcPct val="0"/>
              </a:spcBef>
              <a:spcAft>
                <a:spcPct val="0"/>
              </a:spcAft>
            </a:pPr>
            <a:r>
              <a:rPr lang="en-GB" dirty="0">
                <a:latin typeface="Comic Sans MS" pitchFamily="66" charset="0"/>
              </a:rPr>
              <a:t>In Brazil one of the most famous myths is that of the </a:t>
            </a:r>
            <a:r>
              <a:rPr lang="en-US" dirty="0" err="1">
                <a:solidFill>
                  <a:srgbClr val="414549"/>
                </a:solidFill>
                <a:latin typeface="Comic Sans MS" pitchFamily="66" charset="0"/>
                <a:cs typeface="Arial" pitchFamily="34" charset="0"/>
              </a:rPr>
              <a:t>Vitória</a:t>
            </a:r>
            <a:r>
              <a:rPr lang="en-US" dirty="0">
                <a:solidFill>
                  <a:srgbClr val="414549"/>
                </a:solidFill>
                <a:latin typeface="Comic Sans MS" pitchFamily="66" charset="0"/>
                <a:cs typeface="Arial" pitchFamily="34" charset="0"/>
              </a:rPr>
              <a:t> </a:t>
            </a:r>
            <a:r>
              <a:rPr lang="en-US" dirty="0" err="1">
                <a:solidFill>
                  <a:srgbClr val="414549"/>
                </a:solidFill>
                <a:latin typeface="Comic Sans MS" pitchFamily="66" charset="0"/>
                <a:cs typeface="Arial" pitchFamily="34" charset="0"/>
              </a:rPr>
              <a:t>Régia</a:t>
            </a:r>
            <a:r>
              <a:rPr lang="en-US" dirty="0">
                <a:solidFill>
                  <a:srgbClr val="414549"/>
                </a:solidFill>
                <a:latin typeface="Comic Sans MS" pitchFamily="66" charset="0"/>
                <a:cs typeface="Arial" pitchFamily="34" charset="0"/>
              </a:rPr>
              <a:t> or Giant Water Lily legend. It is an origin story among the Tupi-Guarani indigenous people of Brazil. Many years ago, in an indigenous tribe, it was said that when the moon (the Goddess </a:t>
            </a:r>
            <a:r>
              <a:rPr lang="en-US" dirty="0" err="1">
                <a:solidFill>
                  <a:srgbClr val="414549"/>
                </a:solidFill>
                <a:latin typeface="Comic Sans MS" pitchFamily="66" charset="0"/>
                <a:cs typeface="Arial" pitchFamily="34" charset="0"/>
              </a:rPr>
              <a:t>Jaci</a:t>
            </a:r>
            <a:r>
              <a:rPr lang="en-US" dirty="0">
                <a:solidFill>
                  <a:srgbClr val="414549"/>
                </a:solidFill>
                <a:latin typeface="Comic Sans MS" pitchFamily="66" charset="0"/>
                <a:cs typeface="Arial" pitchFamily="34" charset="0"/>
              </a:rPr>
              <a:t>) appeared at night, she would kiss and fill with light the faces of the most beautiful girls in the village. Whenever she hid behind the mountains, she took away the girls of her choice and made them into stars.</a:t>
            </a:r>
          </a:p>
          <a:p>
            <a:pPr lvl="0" eaLnBrk="0" fontAlgn="base" hangingPunct="0">
              <a:spcBef>
                <a:spcPct val="0"/>
              </a:spcBef>
              <a:spcAft>
                <a:spcPct val="0"/>
              </a:spcAft>
            </a:pPr>
            <a:endParaRPr lang="en-US" sz="1600" dirty="0">
              <a:latin typeface="Comic Sans MS" pitchFamily="66" charset="0"/>
              <a:cs typeface="Arial" pitchFamily="34" charset="0"/>
            </a:endParaRPr>
          </a:p>
          <a:p>
            <a:pPr lvl="0" eaLnBrk="0" fontAlgn="base" hangingPunct="0">
              <a:spcBef>
                <a:spcPct val="0"/>
              </a:spcBef>
              <a:spcAft>
                <a:spcPct val="0"/>
              </a:spcAft>
            </a:pPr>
            <a:endParaRPr lang="en-US" sz="1600" dirty="0">
              <a:latin typeface="Comic Sans MS" pitchFamily="66" charset="0"/>
              <a:cs typeface="Arial" pitchFamily="34" charset="0"/>
            </a:endParaRPr>
          </a:p>
          <a:p>
            <a:endParaRPr lang="en-GB" sz="1600" dirty="0">
              <a:latin typeface="Comic Sans MS" pitchFamily="66" charset="0"/>
            </a:endParaRPr>
          </a:p>
        </p:txBody>
      </p:sp>
      <p:pic>
        <p:nvPicPr>
          <p:cNvPr id="2050" name="Picture 2" descr="Pin em Vando Maci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345023"/>
            <a:ext cx="3085343" cy="4708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870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0781" y="694481"/>
            <a:ext cx="4294206" cy="4493538"/>
          </a:xfrm>
          <a:prstGeom prst="rect">
            <a:avLst/>
          </a:prstGeom>
          <a:noFill/>
        </p:spPr>
        <p:txBody>
          <a:bodyPr wrap="square" rtlCol="0">
            <a:spAutoFit/>
          </a:bodyPr>
          <a:lstStyle/>
          <a:p>
            <a:pPr eaLnBrk="0" fontAlgn="base" hangingPunct="0">
              <a:spcBef>
                <a:spcPct val="0"/>
              </a:spcBef>
              <a:spcAft>
                <a:spcPct val="0"/>
              </a:spcAft>
            </a:pPr>
            <a:r>
              <a:rPr lang="en-US" dirty="0">
                <a:solidFill>
                  <a:srgbClr val="414549"/>
                </a:solidFill>
                <a:latin typeface="Comic Sans MS" pitchFamily="66" charset="0"/>
                <a:cs typeface="Arial" pitchFamily="34" charset="0"/>
              </a:rPr>
              <a:t>A beautiful young girl from the tribe, the warrior </a:t>
            </a:r>
            <a:r>
              <a:rPr lang="en-US" dirty="0" err="1">
                <a:solidFill>
                  <a:srgbClr val="414549"/>
                </a:solidFill>
                <a:latin typeface="Comic Sans MS" pitchFamily="66" charset="0"/>
                <a:cs typeface="Arial" pitchFamily="34" charset="0"/>
              </a:rPr>
              <a:t>Naiá</a:t>
            </a:r>
            <a:r>
              <a:rPr lang="en-US" dirty="0">
                <a:solidFill>
                  <a:srgbClr val="414549"/>
                </a:solidFill>
                <a:latin typeface="Comic Sans MS" pitchFamily="66" charset="0"/>
                <a:cs typeface="Arial" pitchFamily="34" charset="0"/>
              </a:rPr>
              <a:t>, had the dream to meet </a:t>
            </a:r>
            <a:r>
              <a:rPr lang="en-US" dirty="0" err="1">
                <a:solidFill>
                  <a:srgbClr val="414549"/>
                </a:solidFill>
                <a:latin typeface="Comic Sans MS" pitchFamily="66" charset="0"/>
                <a:cs typeface="Arial" pitchFamily="34" charset="0"/>
              </a:rPr>
              <a:t>Jaci</a:t>
            </a:r>
            <a:r>
              <a:rPr lang="en-US" dirty="0">
                <a:solidFill>
                  <a:srgbClr val="414549"/>
                </a:solidFill>
                <a:latin typeface="Comic Sans MS" pitchFamily="66" charset="0"/>
                <a:cs typeface="Arial" pitchFamily="34" charset="0"/>
              </a:rPr>
              <a:t> and couldn't wait for the day she would be called by the goddess. The tribe elders warned her. They told her that after the girls met with the moon, they lost their bodies and became stars in the sky. But </a:t>
            </a:r>
            <a:r>
              <a:rPr lang="en-US" dirty="0" err="1">
                <a:solidFill>
                  <a:srgbClr val="414549"/>
                </a:solidFill>
                <a:latin typeface="Comic Sans MS" pitchFamily="66" charset="0"/>
                <a:cs typeface="Arial" pitchFamily="34" charset="0"/>
              </a:rPr>
              <a:t>Naiá</a:t>
            </a:r>
            <a:r>
              <a:rPr lang="en-US" dirty="0">
                <a:solidFill>
                  <a:srgbClr val="414549"/>
                </a:solidFill>
                <a:latin typeface="Comic Sans MS" pitchFamily="66" charset="0"/>
                <a:cs typeface="Arial" pitchFamily="34" charset="0"/>
              </a:rPr>
              <a:t> still had a really strong desire to be taken away by the moon. At night, she wandered in between the mountains hoping to meet </a:t>
            </a:r>
            <a:r>
              <a:rPr lang="en-US" dirty="0" err="1">
                <a:solidFill>
                  <a:srgbClr val="414549"/>
                </a:solidFill>
                <a:latin typeface="Comic Sans MS" pitchFamily="66" charset="0"/>
                <a:cs typeface="Arial" pitchFamily="34" charset="0"/>
              </a:rPr>
              <a:t>Jaci</a:t>
            </a:r>
            <a:r>
              <a:rPr lang="en-US" dirty="0">
                <a:solidFill>
                  <a:srgbClr val="414549"/>
                </a:solidFill>
                <a:latin typeface="Comic Sans MS" pitchFamily="66" charset="0"/>
                <a:cs typeface="Arial" pitchFamily="34" charset="0"/>
              </a:rPr>
              <a:t>, but it never happened. She did this every night, dreaming about the day they would meet, without ever giving up. </a:t>
            </a:r>
          </a:p>
          <a:p>
            <a:pPr lvl="0" eaLnBrk="0" fontAlgn="base" hangingPunct="0">
              <a:spcBef>
                <a:spcPct val="0"/>
              </a:spcBef>
              <a:spcAft>
                <a:spcPct val="0"/>
              </a:spcAft>
            </a:pPr>
            <a:endParaRPr lang="en-US" sz="1600" dirty="0">
              <a:solidFill>
                <a:srgbClr val="414549"/>
              </a:solidFill>
              <a:latin typeface="Comic Sans MS" pitchFamily="66" charset="0"/>
              <a:cs typeface="Arial" pitchFamily="34" charset="0"/>
            </a:endParaRPr>
          </a:p>
        </p:txBody>
      </p:sp>
      <p:pic>
        <p:nvPicPr>
          <p:cNvPr id="1028" name="Picture 4" descr="Leonardo Malavazzi - Amazon Legen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09816" y="868101"/>
            <a:ext cx="3312775" cy="4687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31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3458" y="495114"/>
            <a:ext cx="7951808" cy="2308324"/>
          </a:xfrm>
          <a:prstGeom prst="rect">
            <a:avLst/>
          </a:prstGeom>
        </p:spPr>
        <p:txBody>
          <a:bodyPr wrap="square">
            <a:spAutoFit/>
          </a:bodyPr>
          <a:lstStyle/>
          <a:p>
            <a:pPr lvl="0" eaLnBrk="0" fontAlgn="base" hangingPunct="0">
              <a:spcBef>
                <a:spcPct val="0"/>
              </a:spcBef>
              <a:spcAft>
                <a:spcPct val="0"/>
              </a:spcAft>
            </a:pPr>
            <a:r>
              <a:rPr lang="en-US" dirty="0">
                <a:solidFill>
                  <a:srgbClr val="414549"/>
                </a:solidFill>
                <a:latin typeface="Comic Sans MS" pitchFamily="66" charset="0"/>
                <a:cs typeface="Arial" pitchFamily="34" charset="0"/>
              </a:rPr>
              <a:t>One day, when she stopped by a lake to rest, the girl saw the image of her beloved goddess: the moon reflected in the water. Blinded by her dream, she threw herself into the lake and drowned. The moon, who was compassionate, wanted to reward </a:t>
            </a:r>
            <a:r>
              <a:rPr lang="en-US" dirty="0" err="1">
                <a:solidFill>
                  <a:srgbClr val="414549"/>
                </a:solidFill>
                <a:latin typeface="Comic Sans MS" pitchFamily="66" charset="0"/>
                <a:cs typeface="Arial" pitchFamily="34" charset="0"/>
              </a:rPr>
              <a:t>Naiá's</a:t>
            </a:r>
            <a:r>
              <a:rPr lang="en-US" dirty="0">
                <a:solidFill>
                  <a:srgbClr val="414549"/>
                </a:solidFill>
                <a:latin typeface="Comic Sans MS" pitchFamily="66" charset="0"/>
                <a:cs typeface="Arial" pitchFamily="34" charset="0"/>
              </a:rPr>
              <a:t> sacrifice, and decided to make her a star that was different from every single one that shines in the sky. She was transformed then into a "Water star", perfect and unique, the </a:t>
            </a:r>
            <a:r>
              <a:rPr lang="en-US" dirty="0" err="1">
                <a:solidFill>
                  <a:srgbClr val="414549"/>
                </a:solidFill>
                <a:latin typeface="Comic Sans MS" pitchFamily="66" charset="0"/>
                <a:cs typeface="Arial" pitchFamily="34" charset="0"/>
              </a:rPr>
              <a:t>Vitória</a:t>
            </a:r>
            <a:r>
              <a:rPr lang="en-US" dirty="0">
                <a:solidFill>
                  <a:srgbClr val="414549"/>
                </a:solidFill>
                <a:latin typeface="Comic Sans MS" pitchFamily="66" charset="0"/>
                <a:cs typeface="Arial" pitchFamily="34" charset="0"/>
              </a:rPr>
              <a:t> </a:t>
            </a:r>
            <a:r>
              <a:rPr lang="en-US" dirty="0" err="1">
                <a:solidFill>
                  <a:srgbClr val="414549"/>
                </a:solidFill>
                <a:latin typeface="Comic Sans MS" pitchFamily="66" charset="0"/>
                <a:cs typeface="Arial" pitchFamily="34" charset="0"/>
              </a:rPr>
              <a:t>Régia</a:t>
            </a:r>
            <a:r>
              <a:rPr lang="en-US" dirty="0">
                <a:solidFill>
                  <a:srgbClr val="414549"/>
                </a:solidFill>
                <a:latin typeface="Comic Sans MS" pitchFamily="66" charset="0"/>
                <a:cs typeface="Arial" pitchFamily="34" charset="0"/>
              </a:rPr>
              <a:t> plant. That is the way the beautiful plant, whose white and fragrant flowers only open at night, was born.</a:t>
            </a:r>
          </a:p>
        </p:txBody>
      </p:sp>
      <p:pic>
        <p:nvPicPr>
          <p:cNvPr id="3" name="Picture 2" descr="The Vitória Régia legend | Pagans &amp; Witches Ami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203" y="3032567"/>
            <a:ext cx="4798317" cy="2704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774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Diagonal Corners Rounded 7">
            <a:extLst>
              <a:ext uri="{FF2B5EF4-FFF2-40B4-BE49-F238E27FC236}">
                <a16:creationId xmlns:a16="http://schemas.microsoft.com/office/drawing/2014/main" id="{5894BE8D-355E-4B9F-8C62-AEFEEAC930C6}"/>
              </a:ext>
            </a:extLst>
          </p:cNvPr>
          <p:cNvSpPr/>
          <p:nvPr/>
        </p:nvSpPr>
        <p:spPr>
          <a:xfrm>
            <a:off x="712494" y="1680361"/>
            <a:ext cx="4262178" cy="2279243"/>
          </a:xfrm>
          <a:prstGeom prst="round2DiagRect">
            <a:avLst>
              <a:gd name="adj1" fmla="val 15931"/>
              <a:gd name="adj2" fmla="val 11410"/>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AA63813-B2B4-4240-A56F-70E0C6F25DC8}"/>
              </a:ext>
            </a:extLst>
          </p:cNvPr>
          <p:cNvSpPr>
            <a:spLocks noGrp="1"/>
          </p:cNvSpPr>
          <p:nvPr>
            <p:ph type="title"/>
          </p:nvPr>
        </p:nvSpPr>
        <p:spPr/>
        <p:txBody>
          <a:bodyPr/>
          <a:lstStyle/>
          <a:p>
            <a:r>
              <a:rPr lang="en-GB" sz="4000" dirty="0">
                <a:latin typeface="Comic Sans MS" pitchFamily="66" charset="0"/>
              </a:rPr>
              <a:t>Dragons</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8DDAC99B-A0EB-4B8C-8C1C-11463B54387B}"/>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31ADAD2-2E95-4F41-B908-D6507EC301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97590" y="1242621"/>
            <a:ext cx="3936784" cy="5136484"/>
          </a:xfrm>
          <a:prstGeom prst="rect">
            <a:avLst/>
          </a:prstGeom>
        </p:spPr>
      </p:pic>
      <p:sp>
        <p:nvSpPr>
          <p:cNvPr id="7" name="TextBox 6">
            <a:extLst>
              <a:ext uri="{FF2B5EF4-FFF2-40B4-BE49-F238E27FC236}">
                <a16:creationId xmlns:a16="http://schemas.microsoft.com/office/drawing/2014/main" id="{02C07731-C2F5-4F46-8141-FD24525831F6}"/>
              </a:ext>
            </a:extLst>
          </p:cNvPr>
          <p:cNvSpPr txBox="1"/>
          <p:nvPr/>
        </p:nvSpPr>
        <p:spPr>
          <a:xfrm>
            <a:off x="894034" y="1779839"/>
            <a:ext cx="3904469" cy="2031325"/>
          </a:xfrm>
          <a:prstGeom prst="rect">
            <a:avLst/>
          </a:prstGeom>
          <a:noFill/>
        </p:spPr>
        <p:txBody>
          <a:bodyPr wrap="square">
            <a:spAutoFit/>
          </a:bodyPr>
          <a:lstStyle/>
          <a:p>
            <a:r>
              <a:rPr lang="en-GB" altLang="en-US" dirty="0">
                <a:solidFill>
                  <a:schemeClr val="tx1"/>
                </a:solidFill>
                <a:latin typeface="Comic Sans MS" pitchFamily="66" charset="0"/>
              </a:rPr>
              <a:t>Dragons are some of the most famous mythical creatures and                they can be found in stories throughout history and across the world. They are usually described as reptile-like creatures, able to fly and breathe fire.</a:t>
            </a:r>
            <a:endParaRPr lang="en-GB" dirty="0">
              <a:latin typeface="Comic Sans MS" pitchFamily="66" charset="0"/>
            </a:endParaRPr>
          </a:p>
        </p:txBody>
      </p:sp>
      <p:pic>
        <p:nvPicPr>
          <p:cNvPr id="12" name="Picture 11">
            <a:extLst>
              <a:ext uri="{FF2B5EF4-FFF2-40B4-BE49-F238E27FC236}">
                <a16:creationId xmlns:a16="http://schemas.microsoft.com/office/drawing/2014/main" id="{7ADAB24A-EB5F-405F-B166-EE8A16F6EA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8031" t="1" b="10670"/>
          <a:stretch/>
        </p:blipFill>
        <p:spPr>
          <a:xfrm rot="17363903">
            <a:off x="6393808" y="4396040"/>
            <a:ext cx="157697" cy="82705"/>
          </a:xfrm>
          <a:prstGeom prst="rect">
            <a:avLst/>
          </a:prstGeom>
        </p:spPr>
      </p:pic>
    </p:spTree>
    <p:extLst>
      <p:ext uri="{BB962C8B-B14F-4D97-AF65-F5344CB8AC3E}">
        <p14:creationId xmlns:p14="http://schemas.microsoft.com/office/powerpoint/2010/main" val="2487595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3A121-1FBB-4A37-9B5D-AC6C40F577EE}"/>
              </a:ext>
            </a:extLst>
          </p:cNvPr>
          <p:cNvSpPr>
            <a:spLocks noGrp="1"/>
          </p:cNvSpPr>
          <p:nvPr>
            <p:ph type="title"/>
          </p:nvPr>
        </p:nvSpPr>
        <p:spPr/>
        <p:txBody>
          <a:bodyPr/>
          <a:lstStyle/>
          <a:p>
            <a:r>
              <a:rPr lang="en-GB" sz="4000" dirty="0">
                <a:latin typeface="Comic Sans MS" pitchFamily="66" charset="0"/>
              </a:rPr>
              <a:t>Dragons Around the World</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1E8D9126-783D-4729-99BE-D9188CEC2C70}"/>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a:extLst>
              <a:ext uri="{FF2B5EF4-FFF2-40B4-BE49-F238E27FC236}">
                <a16:creationId xmlns:a16="http://schemas.microsoft.com/office/drawing/2014/main" id="{8FA6B0A3-4AB0-4CFA-AC18-60F9537F05B7}"/>
              </a:ext>
            </a:extLst>
          </p:cNvPr>
          <p:cNvGrpSpPr/>
          <p:nvPr/>
        </p:nvGrpSpPr>
        <p:grpSpPr>
          <a:xfrm>
            <a:off x="604008" y="1357900"/>
            <a:ext cx="7696900" cy="2001640"/>
            <a:chOff x="604008" y="1357900"/>
            <a:chExt cx="7696900" cy="2001640"/>
          </a:xfrm>
        </p:grpSpPr>
        <p:sp>
          <p:nvSpPr>
            <p:cNvPr id="7" name="Rectangle: Rounded Corners 6">
              <a:extLst>
                <a:ext uri="{FF2B5EF4-FFF2-40B4-BE49-F238E27FC236}">
                  <a16:creationId xmlns:a16="http://schemas.microsoft.com/office/drawing/2014/main" id="{36AF358B-356B-47C5-AEB7-2C5CA49F31C0}"/>
                </a:ext>
              </a:extLst>
            </p:cNvPr>
            <p:cNvSpPr/>
            <p:nvPr/>
          </p:nvSpPr>
          <p:spPr>
            <a:xfrm>
              <a:off x="604008" y="1744910"/>
              <a:ext cx="7122253" cy="1400962"/>
            </a:xfrm>
            <a:prstGeom prst="round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D195E228-F115-451B-B347-ECD5EF649383}"/>
                </a:ext>
              </a:extLst>
            </p:cNvPr>
            <p:cNvSpPr txBox="1"/>
            <p:nvPr/>
          </p:nvSpPr>
          <p:spPr>
            <a:xfrm>
              <a:off x="763398" y="1830065"/>
              <a:ext cx="5317875" cy="1200329"/>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latin typeface="Comic Sans MS" pitchFamily="66" charset="0"/>
                </a:rPr>
                <a:t>Dragons are an important part of Chinese celebrations, as they are believed to bring good luck. At Chinese New Year, people dress up and perform a dragon dance around the streets.</a:t>
              </a:r>
            </a:p>
          </p:txBody>
        </p:sp>
        <p:pic>
          <p:nvPicPr>
            <p:cNvPr id="19" name="Picture 18">
              <a:extLst>
                <a:ext uri="{FF2B5EF4-FFF2-40B4-BE49-F238E27FC236}">
                  <a16:creationId xmlns:a16="http://schemas.microsoft.com/office/drawing/2014/main" id="{7415D4A5-2FE9-45C1-9867-16F17A183A5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42191" y="1357900"/>
              <a:ext cx="2458717" cy="2001640"/>
            </a:xfrm>
            <a:prstGeom prst="rect">
              <a:avLst/>
            </a:prstGeom>
          </p:spPr>
        </p:pic>
      </p:grpSp>
      <p:grpSp>
        <p:nvGrpSpPr>
          <p:cNvPr id="26" name="Group 25">
            <a:extLst>
              <a:ext uri="{FF2B5EF4-FFF2-40B4-BE49-F238E27FC236}">
                <a16:creationId xmlns:a16="http://schemas.microsoft.com/office/drawing/2014/main" id="{5211CCDB-A51E-4881-BE6C-6F83A4932DEA}"/>
              </a:ext>
            </a:extLst>
          </p:cNvPr>
          <p:cNvGrpSpPr/>
          <p:nvPr/>
        </p:nvGrpSpPr>
        <p:grpSpPr>
          <a:xfrm>
            <a:off x="604007" y="4055408"/>
            <a:ext cx="8737450" cy="2259487"/>
            <a:chOff x="604007" y="4055408"/>
            <a:chExt cx="8737450" cy="2259487"/>
          </a:xfrm>
        </p:grpSpPr>
        <p:sp>
          <p:nvSpPr>
            <p:cNvPr id="10" name="Rectangle: Rounded Corners 9">
              <a:extLst>
                <a:ext uri="{FF2B5EF4-FFF2-40B4-BE49-F238E27FC236}">
                  <a16:creationId xmlns:a16="http://schemas.microsoft.com/office/drawing/2014/main" id="{5E782DF2-8F80-4513-8657-015940CEB554}"/>
                </a:ext>
              </a:extLst>
            </p:cNvPr>
            <p:cNvSpPr/>
            <p:nvPr/>
          </p:nvSpPr>
          <p:spPr>
            <a:xfrm>
              <a:off x="604007" y="4737251"/>
              <a:ext cx="7696901" cy="1400962"/>
            </a:xfrm>
            <a:prstGeom prst="round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CC87DE6B-25E7-462B-BCE5-83980CCE2533}"/>
                </a:ext>
              </a:extLst>
            </p:cNvPr>
            <p:cNvSpPr txBox="1"/>
            <p:nvPr/>
          </p:nvSpPr>
          <p:spPr>
            <a:xfrm>
              <a:off x="763398" y="4837567"/>
              <a:ext cx="5981351" cy="1477328"/>
            </a:xfrm>
            <a:prstGeom prst="rect">
              <a:avLst/>
            </a:prstGeom>
            <a:noFill/>
          </p:spPr>
          <p:txBody>
            <a:bodyPr wrap="square">
              <a:spAutoFit/>
            </a:bodyPr>
            <a:lstStyle/>
            <a:p>
              <a:pPr eaLnBrk="1" hangingPunct="1">
                <a:lnSpc>
                  <a:spcPct val="100000"/>
                </a:lnSpc>
                <a:spcBef>
                  <a:spcPct val="0"/>
                </a:spcBef>
                <a:buFont typeface="Arial" panose="020B0604020202020204" pitchFamily="34" charset="0"/>
                <a:buNone/>
              </a:pPr>
              <a:r>
                <a:rPr lang="en-GB" altLang="en-US" dirty="0">
                  <a:solidFill>
                    <a:schemeClr val="tx1"/>
                  </a:solidFill>
                  <a:latin typeface="Comic Sans MS" pitchFamily="66" charset="0"/>
                </a:rPr>
                <a:t>Stories are told of a man called Saint George, who fought a dragon and rescued a princess. Saint George is the patron saint of England. A patron saint is someone who has been chosen to be the protector of a place.</a:t>
              </a:r>
            </a:p>
          </p:txBody>
        </p:sp>
        <p:pic>
          <p:nvPicPr>
            <p:cNvPr id="21" name="Picture 20">
              <a:extLst>
                <a:ext uri="{FF2B5EF4-FFF2-40B4-BE49-F238E27FC236}">
                  <a16:creationId xmlns:a16="http://schemas.microsoft.com/office/drawing/2014/main" id="{579A534F-E261-4614-A58E-24C4625FB5C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36420" y="4055408"/>
              <a:ext cx="3805037" cy="2173245"/>
            </a:xfrm>
            <a:prstGeom prst="rect">
              <a:avLst/>
            </a:prstGeom>
          </p:spPr>
        </p:pic>
      </p:grpSp>
      <p:grpSp>
        <p:nvGrpSpPr>
          <p:cNvPr id="25" name="Group 24">
            <a:extLst>
              <a:ext uri="{FF2B5EF4-FFF2-40B4-BE49-F238E27FC236}">
                <a16:creationId xmlns:a16="http://schemas.microsoft.com/office/drawing/2014/main" id="{C237322F-26E4-4A2C-BD1D-64A560F026D8}"/>
              </a:ext>
            </a:extLst>
          </p:cNvPr>
          <p:cNvGrpSpPr/>
          <p:nvPr/>
        </p:nvGrpSpPr>
        <p:grpSpPr>
          <a:xfrm>
            <a:off x="604007" y="3240956"/>
            <a:ext cx="8230299" cy="1400963"/>
            <a:chOff x="604007" y="3240956"/>
            <a:chExt cx="8230299" cy="1400963"/>
          </a:xfrm>
        </p:grpSpPr>
        <p:sp>
          <p:nvSpPr>
            <p:cNvPr id="8" name="Rectangle: Rounded Corners 7">
              <a:extLst>
                <a:ext uri="{FF2B5EF4-FFF2-40B4-BE49-F238E27FC236}">
                  <a16:creationId xmlns:a16="http://schemas.microsoft.com/office/drawing/2014/main" id="{0EFFE753-708D-419B-A0EC-59D89FF6A9BD}"/>
                </a:ext>
              </a:extLst>
            </p:cNvPr>
            <p:cNvSpPr/>
            <p:nvPr/>
          </p:nvSpPr>
          <p:spPr>
            <a:xfrm>
              <a:off x="604007" y="3573207"/>
              <a:ext cx="7696901" cy="618731"/>
            </a:xfrm>
            <a:prstGeom prst="round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6DF51DE-88E0-4E9F-A218-D1096FD0B0F6}"/>
                </a:ext>
              </a:extLst>
            </p:cNvPr>
            <p:cNvSpPr txBox="1"/>
            <p:nvPr/>
          </p:nvSpPr>
          <p:spPr>
            <a:xfrm>
              <a:off x="3020735" y="3680916"/>
              <a:ext cx="5813571" cy="369332"/>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latin typeface="Comic Sans MS" pitchFamily="66" charset="0"/>
                </a:rPr>
                <a:t>There is a red dragon on the flag of Wales.</a:t>
              </a:r>
            </a:p>
          </p:txBody>
        </p:sp>
        <p:pic>
          <p:nvPicPr>
            <p:cNvPr id="23" name="Picture 22">
              <a:extLst>
                <a:ext uri="{FF2B5EF4-FFF2-40B4-BE49-F238E27FC236}">
                  <a16:creationId xmlns:a16="http://schemas.microsoft.com/office/drawing/2014/main" id="{75BB3DF5-94C0-4BAE-9DB4-F7403F0583E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4007" y="3240956"/>
              <a:ext cx="2158069" cy="1400963"/>
            </a:xfrm>
            <a:prstGeom prst="rect">
              <a:avLst/>
            </a:prstGeom>
          </p:spPr>
        </p:pic>
      </p:grpSp>
    </p:spTree>
    <p:extLst>
      <p:ext uri="{BB962C8B-B14F-4D97-AF65-F5344CB8AC3E}">
        <p14:creationId xmlns:p14="http://schemas.microsoft.com/office/powerpoint/2010/main" val="1614552014"/>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E9C19EC0-6EEC-4D25-8CBA-9A75F261A5B5}"/>
              </a:ext>
            </a:extLst>
          </p:cNvPr>
          <p:cNvGrpSpPr/>
          <p:nvPr/>
        </p:nvGrpSpPr>
        <p:grpSpPr>
          <a:xfrm>
            <a:off x="555811" y="2321475"/>
            <a:ext cx="6060139" cy="2031325"/>
            <a:chOff x="555811" y="2321475"/>
            <a:chExt cx="6060139" cy="2031325"/>
          </a:xfrm>
        </p:grpSpPr>
        <p:sp>
          <p:nvSpPr>
            <p:cNvPr id="11" name="Rectangle: Rounded Corners 10">
              <a:extLst>
                <a:ext uri="{FF2B5EF4-FFF2-40B4-BE49-F238E27FC236}">
                  <a16:creationId xmlns:a16="http://schemas.microsoft.com/office/drawing/2014/main" id="{B3B03637-7FE8-4048-AA31-4551CE75FC86}"/>
                </a:ext>
              </a:extLst>
            </p:cNvPr>
            <p:cNvSpPr/>
            <p:nvPr/>
          </p:nvSpPr>
          <p:spPr>
            <a:xfrm>
              <a:off x="555811" y="2532532"/>
              <a:ext cx="6060139" cy="1746730"/>
            </a:xfrm>
            <a:prstGeom prst="roundRect">
              <a:avLst>
                <a:gd name="adj" fmla="val 13396"/>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7177DDB4-C181-413C-8781-3D06DD5DE865}"/>
                </a:ext>
              </a:extLst>
            </p:cNvPr>
            <p:cNvSpPr txBox="1"/>
            <p:nvPr/>
          </p:nvSpPr>
          <p:spPr>
            <a:xfrm>
              <a:off x="693293" y="2321475"/>
              <a:ext cx="4413576" cy="2031325"/>
            </a:xfrm>
            <a:prstGeom prst="rect">
              <a:avLst/>
            </a:prstGeom>
            <a:noFill/>
          </p:spPr>
          <p:txBody>
            <a:bodyPr wrap="square">
              <a:spAutoFit/>
            </a:bodyPr>
            <a:lstStyle/>
            <a:p>
              <a:pPr algn="just" eaLnBrk="1" hangingPunct="1">
                <a:lnSpc>
                  <a:spcPct val="100000"/>
                </a:lnSpc>
                <a:spcBef>
                  <a:spcPct val="0"/>
                </a:spcBef>
                <a:buFontTx/>
                <a:buNone/>
              </a:pPr>
              <a:endParaRPr lang="en-GB" altLang="en-US" dirty="0">
                <a:solidFill>
                  <a:schemeClr val="tx1"/>
                </a:solidFill>
              </a:endParaRPr>
            </a:p>
            <a:p>
              <a:pPr algn="just" eaLnBrk="1" hangingPunct="1">
                <a:lnSpc>
                  <a:spcPct val="100000"/>
                </a:lnSpc>
                <a:spcBef>
                  <a:spcPct val="0"/>
                </a:spcBef>
                <a:buFontTx/>
                <a:buNone/>
              </a:pPr>
              <a:r>
                <a:rPr lang="en-GB" altLang="en-US" sz="1600" dirty="0">
                  <a:solidFill>
                    <a:schemeClr val="tx1"/>
                  </a:solidFill>
                  <a:latin typeface="Comic Sans MS" pitchFamily="66" charset="0"/>
                </a:rPr>
                <a:t>Loch Ness is a massive lake in Scotland. ‘Loch’ is the Scottish word for lake. </a:t>
              </a:r>
            </a:p>
            <a:p>
              <a:pPr algn="just" eaLnBrk="1" hangingPunct="1">
                <a:lnSpc>
                  <a:spcPct val="100000"/>
                </a:lnSpc>
                <a:spcBef>
                  <a:spcPts val="1200"/>
                </a:spcBef>
                <a:buFontTx/>
                <a:buNone/>
              </a:pPr>
              <a:r>
                <a:rPr lang="en-GB" altLang="en-US" sz="1600" dirty="0">
                  <a:solidFill>
                    <a:schemeClr val="tx1"/>
                  </a:solidFill>
                  <a:latin typeface="Comic Sans MS" pitchFamily="66" charset="0"/>
                </a:rPr>
                <a:t>Loch Ness is so deep you could stand nearly 50 double-decker buses one on top of the other in it!</a:t>
              </a:r>
            </a:p>
            <a:p>
              <a:pPr algn="just" eaLnBrk="1" hangingPunct="1">
                <a:lnSpc>
                  <a:spcPct val="100000"/>
                </a:lnSpc>
                <a:spcBef>
                  <a:spcPct val="0"/>
                </a:spcBef>
                <a:buFontTx/>
                <a:buNone/>
              </a:pPr>
              <a:endParaRPr lang="en-GB" altLang="en-US" dirty="0">
                <a:solidFill>
                  <a:schemeClr val="tx1"/>
                </a:solidFill>
              </a:endParaRPr>
            </a:p>
          </p:txBody>
        </p:sp>
      </p:grpSp>
      <p:grpSp>
        <p:nvGrpSpPr>
          <p:cNvPr id="16" name="Group 15">
            <a:extLst>
              <a:ext uri="{FF2B5EF4-FFF2-40B4-BE49-F238E27FC236}">
                <a16:creationId xmlns:a16="http://schemas.microsoft.com/office/drawing/2014/main" id="{57F94B44-12D3-498F-96B0-475050F0FA34}"/>
              </a:ext>
            </a:extLst>
          </p:cNvPr>
          <p:cNvGrpSpPr/>
          <p:nvPr/>
        </p:nvGrpSpPr>
        <p:grpSpPr>
          <a:xfrm>
            <a:off x="555809" y="4151765"/>
            <a:ext cx="6060139" cy="1215104"/>
            <a:chOff x="555809" y="4151765"/>
            <a:chExt cx="6060139" cy="1215104"/>
          </a:xfrm>
        </p:grpSpPr>
        <p:sp>
          <p:nvSpPr>
            <p:cNvPr id="13" name="Rectangle: Rounded Corners 12">
              <a:extLst>
                <a:ext uri="{FF2B5EF4-FFF2-40B4-BE49-F238E27FC236}">
                  <a16:creationId xmlns:a16="http://schemas.microsoft.com/office/drawing/2014/main" id="{40D25F02-6C37-4DEA-BC24-1105B23BF2BC}"/>
                </a:ext>
              </a:extLst>
            </p:cNvPr>
            <p:cNvSpPr/>
            <p:nvPr/>
          </p:nvSpPr>
          <p:spPr>
            <a:xfrm>
              <a:off x="555809" y="4365029"/>
              <a:ext cx="6060139" cy="1001840"/>
            </a:xfrm>
            <a:prstGeom prst="roundRect">
              <a:avLst>
                <a:gd name="adj" fmla="val 13088"/>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B26A8B40-6327-4DB0-8E93-D116DBE003E7}"/>
                </a:ext>
              </a:extLst>
            </p:cNvPr>
            <p:cNvSpPr txBox="1"/>
            <p:nvPr/>
          </p:nvSpPr>
          <p:spPr>
            <a:xfrm>
              <a:off x="717172" y="4151765"/>
              <a:ext cx="4413576" cy="1107996"/>
            </a:xfrm>
            <a:prstGeom prst="rect">
              <a:avLst/>
            </a:prstGeom>
            <a:noFill/>
          </p:spPr>
          <p:txBody>
            <a:bodyPr wrap="square">
              <a:spAutoFit/>
            </a:bodyPr>
            <a:lstStyle/>
            <a:p>
              <a:pPr algn="just" eaLnBrk="1" hangingPunct="1">
                <a:lnSpc>
                  <a:spcPct val="100000"/>
                </a:lnSpc>
                <a:spcBef>
                  <a:spcPct val="0"/>
                </a:spcBef>
                <a:buFontTx/>
                <a:buNone/>
              </a:pPr>
              <a:endParaRPr lang="en-GB" altLang="en-US" dirty="0">
                <a:solidFill>
                  <a:schemeClr val="tx1"/>
                </a:solidFill>
              </a:endParaRPr>
            </a:p>
            <a:p>
              <a:pPr algn="just" eaLnBrk="1" hangingPunct="1">
                <a:lnSpc>
                  <a:spcPct val="100000"/>
                </a:lnSpc>
                <a:spcBef>
                  <a:spcPct val="0"/>
                </a:spcBef>
                <a:buFontTx/>
                <a:buNone/>
              </a:pPr>
              <a:r>
                <a:rPr lang="en-GB" altLang="en-US" sz="1600" dirty="0">
                  <a:solidFill>
                    <a:schemeClr val="tx1"/>
                  </a:solidFill>
                  <a:latin typeface="Comic Sans MS" pitchFamily="66" charset="0"/>
                </a:rPr>
                <a:t>For over 1000 years, stories have been told about a massive monster who lives in Loch Ness…</a:t>
              </a:r>
            </a:p>
          </p:txBody>
        </p:sp>
      </p:grpSp>
      <p:sp>
        <p:nvSpPr>
          <p:cNvPr id="12" name="Rectangle: Rounded Corners 11">
            <a:extLst>
              <a:ext uri="{FF2B5EF4-FFF2-40B4-BE49-F238E27FC236}">
                <a16:creationId xmlns:a16="http://schemas.microsoft.com/office/drawing/2014/main" id="{89AA67F9-C43E-4E1E-9B55-B8B33C66947D}"/>
              </a:ext>
            </a:extLst>
          </p:cNvPr>
          <p:cNvSpPr/>
          <p:nvPr/>
        </p:nvSpPr>
        <p:spPr>
          <a:xfrm>
            <a:off x="555810" y="1746693"/>
            <a:ext cx="6060139" cy="696973"/>
          </a:xfrm>
          <a:prstGeom prst="round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EBBFD83D-CB79-447A-8930-2BDB393DF5A0}"/>
              </a:ext>
            </a:extLst>
          </p:cNvPr>
          <p:cNvSpPr>
            <a:spLocks noGrp="1"/>
          </p:cNvSpPr>
          <p:nvPr>
            <p:ph type="title"/>
          </p:nvPr>
        </p:nvSpPr>
        <p:spPr/>
        <p:txBody>
          <a:bodyPr/>
          <a:lstStyle/>
          <a:p>
            <a:r>
              <a:rPr lang="en-GB" sz="4000" dirty="0">
                <a:latin typeface="Comic Sans MS" pitchFamily="66" charset="0"/>
              </a:rPr>
              <a:t>The Loch Ness Monster</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DCC38DF8-495D-4682-88A1-69DA79CDFDA2}"/>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547CF31C-FBFA-4194-8035-D928AE6CC9AB}"/>
              </a:ext>
            </a:extLst>
          </p:cNvPr>
          <p:cNvSpPr/>
          <p:nvPr/>
        </p:nvSpPr>
        <p:spPr>
          <a:xfrm>
            <a:off x="5244353" y="1473201"/>
            <a:ext cx="3116346" cy="4204447"/>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D958FCE-B11F-4DA7-A466-F48DB37B0825}"/>
              </a:ext>
            </a:extLst>
          </p:cNvPr>
          <p:cNvSpPr txBox="1"/>
          <p:nvPr/>
        </p:nvSpPr>
        <p:spPr>
          <a:xfrm>
            <a:off x="6391273" y="5790311"/>
            <a:ext cx="4572000" cy="369332"/>
          </a:xfrm>
          <a:prstGeom prst="rect">
            <a:avLst/>
          </a:prstGeom>
          <a:noFill/>
        </p:spPr>
        <p:txBody>
          <a:bodyPr wrap="square">
            <a:spAutoFit/>
          </a:bodyPr>
          <a:lstStyle/>
          <a:p>
            <a:pPr>
              <a:lnSpc>
                <a:spcPct val="100000"/>
              </a:lnSpc>
              <a:spcBef>
                <a:spcPct val="0"/>
              </a:spcBef>
              <a:buFontTx/>
              <a:buNone/>
            </a:pPr>
            <a:r>
              <a:rPr lang="en-GB" altLang="en-US" b="1" dirty="0">
                <a:solidFill>
                  <a:schemeClr val="tx1"/>
                </a:solidFill>
              </a:rPr>
              <a:t>Loch Ness</a:t>
            </a:r>
          </a:p>
        </p:txBody>
      </p:sp>
      <p:cxnSp>
        <p:nvCxnSpPr>
          <p:cNvPr id="8" name="Straight Arrow Connector 7">
            <a:extLst>
              <a:ext uri="{FF2B5EF4-FFF2-40B4-BE49-F238E27FC236}">
                <a16:creationId xmlns:a16="http://schemas.microsoft.com/office/drawing/2014/main" id="{F1FCC5DC-3284-4FC0-92ED-401AF58563DE}"/>
              </a:ext>
            </a:extLst>
          </p:cNvPr>
          <p:cNvCxnSpPr/>
          <p:nvPr/>
        </p:nvCxnSpPr>
        <p:spPr>
          <a:xfrm flipV="1">
            <a:off x="6983506" y="2840923"/>
            <a:ext cx="0" cy="294938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BEA782BF-840D-4536-8EF2-B968A5A31763}"/>
              </a:ext>
            </a:extLst>
          </p:cNvPr>
          <p:cNvSpPr txBox="1"/>
          <p:nvPr/>
        </p:nvSpPr>
        <p:spPr>
          <a:xfrm>
            <a:off x="669414" y="1755659"/>
            <a:ext cx="4413576" cy="861774"/>
          </a:xfrm>
          <a:prstGeom prst="rect">
            <a:avLst/>
          </a:prstGeom>
          <a:noFill/>
        </p:spPr>
        <p:txBody>
          <a:bodyPr wrap="square">
            <a:spAutoFit/>
          </a:bodyPr>
          <a:lstStyle/>
          <a:p>
            <a:pPr algn="just" eaLnBrk="1" hangingPunct="1">
              <a:lnSpc>
                <a:spcPct val="100000"/>
              </a:lnSpc>
              <a:spcBef>
                <a:spcPct val="0"/>
              </a:spcBef>
              <a:buFontTx/>
              <a:buNone/>
            </a:pPr>
            <a:r>
              <a:rPr lang="en-GB" altLang="en-US" sz="1600" dirty="0">
                <a:solidFill>
                  <a:schemeClr val="tx1"/>
                </a:solidFill>
                <a:latin typeface="Comic Sans MS" pitchFamily="66" charset="0"/>
              </a:rPr>
              <a:t>The Loch Ness monster is one of the most famous mythical beasts in the world.</a:t>
            </a:r>
          </a:p>
          <a:p>
            <a:pPr algn="just" eaLnBrk="1" hangingPunct="1">
              <a:lnSpc>
                <a:spcPct val="100000"/>
              </a:lnSpc>
              <a:spcBef>
                <a:spcPct val="0"/>
              </a:spcBef>
              <a:buFontTx/>
              <a:buNone/>
            </a:pPr>
            <a:endParaRPr lang="en-GB" altLang="en-US" dirty="0">
              <a:solidFill>
                <a:schemeClr val="tx1"/>
              </a:solidFill>
              <a:latin typeface="Comic Sans MS" pitchFamily="66" charset="0"/>
            </a:endParaRPr>
          </a:p>
        </p:txBody>
      </p:sp>
    </p:spTree>
    <p:extLst>
      <p:ext uri="{BB962C8B-B14F-4D97-AF65-F5344CB8AC3E}">
        <p14:creationId xmlns:p14="http://schemas.microsoft.com/office/powerpoint/2010/main" val="301939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9B52EC65-9069-43A1-A75D-9A664C531150}"/>
              </a:ext>
            </a:extLst>
          </p:cNvPr>
          <p:cNvGrpSpPr/>
          <p:nvPr/>
        </p:nvGrpSpPr>
        <p:grpSpPr>
          <a:xfrm>
            <a:off x="556379" y="2500009"/>
            <a:ext cx="7983614" cy="3667328"/>
            <a:chOff x="556379" y="2500009"/>
            <a:chExt cx="7983614" cy="3667328"/>
          </a:xfrm>
        </p:grpSpPr>
        <p:sp>
          <p:nvSpPr>
            <p:cNvPr id="10" name="Rectangle: Rounded Corners 9">
              <a:extLst>
                <a:ext uri="{FF2B5EF4-FFF2-40B4-BE49-F238E27FC236}">
                  <a16:creationId xmlns:a16="http://schemas.microsoft.com/office/drawing/2014/main" id="{97863D2B-E01F-4D4A-B309-1532CEEB6DDB}"/>
                </a:ext>
              </a:extLst>
            </p:cNvPr>
            <p:cNvSpPr/>
            <p:nvPr/>
          </p:nvSpPr>
          <p:spPr>
            <a:xfrm>
              <a:off x="556379" y="2500009"/>
              <a:ext cx="7983614" cy="3667328"/>
            </a:xfrm>
            <a:prstGeom prst="roundRect">
              <a:avLst>
                <a:gd name="adj" fmla="val 5430"/>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F3F67D5F-0C70-48A2-8D98-C8EBD3D3C59E}"/>
                </a:ext>
              </a:extLst>
            </p:cNvPr>
            <p:cNvSpPr txBox="1"/>
            <p:nvPr/>
          </p:nvSpPr>
          <p:spPr>
            <a:xfrm>
              <a:off x="620091" y="2587909"/>
              <a:ext cx="5223148" cy="2215991"/>
            </a:xfrm>
            <a:prstGeom prst="rect">
              <a:avLst/>
            </a:prstGeom>
            <a:noFill/>
          </p:spPr>
          <p:txBody>
            <a:bodyPr wrap="square">
              <a:spAutoFit/>
            </a:bodyPr>
            <a:lstStyle/>
            <a:p>
              <a:pPr eaLnBrk="1" hangingPunct="1">
                <a:lnSpc>
                  <a:spcPct val="100000"/>
                </a:lnSpc>
                <a:spcBef>
                  <a:spcPts val="1200"/>
                </a:spcBef>
                <a:buFontTx/>
                <a:buNone/>
              </a:pPr>
              <a:r>
                <a:rPr lang="en-GB" altLang="en-US" sz="1600" dirty="0">
                  <a:solidFill>
                    <a:schemeClr val="tx1"/>
                  </a:solidFill>
                  <a:latin typeface="Comic Sans MS" pitchFamily="66" charset="0"/>
                </a:rPr>
                <a:t>Saint Columba was a man who travelled around Scotland telling people about Jesus. </a:t>
              </a:r>
            </a:p>
            <a:p>
              <a:pPr eaLnBrk="1" hangingPunct="1">
                <a:lnSpc>
                  <a:spcPct val="100000"/>
                </a:lnSpc>
                <a:spcBef>
                  <a:spcPts val="1200"/>
                </a:spcBef>
                <a:buFontTx/>
                <a:buNone/>
              </a:pPr>
              <a:r>
                <a:rPr lang="en-GB" altLang="en-US" sz="1600" dirty="0">
                  <a:solidFill>
                    <a:schemeClr val="tx1"/>
                  </a:solidFill>
                  <a:latin typeface="Comic Sans MS" pitchFamily="66" charset="0"/>
                </a:rPr>
                <a:t>One day, Saint Columba needed a boat, which                 was on the other side of Loch Ness. He asked             one of his friends to swim across to get the boat. Halfway through the swim, a huge monster                                 with a long neck appeared from out of the                                                  water and started roaring at the swimmer.</a:t>
              </a:r>
            </a:p>
          </p:txBody>
        </p:sp>
      </p:grpSp>
      <p:sp>
        <p:nvSpPr>
          <p:cNvPr id="2" name="Title 1">
            <a:extLst>
              <a:ext uri="{FF2B5EF4-FFF2-40B4-BE49-F238E27FC236}">
                <a16:creationId xmlns:a16="http://schemas.microsoft.com/office/drawing/2014/main" id="{8EC11988-41C1-4B53-8F53-7E9BED45E0A1}"/>
              </a:ext>
            </a:extLst>
          </p:cNvPr>
          <p:cNvSpPr>
            <a:spLocks noGrp="1"/>
          </p:cNvSpPr>
          <p:nvPr>
            <p:ph type="title"/>
          </p:nvPr>
        </p:nvSpPr>
        <p:spPr/>
        <p:txBody>
          <a:bodyPr/>
          <a:lstStyle/>
          <a:p>
            <a:r>
              <a:rPr lang="en-GB" sz="4000" dirty="0">
                <a:latin typeface="Comic Sans MS" pitchFamily="66" charset="0"/>
              </a:rPr>
              <a:t>The Loch Ness Monster</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25A19631-6580-4CCC-BD96-F0E8648FE903}"/>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4A222CD5-71E1-4D13-90E5-38B763DE98F2}"/>
              </a:ext>
            </a:extLst>
          </p:cNvPr>
          <p:cNvSpPr txBox="1"/>
          <p:nvPr/>
        </p:nvSpPr>
        <p:spPr>
          <a:xfrm>
            <a:off x="620091" y="1568890"/>
            <a:ext cx="5513294" cy="923330"/>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latin typeface="Comic Sans MS" pitchFamily="66" charset="0"/>
              </a:rPr>
              <a:t>The first sighting of the Loch Ness                               monster, often called ‘Nessie’, was over                                1000 years ago. </a:t>
            </a:r>
          </a:p>
        </p:txBody>
      </p:sp>
      <p:pic>
        <p:nvPicPr>
          <p:cNvPr id="7" name="Picture 6">
            <a:extLst>
              <a:ext uri="{FF2B5EF4-FFF2-40B4-BE49-F238E27FC236}">
                <a16:creationId xmlns:a16="http://schemas.microsoft.com/office/drawing/2014/main" id="{D5428242-DA33-4101-B3E4-666C926FBC2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4696944" y="1316839"/>
            <a:ext cx="3980329" cy="3892831"/>
          </a:xfrm>
          <a:prstGeom prst="rect">
            <a:avLst/>
          </a:prstGeom>
        </p:spPr>
      </p:pic>
      <p:sp>
        <p:nvSpPr>
          <p:cNvPr id="9" name="TextBox 8">
            <a:extLst>
              <a:ext uri="{FF2B5EF4-FFF2-40B4-BE49-F238E27FC236}">
                <a16:creationId xmlns:a16="http://schemas.microsoft.com/office/drawing/2014/main" id="{81E32C54-CAB0-433A-9032-C37900A701C1}"/>
              </a:ext>
            </a:extLst>
          </p:cNvPr>
          <p:cNvSpPr txBox="1"/>
          <p:nvPr/>
        </p:nvSpPr>
        <p:spPr>
          <a:xfrm>
            <a:off x="620092" y="5052352"/>
            <a:ext cx="7919901" cy="830997"/>
          </a:xfrm>
          <a:prstGeom prst="rect">
            <a:avLst/>
          </a:prstGeom>
          <a:noFill/>
        </p:spPr>
        <p:txBody>
          <a:bodyPr wrap="square">
            <a:spAutoFit/>
          </a:bodyPr>
          <a:lstStyle/>
          <a:p>
            <a:r>
              <a:rPr lang="en-GB" sz="1600" b="0" i="0" dirty="0">
                <a:effectLst/>
                <a:latin typeface="Comic Sans MS" pitchFamily="66" charset="0"/>
              </a:rPr>
              <a:t>Seeing what was happening, the amazed Saint                                          Columba called out to the beast and told it to leave the man alone. At Saint Columba’s command, the monster disappeared.</a:t>
            </a:r>
            <a:endParaRPr lang="en-GB" sz="1600" dirty="0">
              <a:latin typeface="Comic Sans MS" pitchFamily="66" charset="0"/>
            </a:endParaRPr>
          </a:p>
        </p:txBody>
      </p:sp>
    </p:spTree>
    <p:extLst>
      <p:ext uri="{BB962C8B-B14F-4D97-AF65-F5344CB8AC3E}">
        <p14:creationId xmlns:p14="http://schemas.microsoft.com/office/powerpoint/2010/main" val="77063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24321-65F2-499E-8468-270EE2A5BB7E}"/>
              </a:ext>
            </a:extLst>
          </p:cNvPr>
          <p:cNvSpPr>
            <a:spLocks noGrp="1"/>
          </p:cNvSpPr>
          <p:nvPr>
            <p:ph type="title"/>
          </p:nvPr>
        </p:nvSpPr>
        <p:spPr/>
        <p:txBody>
          <a:bodyPr/>
          <a:lstStyle/>
          <a:p>
            <a:r>
              <a:rPr lang="en-GB" sz="4000" dirty="0">
                <a:latin typeface="+mn-lt"/>
              </a:rPr>
              <a:t>The Loch Ness Monster</a:t>
            </a:r>
            <a:endParaRPr lang="en-GB" dirty="0"/>
          </a:p>
        </p:txBody>
      </p:sp>
      <p:sp>
        <p:nvSpPr>
          <p:cNvPr id="3" name="Rectangle 2">
            <a:hlinkClick r:id="rId2"/>
            <a:extLst>
              <a:ext uri="{FF2B5EF4-FFF2-40B4-BE49-F238E27FC236}">
                <a16:creationId xmlns:a16="http://schemas.microsoft.com/office/drawing/2014/main" id="{E279E68B-B175-4099-829F-531258E65FA2}"/>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13">
            <a:extLst>
              <a:ext uri="{FF2B5EF4-FFF2-40B4-BE49-F238E27FC236}">
                <a16:creationId xmlns:a16="http://schemas.microsoft.com/office/drawing/2014/main" id="{AF506BD7-1D26-40F4-8D9A-E6338C416493}"/>
              </a:ext>
            </a:extLst>
          </p:cNvPr>
          <p:cNvGrpSpPr/>
          <p:nvPr/>
        </p:nvGrpSpPr>
        <p:grpSpPr>
          <a:xfrm>
            <a:off x="690464" y="1472218"/>
            <a:ext cx="5223954" cy="994306"/>
            <a:chOff x="690464" y="1472218"/>
            <a:chExt cx="5223954" cy="994306"/>
          </a:xfrm>
        </p:grpSpPr>
        <p:sp>
          <p:nvSpPr>
            <p:cNvPr id="5" name="Rectangle: Rounded Corners 4">
              <a:extLst>
                <a:ext uri="{FF2B5EF4-FFF2-40B4-BE49-F238E27FC236}">
                  <a16:creationId xmlns:a16="http://schemas.microsoft.com/office/drawing/2014/main" id="{2B786B74-44C8-470F-A366-7B3910CCB162}"/>
                </a:ext>
              </a:extLst>
            </p:cNvPr>
            <p:cNvSpPr/>
            <p:nvPr/>
          </p:nvSpPr>
          <p:spPr>
            <a:xfrm>
              <a:off x="690464" y="1472218"/>
              <a:ext cx="5223954" cy="994306"/>
            </a:xfrm>
            <a:prstGeom prst="roundRect">
              <a:avLst>
                <a:gd name="adj" fmla="val 13396"/>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CDD0FD62-D177-4779-A54A-CE8517322B25}"/>
                </a:ext>
              </a:extLst>
            </p:cNvPr>
            <p:cNvSpPr txBox="1"/>
            <p:nvPr/>
          </p:nvSpPr>
          <p:spPr>
            <a:xfrm>
              <a:off x="807396" y="1494554"/>
              <a:ext cx="4338536" cy="923330"/>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rPr>
                <a:t>Since then, there have been many people who say they have seen the Loch      Ness monster.</a:t>
              </a:r>
            </a:p>
          </p:txBody>
        </p:sp>
      </p:grpSp>
      <p:grpSp>
        <p:nvGrpSpPr>
          <p:cNvPr id="15" name="Group 14">
            <a:extLst>
              <a:ext uri="{FF2B5EF4-FFF2-40B4-BE49-F238E27FC236}">
                <a16:creationId xmlns:a16="http://schemas.microsoft.com/office/drawing/2014/main" id="{BB02DB0B-6D18-43FB-8E05-BC3502CA458B}"/>
              </a:ext>
            </a:extLst>
          </p:cNvPr>
          <p:cNvGrpSpPr/>
          <p:nvPr/>
        </p:nvGrpSpPr>
        <p:grpSpPr>
          <a:xfrm>
            <a:off x="690463" y="2519051"/>
            <a:ext cx="5330957" cy="1366598"/>
            <a:chOff x="690463" y="2519051"/>
            <a:chExt cx="5330957" cy="1366598"/>
          </a:xfrm>
        </p:grpSpPr>
        <p:sp>
          <p:nvSpPr>
            <p:cNvPr id="8" name="Rectangle: Rounded Corners 7">
              <a:extLst>
                <a:ext uri="{FF2B5EF4-FFF2-40B4-BE49-F238E27FC236}">
                  <a16:creationId xmlns:a16="http://schemas.microsoft.com/office/drawing/2014/main" id="{1285D006-B5AB-43EF-AD1A-C9FE37CB1E29}"/>
                </a:ext>
              </a:extLst>
            </p:cNvPr>
            <p:cNvSpPr/>
            <p:nvPr/>
          </p:nvSpPr>
          <p:spPr>
            <a:xfrm>
              <a:off x="690463" y="2519051"/>
              <a:ext cx="5330957" cy="1366598"/>
            </a:xfrm>
            <a:prstGeom prst="roundRect">
              <a:avLst>
                <a:gd name="adj" fmla="val 13396"/>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1FC80A25-B67D-451F-9F1C-CCABA326CE7B}"/>
                </a:ext>
              </a:extLst>
            </p:cNvPr>
            <p:cNvSpPr txBox="1"/>
            <p:nvPr/>
          </p:nvSpPr>
          <p:spPr>
            <a:xfrm>
              <a:off x="807395" y="2590027"/>
              <a:ext cx="3677055" cy="1200329"/>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rPr>
                <a:t>There was once a reward of £1m offered to anyone who could catch Nessie but no one has managed it yet.</a:t>
              </a:r>
            </a:p>
          </p:txBody>
        </p:sp>
      </p:grpSp>
      <p:grpSp>
        <p:nvGrpSpPr>
          <p:cNvPr id="16" name="Group 15">
            <a:extLst>
              <a:ext uri="{FF2B5EF4-FFF2-40B4-BE49-F238E27FC236}">
                <a16:creationId xmlns:a16="http://schemas.microsoft.com/office/drawing/2014/main" id="{C574E352-D82B-474F-8211-F8452E252440}"/>
              </a:ext>
            </a:extLst>
          </p:cNvPr>
          <p:cNvGrpSpPr/>
          <p:nvPr/>
        </p:nvGrpSpPr>
        <p:grpSpPr>
          <a:xfrm>
            <a:off x="690464" y="3938175"/>
            <a:ext cx="4679204" cy="1295309"/>
            <a:chOff x="690464" y="3938175"/>
            <a:chExt cx="4679204" cy="1295309"/>
          </a:xfrm>
        </p:grpSpPr>
        <p:sp>
          <p:nvSpPr>
            <p:cNvPr id="10" name="Rectangle: Rounded Corners 9">
              <a:extLst>
                <a:ext uri="{FF2B5EF4-FFF2-40B4-BE49-F238E27FC236}">
                  <a16:creationId xmlns:a16="http://schemas.microsoft.com/office/drawing/2014/main" id="{BB2D0A25-BF59-4911-A0C9-78556A05542B}"/>
                </a:ext>
              </a:extLst>
            </p:cNvPr>
            <p:cNvSpPr/>
            <p:nvPr/>
          </p:nvSpPr>
          <p:spPr>
            <a:xfrm>
              <a:off x="690464" y="3938175"/>
              <a:ext cx="4679204" cy="1295309"/>
            </a:xfrm>
            <a:prstGeom prst="roundRect">
              <a:avLst>
                <a:gd name="adj" fmla="val 13396"/>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09704372-6744-49A6-AC9B-C65EF7CE561B}"/>
                </a:ext>
              </a:extLst>
            </p:cNvPr>
            <p:cNvSpPr txBox="1"/>
            <p:nvPr/>
          </p:nvSpPr>
          <p:spPr>
            <a:xfrm>
              <a:off x="807396" y="3970240"/>
              <a:ext cx="4134255" cy="1200329"/>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rPr>
                <a:t>In recent years, people have taken photos of what they say is Nessie but other people say the photographs     are fake. </a:t>
              </a:r>
            </a:p>
          </p:txBody>
        </p:sp>
      </p:grpSp>
      <p:grpSp>
        <p:nvGrpSpPr>
          <p:cNvPr id="17" name="Group 16">
            <a:extLst>
              <a:ext uri="{FF2B5EF4-FFF2-40B4-BE49-F238E27FC236}">
                <a16:creationId xmlns:a16="http://schemas.microsoft.com/office/drawing/2014/main" id="{1ED2068F-FA25-482E-A49E-0370177EF197}"/>
              </a:ext>
            </a:extLst>
          </p:cNvPr>
          <p:cNvGrpSpPr/>
          <p:nvPr/>
        </p:nvGrpSpPr>
        <p:grpSpPr>
          <a:xfrm>
            <a:off x="690463" y="5297597"/>
            <a:ext cx="6478823" cy="994306"/>
            <a:chOff x="690463" y="5297597"/>
            <a:chExt cx="6478823" cy="994306"/>
          </a:xfrm>
        </p:grpSpPr>
        <p:sp>
          <p:nvSpPr>
            <p:cNvPr id="12" name="Rectangle: Rounded Corners 11">
              <a:extLst>
                <a:ext uri="{FF2B5EF4-FFF2-40B4-BE49-F238E27FC236}">
                  <a16:creationId xmlns:a16="http://schemas.microsoft.com/office/drawing/2014/main" id="{D12B5BE8-B89A-4F1E-BB71-1A124033AA73}"/>
                </a:ext>
              </a:extLst>
            </p:cNvPr>
            <p:cNvSpPr/>
            <p:nvPr/>
          </p:nvSpPr>
          <p:spPr>
            <a:xfrm>
              <a:off x="690463" y="5297597"/>
              <a:ext cx="6478823" cy="994306"/>
            </a:xfrm>
            <a:prstGeom prst="roundRect">
              <a:avLst>
                <a:gd name="adj" fmla="val 13396"/>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CA34CBD2-AEC1-4452-9A5F-C5442A3F2126}"/>
                </a:ext>
              </a:extLst>
            </p:cNvPr>
            <p:cNvSpPr txBox="1"/>
            <p:nvPr/>
          </p:nvSpPr>
          <p:spPr>
            <a:xfrm>
              <a:off x="807395" y="5310785"/>
              <a:ext cx="6249725" cy="923330"/>
            </a:xfrm>
            <a:prstGeom prst="rect">
              <a:avLst/>
            </a:prstGeom>
            <a:noFill/>
          </p:spPr>
          <p:txBody>
            <a:bodyPr wrap="square">
              <a:spAutoFit/>
            </a:bodyPr>
            <a:lstStyle/>
            <a:p>
              <a:pPr eaLnBrk="1" hangingPunct="1">
                <a:lnSpc>
                  <a:spcPct val="100000"/>
                </a:lnSpc>
                <a:spcBef>
                  <a:spcPct val="0"/>
                </a:spcBef>
                <a:buFontTx/>
                <a:buNone/>
              </a:pPr>
              <a:r>
                <a:rPr lang="en-GB" altLang="en-US" dirty="0">
                  <a:solidFill>
                    <a:schemeClr val="tx1"/>
                  </a:solidFill>
                </a:rPr>
                <a:t>Special submarines have been sent to find the                               Loch Ness monster. Once, a huge underwater cave was found. Could this be Nessie’s home?</a:t>
              </a:r>
              <a:endParaRPr lang="en-GB" altLang="en-US" dirty="0">
                <a:solidFill>
                  <a:srgbClr val="FF0000"/>
                </a:solidFill>
              </a:endParaRPr>
            </a:p>
          </p:txBody>
        </p:sp>
      </p:grpSp>
      <p:pic>
        <p:nvPicPr>
          <p:cNvPr id="4" name="Picture 3">
            <a:extLst>
              <a:ext uri="{FF2B5EF4-FFF2-40B4-BE49-F238E27FC236}">
                <a16:creationId xmlns:a16="http://schemas.microsoft.com/office/drawing/2014/main" id="{BB573E6A-1163-4995-A492-0A41DC36CA5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333970" y="1249126"/>
            <a:ext cx="4338536" cy="4464798"/>
          </a:xfrm>
          <a:prstGeom prst="rect">
            <a:avLst/>
          </a:prstGeom>
        </p:spPr>
      </p:pic>
    </p:spTree>
    <p:extLst>
      <p:ext uri="{BB962C8B-B14F-4D97-AF65-F5344CB8AC3E}">
        <p14:creationId xmlns:p14="http://schemas.microsoft.com/office/powerpoint/2010/main" val="83148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61034-CDCF-4D88-9FEB-D2EEB7576866}"/>
              </a:ext>
            </a:extLst>
          </p:cNvPr>
          <p:cNvSpPr>
            <a:spLocks noGrp="1"/>
          </p:cNvSpPr>
          <p:nvPr>
            <p:ph type="title"/>
          </p:nvPr>
        </p:nvSpPr>
        <p:spPr/>
        <p:txBody>
          <a:bodyPr/>
          <a:lstStyle/>
          <a:p>
            <a:r>
              <a:rPr lang="en-GB" sz="4000" dirty="0">
                <a:latin typeface="Comic Sans MS" pitchFamily="66" charset="0"/>
              </a:rPr>
              <a:t>Mermaids</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2F633D80-42B2-4156-97F0-AA030D1F8AE7}"/>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285C40ED-4263-470E-A0CE-9A1B7C1AF9E5}"/>
              </a:ext>
            </a:extLst>
          </p:cNvPr>
          <p:cNvGrpSpPr/>
          <p:nvPr/>
        </p:nvGrpSpPr>
        <p:grpSpPr>
          <a:xfrm>
            <a:off x="573932" y="3258766"/>
            <a:ext cx="4581727" cy="994306"/>
            <a:chOff x="573932" y="3258766"/>
            <a:chExt cx="4581727" cy="994306"/>
          </a:xfrm>
        </p:grpSpPr>
        <p:sp>
          <p:nvSpPr>
            <p:cNvPr id="14" name="Rectangle: Rounded Corners 13">
              <a:extLst>
                <a:ext uri="{FF2B5EF4-FFF2-40B4-BE49-F238E27FC236}">
                  <a16:creationId xmlns:a16="http://schemas.microsoft.com/office/drawing/2014/main" id="{467E2E29-9AFA-4812-B7C0-8D8E801B8585}"/>
                </a:ext>
              </a:extLst>
            </p:cNvPr>
            <p:cNvSpPr/>
            <p:nvPr/>
          </p:nvSpPr>
          <p:spPr>
            <a:xfrm>
              <a:off x="573932" y="3258766"/>
              <a:ext cx="4581727" cy="994306"/>
            </a:xfrm>
            <a:prstGeom prst="roundRect">
              <a:avLst>
                <a:gd name="adj" fmla="val 12754"/>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8746C0CF-1DBA-404A-A9A3-699DCE6F8085}"/>
                </a:ext>
              </a:extLst>
            </p:cNvPr>
            <p:cNvSpPr txBox="1"/>
            <p:nvPr/>
          </p:nvSpPr>
          <p:spPr>
            <a:xfrm>
              <a:off x="653090" y="3299742"/>
              <a:ext cx="3822079" cy="923330"/>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A carving of a mermaid, almost 1000 years old, can be seen in Durham Castle</a:t>
              </a:r>
              <a:r>
                <a:rPr lang="en-GB" altLang="en-US" dirty="0">
                  <a:solidFill>
                    <a:schemeClr val="tx1"/>
                  </a:solidFill>
                </a:rPr>
                <a:t>.</a:t>
              </a:r>
            </a:p>
          </p:txBody>
        </p:sp>
      </p:grpSp>
      <p:grpSp>
        <p:nvGrpSpPr>
          <p:cNvPr id="21" name="Group 20">
            <a:extLst>
              <a:ext uri="{FF2B5EF4-FFF2-40B4-BE49-F238E27FC236}">
                <a16:creationId xmlns:a16="http://schemas.microsoft.com/office/drawing/2014/main" id="{46824486-9AF1-407C-9486-B4D113F34FDF}"/>
              </a:ext>
            </a:extLst>
          </p:cNvPr>
          <p:cNvGrpSpPr/>
          <p:nvPr/>
        </p:nvGrpSpPr>
        <p:grpSpPr>
          <a:xfrm>
            <a:off x="573931" y="4341383"/>
            <a:ext cx="4581727" cy="1785533"/>
            <a:chOff x="573931" y="4341383"/>
            <a:chExt cx="4581727" cy="1546241"/>
          </a:xfrm>
        </p:grpSpPr>
        <p:sp>
          <p:nvSpPr>
            <p:cNvPr id="17" name="Rectangle: Rounded Corners 16">
              <a:extLst>
                <a:ext uri="{FF2B5EF4-FFF2-40B4-BE49-F238E27FC236}">
                  <a16:creationId xmlns:a16="http://schemas.microsoft.com/office/drawing/2014/main" id="{E8EED4A3-6D54-4536-ABB0-9E71836CFD38}"/>
                </a:ext>
              </a:extLst>
            </p:cNvPr>
            <p:cNvSpPr/>
            <p:nvPr/>
          </p:nvSpPr>
          <p:spPr>
            <a:xfrm>
              <a:off x="573931" y="4341383"/>
              <a:ext cx="4581727" cy="1338913"/>
            </a:xfrm>
            <a:prstGeom prst="roundRect">
              <a:avLst>
                <a:gd name="adj" fmla="val 12754"/>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AA7F3EE1-06A2-481F-A43B-7423C8151AF8}"/>
                </a:ext>
              </a:extLst>
            </p:cNvPr>
            <p:cNvSpPr txBox="1"/>
            <p:nvPr/>
          </p:nvSpPr>
          <p:spPr>
            <a:xfrm>
              <a:off x="653090" y="4410296"/>
              <a:ext cx="3714630" cy="1477328"/>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Mermaids have been in stories and films. Lots of them are based on Hans Christian Andersen’s fairy tale ‘The Little Mermaid’. </a:t>
              </a:r>
            </a:p>
          </p:txBody>
        </p:sp>
      </p:grpSp>
      <p:grpSp>
        <p:nvGrpSpPr>
          <p:cNvPr id="22" name="Group 21">
            <a:extLst>
              <a:ext uri="{FF2B5EF4-FFF2-40B4-BE49-F238E27FC236}">
                <a16:creationId xmlns:a16="http://schemas.microsoft.com/office/drawing/2014/main" id="{45FE3BD6-3394-423A-BD0B-C4523E15DD66}"/>
              </a:ext>
            </a:extLst>
          </p:cNvPr>
          <p:cNvGrpSpPr/>
          <p:nvPr/>
        </p:nvGrpSpPr>
        <p:grpSpPr>
          <a:xfrm>
            <a:off x="573930" y="1359333"/>
            <a:ext cx="8024428" cy="4767583"/>
            <a:chOff x="573930" y="1359333"/>
            <a:chExt cx="8024428" cy="4767583"/>
          </a:xfrm>
        </p:grpSpPr>
        <p:grpSp>
          <p:nvGrpSpPr>
            <p:cNvPr id="19" name="Group 18">
              <a:extLst>
                <a:ext uri="{FF2B5EF4-FFF2-40B4-BE49-F238E27FC236}">
                  <a16:creationId xmlns:a16="http://schemas.microsoft.com/office/drawing/2014/main" id="{F2875350-89B3-46AA-88D1-78B81120C888}"/>
                </a:ext>
              </a:extLst>
            </p:cNvPr>
            <p:cNvGrpSpPr/>
            <p:nvPr/>
          </p:nvGrpSpPr>
          <p:grpSpPr>
            <a:xfrm>
              <a:off x="573930" y="1359333"/>
              <a:ext cx="8024428" cy="1811122"/>
              <a:chOff x="573930" y="1359333"/>
              <a:chExt cx="8024428" cy="1811122"/>
            </a:xfrm>
          </p:grpSpPr>
          <p:sp>
            <p:nvSpPr>
              <p:cNvPr id="18" name="Rectangle: Rounded Corners 17">
                <a:extLst>
                  <a:ext uri="{FF2B5EF4-FFF2-40B4-BE49-F238E27FC236}">
                    <a16:creationId xmlns:a16="http://schemas.microsoft.com/office/drawing/2014/main" id="{70317E0C-86FD-43EB-A6E1-40ABA27916A6}"/>
                  </a:ext>
                </a:extLst>
              </p:cNvPr>
              <p:cNvSpPr/>
              <p:nvPr/>
            </p:nvSpPr>
            <p:spPr>
              <a:xfrm>
                <a:off x="573930" y="1359333"/>
                <a:ext cx="7916979" cy="1811122"/>
              </a:xfrm>
              <a:prstGeom prst="roundRect">
                <a:avLst>
                  <a:gd name="adj" fmla="val 8457"/>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5B964E2-4D63-424A-8EB3-85DDF55D6374}"/>
                  </a:ext>
                </a:extLst>
              </p:cNvPr>
              <p:cNvSpPr txBox="1"/>
              <p:nvPr/>
            </p:nvSpPr>
            <p:spPr>
              <a:xfrm>
                <a:off x="653089" y="1413228"/>
                <a:ext cx="7945269" cy="923330"/>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Mermaids are mythical creatures who have the body of a human and the tail of a fish. Stories of mermaids were told from different groups of people all around the world.</a:t>
                </a:r>
              </a:p>
            </p:txBody>
          </p:sp>
          <p:sp>
            <p:nvSpPr>
              <p:cNvPr id="9" name="TextBox 8">
                <a:extLst>
                  <a:ext uri="{FF2B5EF4-FFF2-40B4-BE49-F238E27FC236}">
                    <a16:creationId xmlns:a16="http://schemas.microsoft.com/office/drawing/2014/main" id="{F90A4C34-B6BE-482E-85DE-E5A9DD6E8C84}"/>
                  </a:ext>
                </a:extLst>
              </p:cNvPr>
              <p:cNvSpPr txBox="1"/>
              <p:nvPr/>
            </p:nvSpPr>
            <p:spPr>
              <a:xfrm>
                <a:off x="653090" y="2417721"/>
                <a:ext cx="7634875" cy="646331"/>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Sailors often believed that mermaids were unlucky and were signs that a voyage was doomed.</a:t>
                </a:r>
              </a:p>
            </p:txBody>
          </p:sp>
        </p:grpSp>
        <p:pic>
          <p:nvPicPr>
            <p:cNvPr id="5" name="Picture 4">
              <a:extLst>
                <a:ext uri="{FF2B5EF4-FFF2-40B4-BE49-F238E27FC236}">
                  <a16:creationId xmlns:a16="http://schemas.microsoft.com/office/drawing/2014/main" id="{EA0C3E7E-A9B6-421C-83AA-C85FB2EF59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75499" y="2802926"/>
              <a:ext cx="5202964" cy="3323990"/>
            </a:xfrm>
            <a:prstGeom prst="rect">
              <a:avLst/>
            </a:prstGeom>
          </p:spPr>
        </p:pic>
      </p:grpSp>
    </p:spTree>
    <p:extLst>
      <p:ext uri="{BB962C8B-B14F-4D97-AF65-F5344CB8AC3E}">
        <p14:creationId xmlns:p14="http://schemas.microsoft.com/office/powerpoint/2010/main" val="390471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5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31D70-EDE5-4D38-BB91-9851761CA855}"/>
              </a:ext>
            </a:extLst>
          </p:cNvPr>
          <p:cNvSpPr>
            <a:spLocks noGrp="1"/>
          </p:cNvSpPr>
          <p:nvPr>
            <p:ph type="title"/>
          </p:nvPr>
        </p:nvSpPr>
        <p:spPr/>
        <p:txBody>
          <a:bodyPr/>
          <a:lstStyle/>
          <a:p>
            <a:r>
              <a:rPr lang="en-GB" sz="4000" dirty="0">
                <a:latin typeface="Comic Sans MS" pitchFamily="66" charset="0"/>
              </a:rPr>
              <a:t>The Abominable Snowman</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AD8271D7-B937-4F42-AD57-1F6B6515596E}"/>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1053442-DCA7-48D5-A143-F8E645991181}"/>
              </a:ext>
            </a:extLst>
          </p:cNvPr>
          <p:cNvSpPr txBox="1"/>
          <p:nvPr/>
        </p:nvSpPr>
        <p:spPr>
          <a:xfrm>
            <a:off x="618250" y="1376723"/>
            <a:ext cx="7897969" cy="923330"/>
          </a:xfrm>
          <a:prstGeom prst="rect">
            <a:avLst/>
          </a:prstGeom>
          <a:noFill/>
        </p:spPr>
        <p:txBody>
          <a:bodyPr wrap="square">
            <a:spAutoFit/>
          </a:bodyPr>
          <a:lstStyle/>
          <a:p>
            <a:pPr algn="just" eaLnBrk="1" hangingPunct="1">
              <a:lnSpc>
                <a:spcPct val="100000"/>
              </a:lnSpc>
              <a:spcBef>
                <a:spcPct val="0"/>
              </a:spcBef>
              <a:buFontTx/>
              <a:buNone/>
            </a:pPr>
            <a:r>
              <a:rPr lang="en-GB" altLang="en-US" dirty="0">
                <a:solidFill>
                  <a:schemeClr val="tx1"/>
                </a:solidFill>
                <a:latin typeface="Comic Sans MS" pitchFamily="66" charset="0"/>
              </a:rPr>
              <a:t>The Himalayas are a group of mountains that span across lots of countries, including Nepal, China and Bhutan. Mount Everest, the word’s tallest mountain, is in the Himalayas.</a:t>
            </a:r>
          </a:p>
        </p:txBody>
      </p:sp>
      <p:grpSp>
        <p:nvGrpSpPr>
          <p:cNvPr id="15" name="Group 14">
            <a:extLst>
              <a:ext uri="{FF2B5EF4-FFF2-40B4-BE49-F238E27FC236}">
                <a16:creationId xmlns:a16="http://schemas.microsoft.com/office/drawing/2014/main" id="{A9C61349-B2D4-42DC-ADDC-04D4156CB901}"/>
              </a:ext>
            </a:extLst>
          </p:cNvPr>
          <p:cNvGrpSpPr/>
          <p:nvPr/>
        </p:nvGrpSpPr>
        <p:grpSpPr>
          <a:xfrm>
            <a:off x="618250" y="2428029"/>
            <a:ext cx="5574845" cy="3301562"/>
            <a:chOff x="603114" y="2515578"/>
            <a:chExt cx="5574845" cy="3301562"/>
          </a:xfrm>
        </p:grpSpPr>
        <p:sp>
          <p:nvSpPr>
            <p:cNvPr id="14" name="Rectangle: Rounded Corners 13">
              <a:extLst>
                <a:ext uri="{FF2B5EF4-FFF2-40B4-BE49-F238E27FC236}">
                  <a16:creationId xmlns:a16="http://schemas.microsoft.com/office/drawing/2014/main" id="{AEA34CD8-AEE7-4620-AC93-4E2C18F13DDD}"/>
                </a:ext>
              </a:extLst>
            </p:cNvPr>
            <p:cNvSpPr/>
            <p:nvPr/>
          </p:nvSpPr>
          <p:spPr>
            <a:xfrm>
              <a:off x="603114" y="2515578"/>
              <a:ext cx="5574845" cy="3301562"/>
            </a:xfrm>
            <a:prstGeom prst="roundRect">
              <a:avLst>
                <a:gd name="adj" fmla="val 9450"/>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35154728-FD23-4FE3-BF83-5E94D9BA51D6}"/>
                </a:ext>
              </a:extLst>
            </p:cNvPr>
            <p:cNvSpPr txBox="1"/>
            <p:nvPr/>
          </p:nvSpPr>
          <p:spPr>
            <a:xfrm>
              <a:off x="714608" y="2708884"/>
              <a:ext cx="4449861" cy="1754326"/>
            </a:xfrm>
            <a:prstGeom prst="rect">
              <a:avLst/>
            </a:prstGeom>
            <a:noFill/>
          </p:spPr>
          <p:txBody>
            <a:bodyPr wrap="square">
              <a:spAutoFit/>
            </a:bodyPr>
            <a:lstStyle/>
            <a:p>
              <a:pPr algn="just">
                <a:lnSpc>
                  <a:spcPct val="100000"/>
                </a:lnSpc>
                <a:spcBef>
                  <a:spcPct val="0"/>
                </a:spcBef>
                <a:buFontTx/>
                <a:buNone/>
              </a:pPr>
              <a:r>
                <a:rPr lang="en-GB" altLang="en-US" dirty="0">
                  <a:solidFill>
                    <a:schemeClr val="tx1"/>
                  </a:solidFill>
                  <a:latin typeface="Comic Sans MS" pitchFamily="66" charset="0"/>
                </a:rPr>
                <a:t>For many years, stories have been told about a huge ape-like creature that lives in the Himalayas. Locals call this creature ‘yeti’ or ‘Meh-</a:t>
              </a:r>
              <a:r>
                <a:rPr lang="en-GB" altLang="en-US" dirty="0" err="1">
                  <a:solidFill>
                    <a:schemeClr val="tx1"/>
                  </a:solidFill>
                  <a:latin typeface="Comic Sans MS" pitchFamily="66" charset="0"/>
                </a:rPr>
                <a:t>Teh</a:t>
              </a:r>
              <a:r>
                <a:rPr lang="en-GB" altLang="en-US" dirty="0">
                  <a:solidFill>
                    <a:schemeClr val="tx1"/>
                  </a:solidFill>
                  <a:latin typeface="Comic Sans MS" pitchFamily="66" charset="0"/>
                </a:rPr>
                <a:t>’. It was said that a long time ago, people in the area worshipped this creature as a god.</a:t>
              </a:r>
            </a:p>
          </p:txBody>
        </p:sp>
        <p:sp>
          <p:nvSpPr>
            <p:cNvPr id="13" name="TextBox 12">
              <a:extLst>
                <a:ext uri="{FF2B5EF4-FFF2-40B4-BE49-F238E27FC236}">
                  <a16:creationId xmlns:a16="http://schemas.microsoft.com/office/drawing/2014/main" id="{0712755B-09B1-471D-BEA1-DAA9D0B225B1}"/>
                </a:ext>
              </a:extLst>
            </p:cNvPr>
            <p:cNvSpPr txBox="1"/>
            <p:nvPr/>
          </p:nvSpPr>
          <p:spPr>
            <a:xfrm>
              <a:off x="714608" y="4463210"/>
              <a:ext cx="4364371" cy="1200329"/>
            </a:xfrm>
            <a:prstGeom prst="rect">
              <a:avLst/>
            </a:prstGeom>
            <a:noFill/>
          </p:spPr>
          <p:txBody>
            <a:bodyPr wrap="square">
              <a:spAutoFit/>
            </a:bodyPr>
            <a:lstStyle/>
            <a:p>
              <a:pPr algn="just">
                <a:lnSpc>
                  <a:spcPct val="100000"/>
                </a:lnSpc>
                <a:spcBef>
                  <a:spcPct val="0"/>
                </a:spcBef>
                <a:buFontTx/>
                <a:buNone/>
              </a:pPr>
              <a:r>
                <a:rPr lang="en-GB" altLang="en-US" dirty="0">
                  <a:solidFill>
                    <a:schemeClr val="tx1"/>
                  </a:solidFill>
                  <a:latin typeface="Comic Sans MS" pitchFamily="66" charset="0"/>
                </a:rPr>
                <a:t>As more people began to explore the Himalayas, stories were told of a huge creature leaving massive footprints in the snow. </a:t>
              </a:r>
            </a:p>
          </p:txBody>
        </p:sp>
      </p:grpSp>
      <p:sp>
        <p:nvSpPr>
          <p:cNvPr id="4" name="Rectangle: Rounded Corners 3">
            <a:extLst>
              <a:ext uri="{FF2B5EF4-FFF2-40B4-BE49-F238E27FC236}">
                <a16:creationId xmlns:a16="http://schemas.microsoft.com/office/drawing/2014/main" id="{AD4BFEE0-F815-4DD5-9D18-08ED50D9E69A}"/>
              </a:ext>
            </a:extLst>
          </p:cNvPr>
          <p:cNvSpPr/>
          <p:nvPr/>
        </p:nvSpPr>
        <p:spPr>
          <a:xfrm>
            <a:off x="5244299" y="2212504"/>
            <a:ext cx="3238420" cy="3939702"/>
          </a:xfrm>
          <a:prstGeom prst="roundRect">
            <a:avLst/>
          </a:prstGeom>
          <a:blipFill>
            <a:blip r:embed="rId3" cstate="screen">
              <a:extLst>
                <a:ext uri="{28A0092B-C50C-407E-A947-70E740481C1C}">
                  <a14:useLocalDpi xmlns:a14="http://schemas.microsoft.com/office/drawing/2010/main"/>
                </a:ext>
              </a:extLst>
            </a:blip>
            <a:stretch>
              <a:fillRect l="-1692" t="-2086" r="-77284" b="-756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6A7FC4F-20C4-46FE-A280-34273D0F7CE7}"/>
              </a:ext>
            </a:extLst>
          </p:cNvPr>
          <p:cNvSpPr txBox="1"/>
          <p:nvPr/>
        </p:nvSpPr>
        <p:spPr>
          <a:xfrm>
            <a:off x="6664539" y="4994613"/>
            <a:ext cx="1361872" cy="276999"/>
          </a:xfrm>
          <a:prstGeom prst="rect">
            <a:avLst/>
          </a:prstGeom>
          <a:noFill/>
        </p:spPr>
        <p:txBody>
          <a:bodyPr wrap="square" rtlCol="0">
            <a:spAutoFit/>
          </a:bodyPr>
          <a:lstStyle/>
          <a:p>
            <a:r>
              <a:rPr lang="en-GB" altLang="en-US" sz="1200" b="1" dirty="0">
                <a:solidFill>
                  <a:schemeClr val="tx1"/>
                </a:solidFill>
              </a:rPr>
              <a:t>Himalayas</a:t>
            </a:r>
            <a:endParaRPr lang="en-GB" sz="1200" b="1" dirty="0"/>
          </a:p>
        </p:txBody>
      </p:sp>
      <p:cxnSp>
        <p:nvCxnSpPr>
          <p:cNvPr id="7" name="Straight Arrow Connector 6">
            <a:extLst>
              <a:ext uri="{FF2B5EF4-FFF2-40B4-BE49-F238E27FC236}">
                <a16:creationId xmlns:a16="http://schemas.microsoft.com/office/drawing/2014/main" id="{2B3D25DF-0CA2-4400-B68B-890705D4896F}"/>
              </a:ext>
            </a:extLst>
          </p:cNvPr>
          <p:cNvCxnSpPr/>
          <p:nvPr/>
        </p:nvCxnSpPr>
        <p:spPr>
          <a:xfrm flipH="1">
            <a:off x="6499169" y="5247533"/>
            <a:ext cx="437744" cy="2140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8136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DE694-1918-4D10-8AA3-BD4DD70A2915}"/>
              </a:ext>
            </a:extLst>
          </p:cNvPr>
          <p:cNvSpPr>
            <a:spLocks noGrp="1"/>
          </p:cNvSpPr>
          <p:nvPr>
            <p:ph type="title"/>
          </p:nvPr>
        </p:nvSpPr>
        <p:spPr/>
        <p:txBody>
          <a:bodyPr/>
          <a:lstStyle/>
          <a:p>
            <a:r>
              <a:rPr lang="en-GB" sz="4000" dirty="0">
                <a:latin typeface="+mn-lt"/>
              </a:rPr>
              <a:t>The Abominable Snowman</a:t>
            </a:r>
            <a:endParaRPr lang="en-GB" dirty="0"/>
          </a:p>
        </p:txBody>
      </p:sp>
      <p:sp>
        <p:nvSpPr>
          <p:cNvPr id="3" name="Rectangle 2">
            <a:hlinkClick r:id="rId2"/>
            <a:extLst>
              <a:ext uri="{FF2B5EF4-FFF2-40B4-BE49-F238E27FC236}">
                <a16:creationId xmlns:a16="http://schemas.microsoft.com/office/drawing/2014/main" id="{768A15C3-8945-4F69-9FF2-08D7B448D07E}"/>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13">
            <a:extLst>
              <a:ext uri="{FF2B5EF4-FFF2-40B4-BE49-F238E27FC236}">
                <a16:creationId xmlns:a16="http://schemas.microsoft.com/office/drawing/2014/main" id="{60B1CF7E-A2CE-4D90-8655-86C6FA88640D}"/>
              </a:ext>
            </a:extLst>
          </p:cNvPr>
          <p:cNvGrpSpPr/>
          <p:nvPr/>
        </p:nvGrpSpPr>
        <p:grpSpPr>
          <a:xfrm>
            <a:off x="535023" y="1463473"/>
            <a:ext cx="4961106" cy="1665938"/>
            <a:chOff x="535023" y="1463473"/>
            <a:chExt cx="4961106" cy="1665938"/>
          </a:xfrm>
        </p:grpSpPr>
        <p:sp>
          <p:nvSpPr>
            <p:cNvPr id="12" name="Rectangle: Rounded Corners 11">
              <a:extLst>
                <a:ext uri="{FF2B5EF4-FFF2-40B4-BE49-F238E27FC236}">
                  <a16:creationId xmlns:a16="http://schemas.microsoft.com/office/drawing/2014/main" id="{028B3898-7C98-481E-84DD-A66F78DAA8DC}"/>
                </a:ext>
              </a:extLst>
            </p:cNvPr>
            <p:cNvSpPr/>
            <p:nvPr/>
          </p:nvSpPr>
          <p:spPr>
            <a:xfrm>
              <a:off x="535023" y="1463473"/>
              <a:ext cx="4961106" cy="1665938"/>
            </a:xfrm>
            <a:prstGeom prst="roundRect">
              <a:avLst>
                <a:gd name="adj" fmla="val 1141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EE1CBBC-D094-49D5-AF99-61C549CE5E44}"/>
                </a:ext>
              </a:extLst>
            </p:cNvPr>
            <p:cNvSpPr txBox="1"/>
            <p:nvPr/>
          </p:nvSpPr>
          <p:spPr>
            <a:xfrm>
              <a:off x="622572" y="1562145"/>
              <a:ext cx="4572000" cy="1477328"/>
            </a:xfrm>
            <a:prstGeom prst="rect">
              <a:avLst/>
            </a:prstGeom>
            <a:noFill/>
          </p:spPr>
          <p:txBody>
            <a:bodyPr wrap="square">
              <a:spAutoFit/>
            </a:bodyPr>
            <a:lstStyle/>
            <a:p>
              <a:pPr>
                <a:buFont typeface="Arial" panose="020B0604020202020204" pitchFamily="34" charset="0"/>
                <a:buNone/>
              </a:pPr>
              <a:r>
                <a:rPr lang="en-GB" altLang="en-US" dirty="0"/>
                <a:t>In 1921, a man named Charles Howard-Bury </a:t>
              </a:r>
              <a:r>
                <a:rPr lang="en-GB" b="0" i="0" dirty="0">
                  <a:effectLst/>
                </a:rPr>
                <a:t>led an expedition to Mount Everest. </a:t>
              </a:r>
              <a:r>
                <a:rPr lang="en-GB" altLang="en-US" dirty="0"/>
                <a:t>On the trip, they saw huge footprints in the snow. The local guides said they belonged to the ‘wild man of the snows’. </a:t>
              </a:r>
            </a:p>
          </p:txBody>
        </p:sp>
      </p:grpSp>
      <p:grpSp>
        <p:nvGrpSpPr>
          <p:cNvPr id="16" name="Group 15">
            <a:extLst>
              <a:ext uri="{FF2B5EF4-FFF2-40B4-BE49-F238E27FC236}">
                <a16:creationId xmlns:a16="http://schemas.microsoft.com/office/drawing/2014/main" id="{6B10A932-5E69-4A61-804E-2477EC8B4714}"/>
              </a:ext>
            </a:extLst>
          </p:cNvPr>
          <p:cNvGrpSpPr/>
          <p:nvPr/>
        </p:nvGrpSpPr>
        <p:grpSpPr>
          <a:xfrm>
            <a:off x="535023" y="3220367"/>
            <a:ext cx="5826866" cy="1311858"/>
            <a:chOff x="535023" y="3220367"/>
            <a:chExt cx="5826866" cy="1311858"/>
          </a:xfrm>
        </p:grpSpPr>
        <p:sp>
          <p:nvSpPr>
            <p:cNvPr id="13" name="Rectangle: Rounded Corners 12">
              <a:extLst>
                <a:ext uri="{FF2B5EF4-FFF2-40B4-BE49-F238E27FC236}">
                  <a16:creationId xmlns:a16="http://schemas.microsoft.com/office/drawing/2014/main" id="{DA47C09F-319C-4F9E-899F-7E91C5B767F6}"/>
                </a:ext>
              </a:extLst>
            </p:cNvPr>
            <p:cNvSpPr/>
            <p:nvPr/>
          </p:nvSpPr>
          <p:spPr>
            <a:xfrm>
              <a:off x="535023" y="3220367"/>
              <a:ext cx="5826866" cy="1311858"/>
            </a:xfrm>
            <a:prstGeom prst="roundRect">
              <a:avLst>
                <a:gd name="adj" fmla="val 1141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CC48406-AD7E-4528-A470-5A958130EDA3}"/>
                </a:ext>
              </a:extLst>
            </p:cNvPr>
            <p:cNvSpPr txBox="1"/>
            <p:nvPr/>
          </p:nvSpPr>
          <p:spPr>
            <a:xfrm>
              <a:off x="651756" y="3275760"/>
              <a:ext cx="4669274" cy="1200329"/>
            </a:xfrm>
            <a:prstGeom prst="rect">
              <a:avLst/>
            </a:prstGeom>
            <a:noFill/>
          </p:spPr>
          <p:txBody>
            <a:bodyPr wrap="square">
              <a:spAutoFit/>
            </a:bodyPr>
            <a:lstStyle/>
            <a:p>
              <a:pPr>
                <a:lnSpc>
                  <a:spcPct val="100000"/>
                </a:lnSpc>
                <a:spcBef>
                  <a:spcPct val="0"/>
                </a:spcBef>
                <a:buFontTx/>
                <a:buNone/>
              </a:pPr>
              <a:r>
                <a:rPr lang="en-GB" b="0" i="0" dirty="0">
                  <a:effectLst/>
                </a:rPr>
                <a:t>The mysterious creature was given the name ‘Abominable Snowman’ by a journalist, who interviewed people who had been up Mount Everest.'</a:t>
              </a:r>
              <a:endParaRPr lang="en-GB" altLang="en-US" dirty="0"/>
            </a:p>
          </p:txBody>
        </p:sp>
      </p:grpSp>
      <p:grpSp>
        <p:nvGrpSpPr>
          <p:cNvPr id="17" name="Group 16">
            <a:extLst>
              <a:ext uri="{FF2B5EF4-FFF2-40B4-BE49-F238E27FC236}">
                <a16:creationId xmlns:a16="http://schemas.microsoft.com/office/drawing/2014/main" id="{D80D4217-8F85-427D-984D-990C4BD11B3D}"/>
              </a:ext>
            </a:extLst>
          </p:cNvPr>
          <p:cNvGrpSpPr/>
          <p:nvPr/>
        </p:nvGrpSpPr>
        <p:grpSpPr>
          <a:xfrm>
            <a:off x="535023" y="4406563"/>
            <a:ext cx="5817140" cy="1812695"/>
            <a:chOff x="535023" y="4406563"/>
            <a:chExt cx="5817140" cy="1812695"/>
          </a:xfrm>
        </p:grpSpPr>
        <p:sp>
          <p:nvSpPr>
            <p:cNvPr id="15" name="Rectangle: Rounded Corners 14">
              <a:extLst>
                <a:ext uri="{FF2B5EF4-FFF2-40B4-BE49-F238E27FC236}">
                  <a16:creationId xmlns:a16="http://schemas.microsoft.com/office/drawing/2014/main" id="{EAD65DEA-C36E-4F8F-9D48-1F5ED51718E0}"/>
                </a:ext>
              </a:extLst>
            </p:cNvPr>
            <p:cNvSpPr/>
            <p:nvPr/>
          </p:nvSpPr>
          <p:spPr>
            <a:xfrm>
              <a:off x="535023" y="4632536"/>
              <a:ext cx="5817140" cy="1586722"/>
            </a:xfrm>
            <a:prstGeom prst="roundRect">
              <a:avLst>
                <a:gd name="adj" fmla="val 1141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915EF71A-355F-44F3-88B0-A5F058DC6D35}"/>
                </a:ext>
              </a:extLst>
            </p:cNvPr>
            <p:cNvSpPr txBox="1"/>
            <p:nvPr/>
          </p:nvSpPr>
          <p:spPr>
            <a:xfrm>
              <a:off x="622572" y="4406563"/>
              <a:ext cx="5233482" cy="1754326"/>
            </a:xfrm>
            <a:prstGeom prst="rect">
              <a:avLst/>
            </a:prstGeom>
            <a:noFill/>
          </p:spPr>
          <p:txBody>
            <a:bodyPr wrap="square">
              <a:spAutoFit/>
            </a:bodyPr>
            <a:lstStyle/>
            <a:p>
              <a:pPr algn="just">
                <a:lnSpc>
                  <a:spcPct val="100000"/>
                </a:lnSpc>
                <a:spcBef>
                  <a:spcPct val="0"/>
                </a:spcBef>
                <a:buFontTx/>
                <a:buNone/>
              </a:pPr>
              <a:endParaRPr lang="en-GB" altLang="en-US" dirty="0">
                <a:solidFill>
                  <a:schemeClr val="tx1"/>
                </a:solidFill>
              </a:endParaRPr>
            </a:p>
            <a:p>
              <a:pPr>
                <a:lnSpc>
                  <a:spcPct val="100000"/>
                </a:lnSpc>
                <a:spcBef>
                  <a:spcPct val="0"/>
                </a:spcBef>
                <a:buFontTx/>
                <a:buNone/>
              </a:pPr>
              <a:r>
                <a:rPr lang="en-GB" altLang="en-US" dirty="0">
                  <a:solidFill>
                    <a:schemeClr val="tx1"/>
                  </a:solidFill>
                </a:rPr>
                <a:t>There have been photographs taken of the creature but they are unclear. Scientists and explorers have studied footprints and the photos but it is still unknown what the Abominable </a:t>
              </a:r>
              <a:r>
                <a:rPr lang="en-GB" altLang="en-US" dirty="0"/>
                <a:t>S</a:t>
              </a:r>
              <a:r>
                <a:rPr lang="en-GB" altLang="en-US" dirty="0">
                  <a:solidFill>
                    <a:schemeClr val="tx1"/>
                  </a:solidFill>
                </a:rPr>
                <a:t>nowman really is.</a:t>
              </a:r>
            </a:p>
          </p:txBody>
        </p:sp>
      </p:grpSp>
      <p:pic>
        <p:nvPicPr>
          <p:cNvPr id="5" name="Picture 4">
            <a:extLst>
              <a:ext uri="{FF2B5EF4-FFF2-40B4-BE49-F238E27FC236}">
                <a16:creationId xmlns:a16="http://schemas.microsoft.com/office/drawing/2014/main" id="{7FDAB5FB-265B-4682-B149-957AABCDD2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56565" y="1313235"/>
            <a:ext cx="3583428" cy="4906022"/>
          </a:xfrm>
          <a:prstGeom prst="rect">
            <a:avLst/>
          </a:prstGeom>
        </p:spPr>
      </p:pic>
    </p:spTree>
    <p:extLst>
      <p:ext uri="{BB962C8B-B14F-4D97-AF65-F5344CB8AC3E}">
        <p14:creationId xmlns:p14="http://schemas.microsoft.com/office/powerpoint/2010/main" val="79153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5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5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85434-64B4-4A7F-B591-335AD9A60486}"/>
              </a:ext>
            </a:extLst>
          </p:cNvPr>
          <p:cNvSpPr>
            <a:spLocks noGrp="1"/>
          </p:cNvSpPr>
          <p:nvPr>
            <p:ph type="title"/>
          </p:nvPr>
        </p:nvSpPr>
        <p:spPr/>
        <p:txBody>
          <a:bodyPr/>
          <a:lstStyle/>
          <a:p>
            <a:r>
              <a:rPr lang="en-GB" sz="4000" dirty="0">
                <a:latin typeface="Comic Sans MS" pitchFamily="66" charset="0"/>
              </a:rPr>
              <a:t>Griffin</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CD26B13D-BF85-4721-A0AF-524CA8B6B18A}"/>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CCA85F5E-FBC1-4636-8084-69E4032D2177}"/>
              </a:ext>
            </a:extLst>
          </p:cNvPr>
          <p:cNvSpPr txBox="1"/>
          <p:nvPr/>
        </p:nvSpPr>
        <p:spPr>
          <a:xfrm>
            <a:off x="680939" y="1366627"/>
            <a:ext cx="7645937" cy="646331"/>
          </a:xfrm>
          <a:prstGeom prst="rect">
            <a:avLst/>
          </a:prstGeom>
          <a:noFill/>
        </p:spPr>
        <p:txBody>
          <a:bodyPr wrap="square">
            <a:spAutoFit/>
          </a:bodyPr>
          <a:lstStyle/>
          <a:p>
            <a:pPr>
              <a:buFont typeface="Arial" panose="020B0604020202020204" pitchFamily="34" charset="0"/>
              <a:buNone/>
            </a:pPr>
            <a:r>
              <a:rPr lang="en-GB" altLang="en-US" dirty="0">
                <a:latin typeface="Comic Sans MS" pitchFamily="66" charset="0"/>
              </a:rPr>
              <a:t>Thousands of years ago, many different groups of people told stories of a creature known as a griffin.</a:t>
            </a:r>
          </a:p>
        </p:txBody>
      </p:sp>
      <p:grpSp>
        <p:nvGrpSpPr>
          <p:cNvPr id="20" name="Group 19">
            <a:extLst>
              <a:ext uri="{FF2B5EF4-FFF2-40B4-BE49-F238E27FC236}">
                <a16:creationId xmlns:a16="http://schemas.microsoft.com/office/drawing/2014/main" id="{1AB7DB5F-04A5-447F-B1A0-8057A07DAA2C}"/>
              </a:ext>
            </a:extLst>
          </p:cNvPr>
          <p:cNvGrpSpPr/>
          <p:nvPr/>
        </p:nvGrpSpPr>
        <p:grpSpPr>
          <a:xfrm>
            <a:off x="642028" y="2078272"/>
            <a:ext cx="4764930" cy="994306"/>
            <a:chOff x="567451" y="2084576"/>
            <a:chExt cx="4957859" cy="994306"/>
          </a:xfrm>
        </p:grpSpPr>
        <p:sp>
          <p:nvSpPr>
            <p:cNvPr id="17" name="Rectangle: Rounded Corners 16">
              <a:extLst>
                <a:ext uri="{FF2B5EF4-FFF2-40B4-BE49-F238E27FC236}">
                  <a16:creationId xmlns:a16="http://schemas.microsoft.com/office/drawing/2014/main" id="{8B75BBAF-16D6-4482-83A1-BE4F067967DE}"/>
                </a:ext>
              </a:extLst>
            </p:cNvPr>
            <p:cNvSpPr/>
            <p:nvPr/>
          </p:nvSpPr>
          <p:spPr>
            <a:xfrm>
              <a:off x="567451" y="2084576"/>
              <a:ext cx="4957859" cy="994306"/>
            </a:xfrm>
            <a:prstGeom prst="roundRect">
              <a:avLst>
                <a:gd name="adj" fmla="val 11775"/>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C2818E2-2ECA-4086-9E05-71B96CCF8177}"/>
                </a:ext>
              </a:extLst>
            </p:cNvPr>
            <p:cNvSpPr txBox="1"/>
            <p:nvPr/>
          </p:nvSpPr>
          <p:spPr>
            <a:xfrm>
              <a:off x="642029" y="2113760"/>
              <a:ext cx="4572000" cy="830997"/>
            </a:xfrm>
            <a:prstGeom prst="rect">
              <a:avLst/>
            </a:prstGeom>
            <a:noFill/>
          </p:spPr>
          <p:txBody>
            <a:bodyPr wrap="square">
              <a:spAutoFit/>
            </a:bodyPr>
            <a:lstStyle/>
            <a:p>
              <a:pPr>
                <a:lnSpc>
                  <a:spcPct val="100000"/>
                </a:lnSpc>
                <a:spcBef>
                  <a:spcPct val="0"/>
                </a:spcBef>
                <a:buFontTx/>
                <a:buNone/>
              </a:pPr>
              <a:r>
                <a:rPr lang="en-GB" altLang="en-US" sz="1600" dirty="0">
                  <a:solidFill>
                    <a:schemeClr val="tx1"/>
                  </a:solidFill>
                  <a:latin typeface="Comic Sans MS" pitchFamily="66" charset="0"/>
                </a:rPr>
                <a:t>A griffin was said to have the body, tail and back legs of a lion and the head, wings and front claws of an eagle. </a:t>
              </a:r>
            </a:p>
          </p:txBody>
        </p:sp>
      </p:grpSp>
      <p:grpSp>
        <p:nvGrpSpPr>
          <p:cNvPr id="21" name="Group 20">
            <a:extLst>
              <a:ext uri="{FF2B5EF4-FFF2-40B4-BE49-F238E27FC236}">
                <a16:creationId xmlns:a16="http://schemas.microsoft.com/office/drawing/2014/main" id="{EF4B226D-5A23-4CF0-9D7C-ADA0CD23A9A9}"/>
              </a:ext>
            </a:extLst>
          </p:cNvPr>
          <p:cNvGrpSpPr/>
          <p:nvPr/>
        </p:nvGrpSpPr>
        <p:grpSpPr>
          <a:xfrm>
            <a:off x="567451" y="3154934"/>
            <a:ext cx="4957860" cy="2020181"/>
            <a:chOff x="567451" y="3154934"/>
            <a:chExt cx="4957860" cy="2020181"/>
          </a:xfrm>
        </p:grpSpPr>
        <p:sp>
          <p:nvSpPr>
            <p:cNvPr id="18" name="Rectangle: Rounded Corners 17">
              <a:extLst>
                <a:ext uri="{FF2B5EF4-FFF2-40B4-BE49-F238E27FC236}">
                  <a16:creationId xmlns:a16="http://schemas.microsoft.com/office/drawing/2014/main" id="{A4D98647-8FC5-4A7F-B27F-59E645ED3B58}"/>
                </a:ext>
              </a:extLst>
            </p:cNvPr>
            <p:cNvSpPr/>
            <p:nvPr/>
          </p:nvSpPr>
          <p:spPr>
            <a:xfrm>
              <a:off x="567451" y="3154934"/>
              <a:ext cx="4957860" cy="2020181"/>
            </a:xfrm>
            <a:prstGeom prst="roundRect">
              <a:avLst>
                <a:gd name="adj" fmla="val 11256"/>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6C44990F-14CC-4764-BBC5-AAC24FC6F979}"/>
                </a:ext>
              </a:extLst>
            </p:cNvPr>
            <p:cNvSpPr txBox="1"/>
            <p:nvPr/>
          </p:nvSpPr>
          <p:spPr>
            <a:xfrm>
              <a:off x="680940" y="3221754"/>
              <a:ext cx="4497423" cy="830997"/>
            </a:xfrm>
            <a:prstGeom prst="rect">
              <a:avLst/>
            </a:prstGeom>
            <a:noFill/>
          </p:spPr>
          <p:txBody>
            <a:bodyPr wrap="square">
              <a:spAutoFit/>
            </a:bodyPr>
            <a:lstStyle/>
            <a:p>
              <a:pPr>
                <a:lnSpc>
                  <a:spcPct val="100000"/>
                </a:lnSpc>
                <a:spcBef>
                  <a:spcPct val="0"/>
                </a:spcBef>
                <a:buFontTx/>
                <a:buNone/>
              </a:pPr>
              <a:r>
                <a:rPr lang="en-GB" altLang="en-US" sz="1600" dirty="0">
                  <a:solidFill>
                    <a:schemeClr val="tx1"/>
                  </a:solidFill>
                  <a:latin typeface="Comic Sans MS" pitchFamily="66" charset="0"/>
                </a:rPr>
                <a:t>Because the lion was considered the king of the beasts and the eagle the king of birds, a griffin was an important creature.</a:t>
              </a:r>
            </a:p>
          </p:txBody>
        </p:sp>
        <p:sp>
          <p:nvSpPr>
            <p:cNvPr id="13" name="TextBox 12">
              <a:extLst>
                <a:ext uri="{FF2B5EF4-FFF2-40B4-BE49-F238E27FC236}">
                  <a16:creationId xmlns:a16="http://schemas.microsoft.com/office/drawing/2014/main" id="{7675DCFC-1D48-420E-8DE2-01250591633D}"/>
                </a:ext>
              </a:extLst>
            </p:cNvPr>
            <p:cNvSpPr txBox="1"/>
            <p:nvPr/>
          </p:nvSpPr>
          <p:spPr>
            <a:xfrm>
              <a:off x="680940" y="4185243"/>
              <a:ext cx="4572000" cy="584775"/>
            </a:xfrm>
            <a:prstGeom prst="rect">
              <a:avLst/>
            </a:prstGeom>
            <a:noFill/>
          </p:spPr>
          <p:txBody>
            <a:bodyPr wrap="square">
              <a:spAutoFit/>
            </a:bodyPr>
            <a:lstStyle/>
            <a:p>
              <a:pPr>
                <a:lnSpc>
                  <a:spcPct val="100000"/>
                </a:lnSpc>
                <a:spcBef>
                  <a:spcPct val="0"/>
                </a:spcBef>
                <a:buFontTx/>
                <a:buNone/>
              </a:pPr>
              <a:r>
                <a:rPr lang="en-GB" altLang="en-US" sz="1600" dirty="0">
                  <a:solidFill>
                    <a:schemeClr val="tx1"/>
                  </a:solidFill>
                  <a:latin typeface="Comic Sans MS" pitchFamily="66" charset="0"/>
                </a:rPr>
                <a:t>In ancient times, it was believed that griffins laid special eggs that contained pieces of gold.</a:t>
              </a:r>
            </a:p>
          </p:txBody>
        </p:sp>
      </p:grpSp>
      <p:grpSp>
        <p:nvGrpSpPr>
          <p:cNvPr id="22" name="Group 21">
            <a:extLst>
              <a:ext uri="{FF2B5EF4-FFF2-40B4-BE49-F238E27FC236}">
                <a16:creationId xmlns:a16="http://schemas.microsoft.com/office/drawing/2014/main" id="{B1E9E16C-148D-411B-A779-FF6726A05469}"/>
              </a:ext>
            </a:extLst>
          </p:cNvPr>
          <p:cNvGrpSpPr/>
          <p:nvPr/>
        </p:nvGrpSpPr>
        <p:grpSpPr>
          <a:xfrm>
            <a:off x="567451" y="5241439"/>
            <a:ext cx="7817793" cy="994306"/>
            <a:chOff x="567451" y="5241439"/>
            <a:chExt cx="7817793" cy="994306"/>
          </a:xfrm>
        </p:grpSpPr>
        <p:sp>
          <p:nvSpPr>
            <p:cNvPr id="19" name="Rectangle: Rounded Corners 18">
              <a:extLst>
                <a:ext uri="{FF2B5EF4-FFF2-40B4-BE49-F238E27FC236}">
                  <a16:creationId xmlns:a16="http://schemas.microsoft.com/office/drawing/2014/main" id="{33BE6058-7CA6-43E3-A91F-3D71B9A2BA74}"/>
                </a:ext>
              </a:extLst>
            </p:cNvPr>
            <p:cNvSpPr/>
            <p:nvPr/>
          </p:nvSpPr>
          <p:spPr>
            <a:xfrm>
              <a:off x="567451" y="5241439"/>
              <a:ext cx="6086268" cy="994306"/>
            </a:xfrm>
            <a:prstGeom prst="roundRect">
              <a:avLst>
                <a:gd name="adj" fmla="val 11775"/>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2B1BA44E-6507-493C-B55A-75534B012F07}"/>
                </a:ext>
              </a:extLst>
            </p:cNvPr>
            <p:cNvSpPr txBox="1"/>
            <p:nvPr/>
          </p:nvSpPr>
          <p:spPr>
            <a:xfrm>
              <a:off x="642028" y="5293359"/>
              <a:ext cx="7743216" cy="830997"/>
            </a:xfrm>
            <a:prstGeom prst="rect">
              <a:avLst/>
            </a:prstGeom>
            <a:noFill/>
          </p:spPr>
          <p:txBody>
            <a:bodyPr wrap="square">
              <a:spAutoFit/>
            </a:bodyPr>
            <a:lstStyle/>
            <a:p>
              <a:pPr>
                <a:lnSpc>
                  <a:spcPct val="100000"/>
                </a:lnSpc>
                <a:spcBef>
                  <a:spcPct val="0"/>
                </a:spcBef>
                <a:buFontTx/>
                <a:buNone/>
              </a:pPr>
              <a:r>
                <a:rPr lang="en-GB" altLang="en-US" sz="1600" dirty="0">
                  <a:solidFill>
                    <a:schemeClr val="tx1"/>
                  </a:solidFill>
                  <a:latin typeface="Comic Sans MS" pitchFamily="66" charset="0"/>
                </a:rPr>
                <a:t>Some historians think stories of griffins                                                   might have started after people found dinosaur fossils                                               and didn’t know what they were.</a:t>
              </a:r>
            </a:p>
          </p:txBody>
        </p:sp>
      </p:grpSp>
      <p:pic>
        <p:nvPicPr>
          <p:cNvPr id="7" name="Picture 6">
            <a:extLst>
              <a:ext uri="{FF2B5EF4-FFF2-40B4-BE49-F238E27FC236}">
                <a16:creationId xmlns:a16="http://schemas.microsoft.com/office/drawing/2014/main" id="{66F6899B-E221-4600-9695-840ACB3E94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31054" y="1983778"/>
            <a:ext cx="3846219" cy="3813908"/>
          </a:xfrm>
          <a:prstGeom prst="rect">
            <a:avLst/>
          </a:prstGeom>
        </p:spPr>
      </p:pic>
    </p:spTree>
    <p:extLst>
      <p:ext uri="{BB962C8B-B14F-4D97-AF65-F5344CB8AC3E}">
        <p14:creationId xmlns:p14="http://schemas.microsoft.com/office/powerpoint/2010/main" val="1675068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848B7-6C5D-4911-AE30-EE02742D7127}"/>
              </a:ext>
            </a:extLst>
          </p:cNvPr>
          <p:cNvSpPr>
            <a:spLocks noGrp="1"/>
          </p:cNvSpPr>
          <p:nvPr>
            <p:ph type="title"/>
          </p:nvPr>
        </p:nvSpPr>
        <p:spPr/>
        <p:txBody>
          <a:bodyPr/>
          <a:lstStyle/>
          <a:p>
            <a:r>
              <a:rPr lang="en-GB" sz="4000" dirty="0">
                <a:latin typeface="Comic Sans MS" pitchFamily="66" charset="0"/>
              </a:rPr>
              <a:t>Unicorn</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71FBCBAD-2FC8-4474-A994-54525D82942E}"/>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a:extLst>
              <a:ext uri="{FF2B5EF4-FFF2-40B4-BE49-F238E27FC236}">
                <a16:creationId xmlns:a16="http://schemas.microsoft.com/office/drawing/2014/main" id="{BAD14A07-0676-423B-9211-55C5FAB88CD9}"/>
              </a:ext>
            </a:extLst>
          </p:cNvPr>
          <p:cNvGrpSpPr/>
          <p:nvPr/>
        </p:nvGrpSpPr>
        <p:grpSpPr>
          <a:xfrm>
            <a:off x="535022" y="1697969"/>
            <a:ext cx="6799634" cy="1072127"/>
            <a:chOff x="535022" y="1697969"/>
            <a:chExt cx="6799634" cy="1072127"/>
          </a:xfrm>
        </p:grpSpPr>
        <p:sp>
          <p:nvSpPr>
            <p:cNvPr id="13" name="Rectangle: Rounded Corners 12">
              <a:extLst>
                <a:ext uri="{FF2B5EF4-FFF2-40B4-BE49-F238E27FC236}">
                  <a16:creationId xmlns:a16="http://schemas.microsoft.com/office/drawing/2014/main" id="{3847F0A6-3013-4BA0-A4F1-BED3FACF455B}"/>
                </a:ext>
              </a:extLst>
            </p:cNvPr>
            <p:cNvSpPr/>
            <p:nvPr/>
          </p:nvSpPr>
          <p:spPr>
            <a:xfrm>
              <a:off x="535022" y="1697969"/>
              <a:ext cx="6799634" cy="1072127"/>
            </a:xfrm>
            <a:prstGeom prst="roundRect">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AC90F57-D1EB-4793-AB1F-0ADB13F12C7C}"/>
                </a:ext>
              </a:extLst>
            </p:cNvPr>
            <p:cNvSpPr txBox="1"/>
            <p:nvPr/>
          </p:nvSpPr>
          <p:spPr>
            <a:xfrm>
              <a:off x="651754" y="1775790"/>
              <a:ext cx="5554493" cy="923330"/>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A unicorn is a horse-like creature with a horn at the front of its head. Stories of unicorns have been told in many different cultures. </a:t>
              </a:r>
            </a:p>
          </p:txBody>
        </p:sp>
      </p:grpSp>
      <p:grpSp>
        <p:nvGrpSpPr>
          <p:cNvPr id="18" name="Group 17">
            <a:extLst>
              <a:ext uri="{FF2B5EF4-FFF2-40B4-BE49-F238E27FC236}">
                <a16:creationId xmlns:a16="http://schemas.microsoft.com/office/drawing/2014/main" id="{5CB59C02-89A9-4CE2-9B16-D13AFEFAFCEB}"/>
              </a:ext>
            </a:extLst>
          </p:cNvPr>
          <p:cNvGrpSpPr/>
          <p:nvPr/>
        </p:nvGrpSpPr>
        <p:grpSpPr>
          <a:xfrm>
            <a:off x="535022" y="2890817"/>
            <a:ext cx="5924144" cy="2805133"/>
            <a:chOff x="535022" y="2890817"/>
            <a:chExt cx="5924144" cy="2805133"/>
          </a:xfrm>
        </p:grpSpPr>
        <p:sp>
          <p:nvSpPr>
            <p:cNvPr id="15" name="Rectangle: Rounded Corners 14">
              <a:extLst>
                <a:ext uri="{FF2B5EF4-FFF2-40B4-BE49-F238E27FC236}">
                  <a16:creationId xmlns:a16="http://schemas.microsoft.com/office/drawing/2014/main" id="{A97E2432-CC38-441E-A790-E558CB0999DA}"/>
                </a:ext>
              </a:extLst>
            </p:cNvPr>
            <p:cNvSpPr/>
            <p:nvPr/>
          </p:nvSpPr>
          <p:spPr>
            <a:xfrm>
              <a:off x="535022" y="3511685"/>
              <a:ext cx="4980561" cy="2184265"/>
            </a:xfrm>
            <a:prstGeom prst="roundRect">
              <a:avLst>
                <a:gd name="adj" fmla="val 10488"/>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6" name="Group 15">
              <a:extLst>
                <a:ext uri="{FF2B5EF4-FFF2-40B4-BE49-F238E27FC236}">
                  <a16:creationId xmlns:a16="http://schemas.microsoft.com/office/drawing/2014/main" id="{EFC63B2C-C83F-423C-99F1-8A3B471E3A48}"/>
                </a:ext>
              </a:extLst>
            </p:cNvPr>
            <p:cNvGrpSpPr/>
            <p:nvPr/>
          </p:nvGrpSpPr>
          <p:grpSpPr>
            <a:xfrm>
              <a:off x="535022" y="2890817"/>
              <a:ext cx="5924144" cy="2726134"/>
              <a:chOff x="535022" y="2890817"/>
              <a:chExt cx="5924144" cy="2726134"/>
            </a:xfrm>
          </p:grpSpPr>
          <p:sp>
            <p:nvSpPr>
              <p:cNvPr id="14" name="Rectangle: Rounded Corners 13">
                <a:extLst>
                  <a:ext uri="{FF2B5EF4-FFF2-40B4-BE49-F238E27FC236}">
                    <a16:creationId xmlns:a16="http://schemas.microsoft.com/office/drawing/2014/main" id="{7752C81D-D7A4-4BC9-81C2-E66348B2A90C}"/>
                  </a:ext>
                </a:extLst>
              </p:cNvPr>
              <p:cNvSpPr/>
              <p:nvPr/>
            </p:nvSpPr>
            <p:spPr>
              <a:xfrm>
                <a:off x="535022" y="2890817"/>
                <a:ext cx="5924144" cy="1068885"/>
              </a:xfrm>
              <a:prstGeom prst="roundRect">
                <a:avLst>
                  <a:gd name="adj" fmla="val 10488"/>
                </a:avLst>
              </a:prstGeom>
              <a:solidFill>
                <a:srgbClr val="EDBC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4FF0D850-0CBE-4F5C-9C7C-E70B4FA27B6B}"/>
                  </a:ext>
                </a:extLst>
              </p:cNvPr>
              <p:cNvSpPr txBox="1"/>
              <p:nvPr/>
            </p:nvSpPr>
            <p:spPr>
              <a:xfrm>
                <a:off x="651754" y="2956555"/>
                <a:ext cx="5175114" cy="923330"/>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One story that explains why there are no unicorns today comes from the Bible story of Noah’s ark. </a:t>
                </a:r>
              </a:p>
            </p:txBody>
          </p:sp>
          <p:sp>
            <p:nvSpPr>
              <p:cNvPr id="12" name="TextBox 11">
                <a:extLst>
                  <a:ext uri="{FF2B5EF4-FFF2-40B4-BE49-F238E27FC236}">
                    <a16:creationId xmlns:a16="http://schemas.microsoft.com/office/drawing/2014/main" id="{354E1966-97E9-4161-A7D1-D15A85760FEB}"/>
                  </a:ext>
                </a:extLst>
              </p:cNvPr>
              <p:cNvSpPr txBox="1"/>
              <p:nvPr/>
            </p:nvSpPr>
            <p:spPr>
              <a:xfrm>
                <a:off x="651754" y="3862625"/>
                <a:ext cx="2920121" cy="1754326"/>
              </a:xfrm>
              <a:prstGeom prst="rect">
                <a:avLst/>
              </a:prstGeom>
              <a:noFill/>
            </p:spPr>
            <p:txBody>
              <a:bodyPr wrap="square">
                <a:spAutoFit/>
              </a:bodyPr>
              <a:lstStyle/>
              <a:p>
                <a:pPr>
                  <a:lnSpc>
                    <a:spcPct val="100000"/>
                  </a:lnSpc>
                  <a:spcBef>
                    <a:spcPct val="0"/>
                  </a:spcBef>
                  <a:buFontTx/>
                  <a:buNone/>
                </a:pPr>
                <a:r>
                  <a:rPr lang="en-GB" b="0" i="0" dirty="0">
                    <a:effectLst/>
                    <a:latin typeface="Comic Sans MS" pitchFamily="66" charset="0"/>
                  </a:rPr>
                  <a:t>Two of every animal were supposed to be carried on the ark but in some versions, the unicorns were too busy playing and didn’t reach it in time.</a:t>
                </a:r>
                <a:endParaRPr lang="en-GB" altLang="en-US" dirty="0">
                  <a:latin typeface="Comic Sans MS" pitchFamily="66" charset="0"/>
                </a:endParaRPr>
              </a:p>
            </p:txBody>
          </p:sp>
        </p:grpSp>
      </p:grpSp>
      <p:pic>
        <p:nvPicPr>
          <p:cNvPr id="6" name="Picture 5">
            <a:extLst>
              <a:ext uri="{FF2B5EF4-FFF2-40B4-BE49-F238E27FC236}">
                <a16:creationId xmlns:a16="http://schemas.microsoft.com/office/drawing/2014/main" id="{246DA492-037C-44D4-B793-E44C247FC0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2385" y="1576680"/>
            <a:ext cx="5264888" cy="4211277"/>
          </a:xfrm>
          <a:prstGeom prst="rect">
            <a:avLst/>
          </a:prstGeom>
        </p:spPr>
      </p:pic>
    </p:spTree>
    <p:extLst>
      <p:ext uri="{BB962C8B-B14F-4D97-AF65-F5344CB8AC3E}">
        <p14:creationId xmlns:p14="http://schemas.microsoft.com/office/powerpoint/2010/main" val="87790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5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5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8542C-2BF2-4458-A198-38F1780A6D97}"/>
              </a:ext>
            </a:extLst>
          </p:cNvPr>
          <p:cNvSpPr>
            <a:spLocks noGrp="1"/>
          </p:cNvSpPr>
          <p:nvPr>
            <p:ph type="title"/>
          </p:nvPr>
        </p:nvSpPr>
        <p:spPr/>
        <p:txBody>
          <a:bodyPr/>
          <a:lstStyle/>
          <a:p>
            <a:r>
              <a:rPr lang="en-GB" sz="4000" dirty="0">
                <a:latin typeface="Comic Sans MS" pitchFamily="66" charset="0"/>
              </a:rPr>
              <a:t>Unicorns</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82D98199-B133-40B4-BEE3-3496F2AAF582}"/>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13">
            <a:extLst>
              <a:ext uri="{FF2B5EF4-FFF2-40B4-BE49-F238E27FC236}">
                <a16:creationId xmlns:a16="http://schemas.microsoft.com/office/drawing/2014/main" id="{317A4669-70FB-433A-B686-9AC34528CD23}"/>
              </a:ext>
            </a:extLst>
          </p:cNvPr>
          <p:cNvGrpSpPr/>
          <p:nvPr/>
        </p:nvGrpSpPr>
        <p:grpSpPr>
          <a:xfrm>
            <a:off x="646343" y="2624051"/>
            <a:ext cx="7846266" cy="3556830"/>
            <a:chOff x="646343" y="2624051"/>
            <a:chExt cx="7846266" cy="3556830"/>
          </a:xfrm>
        </p:grpSpPr>
        <p:sp>
          <p:nvSpPr>
            <p:cNvPr id="7" name="Rectangle: Rounded Corners 6">
              <a:extLst>
                <a:ext uri="{FF2B5EF4-FFF2-40B4-BE49-F238E27FC236}">
                  <a16:creationId xmlns:a16="http://schemas.microsoft.com/office/drawing/2014/main" id="{EF3DFC98-2505-4874-82E1-B98A3C6C2B80}"/>
                </a:ext>
              </a:extLst>
            </p:cNvPr>
            <p:cNvSpPr/>
            <p:nvPr/>
          </p:nvSpPr>
          <p:spPr>
            <a:xfrm>
              <a:off x="2733834" y="5059863"/>
              <a:ext cx="5758775" cy="1121018"/>
            </a:xfrm>
            <a:prstGeom prst="round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4B9B8E16-4F57-43F8-8030-3C3E788DD437}"/>
                </a:ext>
              </a:extLst>
            </p:cNvPr>
            <p:cNvSpPr/>
            <p:nvPr/>
          </p:nvSpPr>
          <p:spPr>
            <a:xfrm>
              <a:off x="646343" y="2624051"/>
              <a:ext cx="2803738" cy="3346315"/>
            </a:xfrm>
            <a:prstGeom prst="roundRect">
              <a:avLst/>
            </a:prstGeom>
            <a:blipFill>
              <a:blip r:embed="rId3" cstate="screen">
                <a:extLst>
                  <a:ext uri="{28A0092B-C50C-407E-A947-70E740481C1C}">
                    <a14:useLocalDpi xmlns:a14="http://schemas.microsoft.com/office/drawing/2010/main"/>
                  </a:ext>
                </a:extLst>
              </a:blip>
              <a:stretch>
                <a:fillRect l="-104640" t="-14738" r="-22694" b="-394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90B6E2B-5B1E-42DF-BAF7-0BEE646F4C79}"/>
                </a:ext>
              </a:extLst>
            </p:cNvPr>
            <p:cNvSpPr txBox="1"/>
            <p:nvPr/>
          </p:nvSpPr>
          <p:spPr>
            <a:xfrm>
              <a:off x="3726056" y="5139598"/>
              <a:ext cx="4572000" cy="923330"/>
            </a:xfrm>
            <a:prstGeom prst="rect">
              <a:avLst/>
            </a:prstGeom>
            <a:noFill/>
          </p:spPr>
          <p:txBody>
            <a:bodyPr wrap="square">
              <a:spAutoFit/>
            </a:bodyPr>
            <a:lstStyle/>
            <a:p>
              <a:r>
                <a:rPr lang="en-GB" altLang="en-US" dirty="0">
                  <a:latin typeface="Comic Sans MS" pitchFamily="66" charset="0"/>
                </a:rPr>
                <a:t>This photo is of the gates of Buckingham Palace. You can see a unicorn on the right.</a:t>
              </a:r>
            </a:p>
          </p:txBody>
        </p:sp>
      </p:grpSp>
      <p:grpSp>
        <p:nvGrpSpPr>
          <p:cNvPr id="10" name="Group 9">
            <a:extLst>
              <a:ext uri="{FF2B5EF4-FFF2-40B4-BE49-F238E27FC236}">
                <a16:creationId xmlns:a16="http://schemas.microsoft.com/office/drawing/2014/main" id="{3916FF52-E0F8-4033-8D28-32D65DB06F62}"/>
              </a:ext>
            </a:extLst>
          </p:cNvPr>
          <p:cNvGrpSpPr/>
          <p:nvPr/>
        </p:nvGrpSpPr>
        <p:grpSpPr>
          <a:xfrm>
            <a:off x="3644913" y="1428689"/>
            <a:ext cx="5214952" cy="3431950"/>
            <a:chOff x="3485568" y="2589472"/>
            <a:chExt cx="5214952" cy="3431950"/>
          </a:xfrm>
        </p:grpSpPr>
        <p:grpSp>
          <p:nvGrpSpPr>
            <p:cNvPr id="13" name="Group 12">
              <a:extLst>
                <a:ext uri="{FF2B5EF4-FFF2-40B4-BE49-F238E27FC236}">
                  <a16:creationId xmlns:a16="http://schemas.microsoft.com/office/drawing/2014/main" id="{9A50E946-AB11-4364-88EC-4778A4DC4A59}"/>
                </a:ext>
              </a:extLst>
            </p:cNvPr>
            <p:cNvGrpSpPr/>
            <p:nvPr/>
          </p:nvGrpSpPr>
          <p:grpSpPr>
            <a:xfrm>
              <a:off x="3485568" y="2589472"/>
              <a:ext cx="5214952" cy="3431950"/>
              <a:chOff x="3485568" y="2589472"/>
              <a:chExt cx="5214952" cy="3431950"/>
            </a:xfrm>
          </p:grpSpPr>
          <p:sp>
            <p:nvSpPr>
              <p:cNvPr id="12" name="Rectangle: Rounded Corners 11">
                <a:extLst>
                  <a:ext uri="{FF2B5EF4-FFF2-40B4-BE49-F238E27FC236}">
                    <a16:creationId xmlns:a16="http://schemas.microsoft.com/office/drawing/2014/main" id="{1A06A452-5EF7-4435-B1B5-351F73832815}"/>
                  </a:ext>
                </a:extLst>
              </p:cNvPr>
              <p:cNvSpPr/>
              <p:nvPr/>
            </p:nvSpPr>
            <p:spPr>
              <a:xfrm>
                <a:off x="3485568" y="2589472"/>
                <a:ext cx="4841309" cy="3431950"/>
              </a:xfrm>
              <a:prstGeom prst="roundRect">
                <a:avLst>
                  <a:gd name="adj" fmla="val 6278"/>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48EC17F-9017-4276-AC1F-7A7AE6935BE3}"/>
                  </a:ext>
                </a:extLst>
              </p:cNvPr>
              <p:cNvSpPr txBox="1"/>
              <p:nvPr/>
            </p:nvSpPr>
            <p:spPr>
              <a:xfrm>
                <a:off x="3571583" y="2724823"/>
                <a:ext cx="4878689" cy="3170099"/>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Unicorns have been used as symbols of love, marriage and religion.</a:t>
                </a:r>
              </a:p>
              <a:p>
                <a:pPr>
                  <a:lnSpc>
                    <a:spcPct val="100000"/>
                  </a:lnSpc>
                  <a:spcBef>
                    <a:spcPts val="1200"/>
                  </a:spcBef>
                  <a:buFontTx/>
                  <a:buNone/>
                </a:pPr>
                <a:r>
                  <a:rPr lang="en-GB" altLang="en-US" dirty="0">
                    <a:solidFill>
                      <a:schemeClr val="tx1"/>
                    </a:solidFill>
                    <a:latin typeface="Comic Sans MS" pitchFamily="66" charset="0"/>
                  </a:rPr>
                  <a:t>A unicorn is one of the creatures on the Queen’s coat of arms, which is one of her special symbols. </a:t>
                </a:r>
              </a:p>
              <a:p>
                <a:pPr>
                  <a:lnSpc>
                    <a:spcPct val="100000"/>
                  </a:lnSpc>
                  <a:spcBef>
                    <a:spcPts val="1200"/>
                  </a:spcBef>
                  <a:buFontTx/>
                  <a:buNone/>
                </a:pPr>
                <a:r>
                  <a:rPr lang="en-GB" altLang="en-US" dirty="0">
                    <a:solidFill>
                      <a:schemeClr val="tx1"/>
                    </a:solidFill>
                    <a:latin typeface="Comic Sans MS" pitchFamily="66" charset="0"/>
                  </a:rPr>
                  <a:t>It is thought that                                                stories of unicorns might                                    have started after people                                 saw narwhals. Narwhals                                                   are whales with a special tusk. </a:t>
                </a:r>
              </a:p>
            </p:txBody>
          </p:sp>
          <p:pic>
            <p:nvPicPr>
              <p:cNvPr id="11" name="Picture 10">
                <a:extLst>
                  <a:ext uri="{FF2B5EF4-FFF2-40B4-BE49-F238E27FC236}">
                    <a16:creationId xmlns:a16="http://schemas.microsoft.com/office/drawing/2014/main" id="{3E3A9E0C-30DC-4B2A-A893-86D46F26691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10927" y="4136896"/>
                <a:ext cx="2689593" cy="1699660"/>
              </a:xfrm>
              <a:prstGeom prst="rect">
                <a:avLst/>
              </a:prstGeom>
            </p:spPr>
          </p:pic>
        </p:grpSp>
        <p:pic>
          <p:nvPicPr>
            <p:cNvPr id="8" name="Picture 7">
              <a:extLst>
                <a:ext uri="{FF2B5EF4-FFF2-40B4-BE49-F238E27FC236}">
                  <a16:creationId xmlns:a16="http://schemas.microsoft.com/office/drawing/2014/main" id="{E3798F63-4EBE-4E45-91F6-E2C17CB9BD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78852">
              <a:off x="6795020" y="4831000"/>
              <a:ext cx="93935" cy="104245"/>
            </a:xfrm>
            <a:prstGeom prst="rect">
              <a:avLst/>
            </a:prstGeom>
          </p:spPr>
        </p:pic>
      </p:grpSp>
    </p:spTree>
    <p:extLst>
      <p:ext uri="{BB962C8B-B14F-4D97-AF65-F5344CB8AC3E}">
        <p14:creationId xmlns:p14="http://schemas.microsoft.com/office/powerpoint/2010/main" val="4121088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14E3-AA85-4E45-BD49-E7CC494DA23D}"/>
              </a:ext>
            </a:extLst>
          </p:cNvPr>
          <p:cNvSpPr>
            <a:spLocks noGrp="1"/>
          </p:cNvSpPr>
          <p:nvPr>
            <p:ph type="title"/>
          </p:nvPr>
        </p:nvSpPr>
        <p:spPr/>
        <p:txBody>
          <a:bodyPr/>
          <a:lstStyle/>
          <a:p>
            <a:r>
              <a:rPr lang="en-GB" sz="4000" dirty="0">
                <a:latin typeface="Comic Sans MS" pitchFamily="66" charset="0"/>
              </a:rPr>
              <a:t>Phoenix</a:t>
            </a:r>
            <a:endParaRPr lang="en-GB" dirty="0">
              <a:latin typeface="Comic Sans MS" pitchFamily="66" charset="0"/>
            </a:endParaRPr>
          </a:p>
        </p:txBody>
      </p:sp>
      <p:sp>
        <p:nvSpPr>
          <p:cNvPr id="3" name="Rectangle 2">
            <a:hlinkClick r:id="rId2"/>
            <a:extLst>
              <a:ext uri="{FF2B5EF4-FFF2-40B4-BE49-F238E27FC236}">
                <a16:creationId xmlns:a16="http://schemas.microsoft.com/office/drawing/2014/main" id="{18B3A8D2-FC5B-4801-B15C-D8464C81EE85}"/>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22BACEB5-E160-43DE-AEED-BA239740ECEB}"/>
              </a:ext>
            </a:extLst>
          </p:cNvPr>
          <p:cNvGrpSpPr/>
          <p:nvPr/>
        </p:nvGrpSpPr>
        <p:grpSpPr>
          <a:xfrm>
            <a:off x="807397" y="1653702"/>
            <a:ext cx="5087566" cy="1128409"/>
            <a:chOff x="573932" y="1653702"/>
            <a:chExt cx="5087566" cy="1128409"/>
          </a:xfrm>
        </p:grpSpPr>
        <p:sp>
          <p:nvSpPr>
            <p:cNvPr id="12" name="Rectangle: Rounded Corners 11">
              <a:extLst>
                <a:ext uri="{FF2B5EF4-FFF2-40B4-BE49-F238E27FC236}">
                  <a16:creationId xmlns:a16="http://schemas.microsoft.com/office/drawing/2014/main" id="{9CAB389E-A21F-4797-BBCD-E2F71CA3D480}"/>
                </a:ext>
              </a:extLst>
            </p:cNvPr>
            <p:cNvSpPr/>
            <p:nvPr/>
          </p:nvSpPr>
          <p:spPr>
            <a:xfrm>
              <a:off x="573932" y="1653702"/>
              <a:ext cx="5087566" cy="1128409"/>
            </a:xfrm>
            <a:prstGeom prst="round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898441E-8C79-416E-99FC-21366A0EB722}"/>
                </a:ext>
              </a:extLst>
            </p:cNvPr>
            <p:cNvSpPr txBox="1"/>
            <p:nvPr/>
          </p:nvSpPr>
          <p:spPr>
            <a:xfrm>
              <a:off x="722676" y="1737225"/>
              <a:ext cx="4410297" cy="923330"/>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A phoenix is a mythical bird. Stories of this bird were told in ancient Egypt and ancient Greece.</a:t>
              </a:r>
            </a:p>
          </p:txBody>
        </p:sp>
      </p:grpSp>
      <p:grpSp>
        <p:nvGrpSpPr>
          <p:cNvPr id="18" name="Group 17">
            <a:extLst>
              <a:ext uri="{FF2B5EF4-FFF2-40B4-BE49-F238E27FC236}">
                <a16:creationId xmlns:a16="http://schemas.microsoft.com/office/drawing/2014/main" id="{0E0A236D-E261-43B4-813E-A6549604D642}"/>
              </a:ext>
            </a:extLst>
          </p:cNvPr>
          <p:cNvGrpSpPr/>
          <p:nvPr/>
        </p:nvGrpSpPr>
        <p:grpSpPr>
          <a:xfrm>
            <a:off x="807397" y="2855906"/>
            <a:ext cx="5671225" cy="1900024"/>
            <a:chOff x="573932" y="2855906"/>
            <a:chExt cx="5671225" cy="1900024"/>
          </a:xfrm>
        </p:grpSpPr>
        <p:sp>
          <p:nvSpPr>
            <p:cNvPr id="14" name="Rectangle: Rounded Corners 13">
              <a:extLst>
                <a:ext uri="{FF2B5EF4-FFF2-40B4-BE49-F238E27FC236}">
                  <a16:creationId xmlns:a16="http://schemas.microsoft.com/office/drawing/2014/main" id="{F0A2C46D-5E24-49AE-B772-5C338FEF0C59}"/>
                </a:ext>
              </a:extLst>
            </p:cNvPr>
            <p:cNvSpPr/>
            <p:nvPr/>
          </p:nvSpPr>
          <p:spPr>
            <a:xfrm>
              <a:off x="573932" y="2855906"/>
              <a:ext cx="5671225" cy="1900024"/>
            </a:xfrm>
            <a:prstGeom prst="roundRect">
              <a:avLst>
                <a:gd name="adj" fmla="val 9499"/>
              </a:avLst>
            </a:prstGeom>
            <a:solidFill>
              <a:srgbClr val="F9C4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9BE51569-CB99-4266-8EA3-AC4F50C67480}"/>
                </a:ext>
              </a:extLst>
            </p:cNvPr>
            <p:cNvSpPr txBox="1"/>
            <p:nvPr/>
          </p:nvSpPr>
          <p:spPr>
            <a:xfrm>
              <a:off x="722676" y="2934307"/>
              <a:ext cx="4938822" cy="1754326"/>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latin typeface="Comic Sans MS" pitchFamily="66" charset="0"/>
                </a:rPr>
                <a:t>A phoenix was said to die in a burst of flames before coming back to life again. Because of this, a phoenix became a symbol of overcoming a difficult situation. ‘Rising        like phoenix from the flames’ is a saying             you might have heard.</a:t>
              </a:r>
            </a:p>
          </p:txBody>
        </p:sp>
      </p:grpSp>
      <p:grpSp>
        <p:nvGrpSpPr>
          <p:cNvPr id="19" name="Group 18">
            <a:extLst>
              <a:ext uri="{FF2B5EF4-FFF2-40B4-BE49-F238E27FC236}">
                <a16:creationId xmlns:a16="http://schemas.microsoft.com/office/drawing/2014/main" id="{C79A831F-EFA1-4AA6-9B39-4BBB59C689E4}"/>
              </a:ext>
            </a:extLst>
          </p:cNvPr>
          <p:cNvGrpSpPr/>
          <p:nvPr/>
        </p:nvGrpSpPr>
        <p:grpSpPr>
          <a:xfrm>
            <a:off x="807397" y="4829725"/>
            <a:ext cx="5087566" cy="1091573"/>
            <a:chOff x="573932" y="4829725"/>
            <a:chExt cx="5087566" cy="1091573"/>
          </a:xfrm>
        </p:grpSpPr>
        <p:sp>
          <p:nvSpPr>
            <p:cNvPr id="17" name="Rectangle: Rounded Corners 16">
              <a:extLst>
                <a:ext uri="{FF2B5EF4-FFF2-40B4-BE49-F238E27FC236}">
                  <a16:creationId xmlns:a16="http://schemas.microsoft.com/office/drawing/2014/main" id="{A05838DB-9D95-48E5-9A64-E6E1306685EA}"/>
                </a:ext>
              </a:extLst>
            </p:cNvPr>
            <p:cNvSpPr/>
            <p:nvPr/>
          </p:nvSpPr>
          <p:spPr>
            <a:xfrm>
              <a:off x="573932" y="4829725"/>
              <a:ext cx="5087566" cy="1091573"/>
            </a:xfrm>
            <a:prstGeom prst="round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B1D97FD3-54B2-4546-A4FE-305FF9F7DA2A}"/>
                </a:ext>
              </a:extLst>
            </p:cNvPr>
            <p:cNvSpPr txBox="1"/>
            <p:nvPr/>
          </p:nvSpPr>
          <p:spPr>
            <a:xfrm>
              <a:off x="722676" y="4894293"/>
              <a:ext cx="4481622" cy="923330"/>
            </a:xfrm>
            <a:prstGeom prst="rect">
              <a:avLst/>
            </a:prstGeom>
            <a:noFill/>
          </p:spPr>
          <p:txBody>
            <a:bodyPr wrap="square">
              <a:spAutoFit/>
            </a:bodyPr>
            <a:lstStyle/>
            <a:p>
              <a:pPr>
                <a:lnSpc>
                  <a:spcPct val="100000"/>
                </a:lnSpc>
                <a:spcBef>
                  <a:spcPct val="0"/>
                </a:spcBef>
                <a:buFontTx/>
                <a:buNone/>
              </a:pPr>
              <a:r>
                <a:rPr lang="en-GB" b="0" i="0" dirty="0">
                  <a:effectLst/>
                  <a:latin typeface="Comic Sans MS" pitchFamily="66" charset="0"/>
                </a:rPr>
                <a:t>The phoenix can be found in many well-known poems and films, including the Harry Potter series.</a:t>
              </a:r>
              <a:endParaRPr lang="en-GB" altLang="en-US" dirty="0">
                <a:latin typeface="Comic Sans MS" pitchFamily="66" charset="0"/>
              </a:endParaRPr>
            </a:p>
          </p:txBody>
        </p:sp>
      </p:grpSp>
      <p:pic>
        <p:nvPicPr>
          <p:cNvPr id="5" name="Picture 4">
            <a:extLst>
              <a:ext uri="{FF2B5EF4-FFF2-40B4-BE49-F238E27FC236}">
                <a16:creationId xmlns:a16="http://schemas.microsoft.com/office/drawing/2014/main" id="{9D728D03-1B0E-4A7A-8055-D46326030B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70243" y="1375925"/>
            <a:ext cx="3392821" cy="4779560"/>
          </a:xfrm>
          <a:prstGeom prst="rect">
            <a:avLst/>
          </a:prstGeom>
        </p:spPr>
      </p:pic>
    </p:spTree>
    <p:extLst>
      <p:ext uri="{BB962C8B-B14F-4D97-AF65-F5344CB8AC3E}">
        <p14:creationId xmlns:p14="http://schemas.microsoft.com/office/powerpoint/2010/main" val="678567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15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5B19A-675A-408B-AC1B-CB562B9F04BC}"/>
              </a:ext>
            </a:extLst>
          </p:cNvPr>
          <p:cNvSpPr>
            <a:spLocks noGrp="1"/>
          </p:cNvSpPr>
          <p:nvPr>
            <p:ph type="title"/>
          </p:nvPr>
        </p:nvSpPr>
        <p:spPr/>
        <p:txBody>
          <a:bodyPr/>
          <a:lstStyle/>
          <a:p>
            <a:r>
              <a:rPr lang="en-GB" dirty="0">
                <a:latin typeface="Comic Sans MS" pitchFamily="66" charset="0"/>
              </a:rPr>
              <a:t>Your </a:t>
            </a:r>
            <a:r>
              <a:rPr lang="en-GB" dirty="0">
                <a:latin typeface="+mn-lt"/>
              </a:rPr>
              <a:t>Task</a:t>
            </a:r>
            <a:endParaRPr lang="en-GB" dirty="0"/>
          </a:p>
        </p:txBody>
      </p:sp>
      <p:sp>
        <p:nvSpPr>
          <p:cNvPr id="3" name="Rectangle 2">
            <a:hlinkClick r:id="rId2"/>
            <a:extLst>
              <a:ext uri="{FF2B5EF4-FFF2-40B4-BE49-F238E27FC236}">
                <a16:creationId xmlns:a16="http://schemas.microsoft.com/office/drawing/2014/main" id="{59C52065-C47F-459B-A8DF-BEF4A6B8F4E1}"/>
              </a:ext>
            </a:extLst>
          </p:cNvPr>
          <p:cNvSpPr/>
          <p:nvPr/>
        </p:nvSpPr>
        <p:spPr>
          <a:xfrm>
            <a:off x="8539993" y="6635692"/>
            <a:ext cx="588627" cy="2181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553ADA1D-C950-465B-9B72-60DB6A169D91}"/>
              </a:ext>
            </a:extLst>
          </p:cNvPr>
          <p:cNvGrpSpPr/>
          <p:nvPr/>
        </p:nvGrpSpPr>
        <p:grpSpPr>
          <a:xfrm>
            <a:off x="609364" y="2830969"/>
            <a:ext cx="7466278" cy="698548"/>
            <a:chOff x="1210995" y="1598064"/>
            <a:chExt cx="7084685" cy="698548"/>
          </a:xfrm>
        </p:grpSpPr>
        <p:sp>
          <p:nvSpPr>
            <p:cNvPr id="4" name="Rectangle: Rounded Corners 3">
              <a:extLst>
                <a:ext uri="{FF2B5EF4-FFF2-40B4-BE49-F238E27FC236}">
                  <a16:creationId xmlns:a16="http://schemas.microsoft.com/office/drawing/2014/main" id="{E2A9B10B-39CE-475F-BF90-4D66C8272E8A}"/>
                </a:ext>
              </a:extLst>
            </p:cNvPr>
            <p:cNvSpPr/>
            <p:nvPr/>
          </p:nvSpPr>
          <p:spPr>
            <a:xfrm>
              <a:off x="1210995" y="1598064"/>
              <a:ext cx="7084685" cy="698548"/>
            </a:xfrm>
            <a:prstGeom prst="round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7121BAC3-57A2-47FE-931C-2CA74E03A93D}"/>
                </a:ext>
              </a:extLst>
            </p:cNvPr>
            <p:cNvSpPr txBox="1"/>
            <p:nvPr/>
          </p:nvSpPr>
          <p:spPr>
            <a:xfrm>
              <a:off x="1357105" y="1769997"/>
              <a:ext cx="6356929" cy="400110"/>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sz="2000" dirty="0">
                  <a:solidFill>
                    <a:schemeClr val="tx1"/>
                  </a:solidFill>
                  <a:latin typeface="Comic Sans MS" pitchFamily="66" charset="0"/>
                </a:rPr>
                <a:t>Option 1 – Design and label a mythical creature.</a:t>
              </a:r>
            </a:p>
          </p:txBody>
        </p:sp>
      </p:grpSp>
      <p:grpSp>
        <p:nvGrpSpPr>
          <p:cNvPr id="12" name="Group 11">
            <a:extLst>
              <a:ext uri="{FF2B5EF4-FFF2-40B4-BE49-F238E27FC236}">
                <a16:creationId xmlns:a16="http://schemas.microsoft.com/office/drawing/2014/main" id="{CC3A086F-3083-4546-B5FA-B74A073E1794}"/>
              </a:ext>
            </a:extLst>
          </p:cNvPr>
          <p:cNvGrpSpPr/>
          <p:nvPr/>
        </p:nvGrpSpPr>
        <p:grpSpPr>
          <a:xfrm>
            <a:off x="609365" y="3803921"/>
            <a:ext cx="7466278" cy="740049"/>
            <a:chOff x="1210995" y="2436126"/>
            <a:chExt cx="7466278" cy="740049"/>
          </a:xfrm>
        </p:grpSpPr>
        <p:sp>
          <p:nvSpPr>
            <p:cNvPr id="7" name="Rectangle: Rounded Corners 6">
              <a:extLst>
                <a:ext uri="{FF2B5EF4-FFF2-40B4-BE49-F238E27FC236}">
                  <a16:creationId xmlns:a16="http://schemas.microsoft.com/office/drawing/2014/main" id="{67A59DD5-99D5-4DA3-A1C6-A3629F955AA4}"/>
                </a:ext>
              </a:extLst>
            </p:cNvPr>
            <p:cNvSpPr/>
            <p:nvPr/>
          </p:nvSpPr>
          <p:spPr>
            <a:xfrm>
              <a:off x="1210995" y="2436126"/>
              <a:ext cx="7466278" cy="698548"/>
            </a:xfrm>
            <a:prstGeom prst="round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88C92F7A-B381-4757-BE60-EAA22DDB3330}"/>
                </a:ext>
              </a:extLst>
            </p:cNvPr>
            <p:cNvSpPr txBox="1"/>
            <p:nvPr/>
          </p:nvSpPr>
          <p:spPr>
            <a:xfrm>
              <a:off x="1357105" y="2468289"/>
              <a:ext cx="7320168" cy="707886"/>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sz="2000" dirty="0">
                  <a:solidFill>
                    <a:schemeClr val="tx1"/>
                  </a:solidFill>
                  <a:latin typeface="Comic Sans MS" pitchFamily="66" charset="0"/>
                </a:rPr>
                <a:t>Option 2 – Create a fact file about your mythical creature.</a:t>
              </a:r>
            </a:p>
          </p:txBody>
        </p:sp>
      </p:grpSp>
      <p:grpSp>
        <p:nvGrpSpPr>
          <p:cNvPr id="13" name="Group 12">
            <a:extLst>
              <a:ext uri="{FF2B5EF4-FFF2-40B4-BE49-F238E27FC236}">
                <a16:creationId xmlns:a16="http://schemas.microsoft.com/office/drawing/2014/main" id="{0C281DE0-AEA0-40A2-A635-174D7BF71E7B}"/>
              </a:ext>
            </a:extLst>
          </p:cNvPr>
          <p:cNvGrpSpPr/>
          <p:nvPr/>
        </p:nvGrpSpPr>
        <p:grpSpPr>
          <a:xfrm>
            <a:off x="609365" y="1606095"/>
            <a:ext cx="7466277" cy="876934"/>
            <a:chOff x="870526" y="3490788"/>
            <a:chExt cx="7466277" cy="876934"/>
          </a:xfrm>
        </p:grpSpPr>
        <p:sp>
          <p:nvSpPr>
            <p:cNvPr id="10" name="Rectangle: Rounded Corners 9">
              <a:extLst>
                <a:ext uri="{FF2B5EF4-FFF2-40B4-BE49-F238E27FC236}">
                  <a16:creationId xmlns:a16="http://schemas.microsoft.com/office/drawing/2014/main" id="{9360ACB0-2B4B-4E4B-B9CF-30EE5274585A}"/>
                </a:ext>
              </a:extLst>
            </p:cNvPr>
            <p:cNvSpPr/>
            <p:nvPr/>
          </p:nvSpPr>
          <p:spPr>
            <a:xfrm>
              <a:off x="870526" y="3490788"/>
              <a:ext cx="7466277" cy="876934"/>
            </a:xfrm>
            <a:prstGeom prst="roundRect">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6329A6E2-2287-4A71-A247-29F9D6A3DE08}"/>
                </a:ext>
              </a:extLst>
            </p:cNvPr>
            <p:cNvSpPr txBox="1"/>
            <p:nvPr/>
          </p:nvSpPr>
          <p:spPr>
            <a:xfrm>
              <a:off x="1024506" y="3601016"/>
              <a:ext cx="7229511" cy="707886"/>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sz="2000" dirty="0">
                  <a:solidFill>
                    <a:schemeClr val="tx1"/>
                  </a:solidFill>
                  <a:latin typeface="Comic Sans MS" pitchFamily="66" charset="0"/>
                </a:rPr>
                <a:t>If you could create your own mythical beast, what would it look like? What would it be able to do?</a:t>
              </a:r>
            </a:p>
          </p:txBody>
        </p:sp>
      </p:grpSp>
      <p:sp>
        <p:nvSpPr>
          <p:cNvPr id="5" name="TextBox 4"/>
          <p:cNvSpPr txBox="1"/>
          <p:nvPr/>
        </p:nvSpPr>
        <p:spPr>
          <a:xfrm>
            <a:off x="868101" y="4826643"/>
            <a:ext cx="7292051" cy="646331"/>
          </a:xfrm>
          <a:prstGeom prst="rect">
            <a:avLst/>
          </a:prstGeom>
          <a:noFill/>
        </p:spPr>
        <p:txBody>
          <a:bodyPr wrap="square" rtlCol="0">
            <a:spAutoFit/>
          </a:bodyPr>
          <a:lstStyle/>
          <a:p>
            <a:r>
              <a:rPr lang="en-GB" dirty="0">
                <a:latin typeface="Comic Sans MS" pitchFamily="66" charset="0"/>
              </a:rPr>
              <a:t>You can use the sheets shown on the next slide if you like. You can find a copy of them on the school website.</a:t>
            </a:r>
          </a:p>
        </p:txBody>
      </p:sp>
    </p:spTree>
    <p:extLst>
      <p:ext uri="{BB962C8B-B14F-4D97-AF65-F5344CB8AC3E}">
        <p14:creationId xmlns:p14="http://schemas.microsoft.com/office/powerpoint/2010/main" val="1782613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5408" y="1250067"/>
            <a:ext cx="3271061" cy="4201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25" y="1250067"/>
            <a:ext cx="3914775"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57225" y="613458"/>
            <a:ext cx="3799028" cy="369332"/>
          </a:xfrm>
          <a:prstGeom prst="rect">
            <a:avLst/>
          </a:prstGeom>
          <a:noFill/>
        </p:spPr>
        <p:txBody>
          <a:bodyPr wrap="square" rtlCol="0">
            <a:spAutoFit/>
          </a:bodyPr>
          <a:lstStyle/>
          <a:p>
            <a:pPr algn="ctr"/>
            <a:r>
              <a:rPr lang="en-GB" b="1" u="sng" dirty="0">
                <a:latin typeface="Comic Sans MS" pitchFamily="66" charset="0"/>
              </a:rPr>
              <a:t>Option 1</a:t>
            </a:r>
          </a:p>
        </p:txBody>
      </p:sp>
      <p:sp>
        <p:nvSpPr>
          <p:cNvPr id="3" name="TextBox 2"/>
          <p:cNvSpPr txBox="1"/>
          <p:nvPr/>
        </p:nvSpPr>
        <p:spPr>
          <a:xfrm>
            <a:off x="4953965" y="624504"/>
            <a:ext cx="2824222" cy="369332"/>
          </a:xfrm>
          <a:prstGeom prst="rect">
            <a:avLst/>
          </a:prstGeom>
          <a:noFill/>
        </p:spPr>
        <p:txBody>
          <a:bodyPr wrap="square" rtlCol="0">
            <a:spAutoFit/>
          </a:bodyPr>
          <a:lstStyle/>
          <a:p>
            <a:pPr algn="ctr"/>
            <a:r>
              <a:rPr lang="en-GB" b="1" u="sng" dirty="0">
                <a:latin typeface="Comic Sans MS" pitchFamily="66" charset="0"/>
              </a:rPr>
              <a:t>Option 2</a:t>
            </a:r>
          </a:p>
        </p:txBody>
      </p:sp>
    </p:spTree>
    <p:extLst>
      <p:ext uri="{BB962C8B-B14F-4D97-AF65-F5344CB8AC3E}">
        <p14:creationId xmlns:p14="http://schemas.microsoft.com/office/powerpoint/2010/main" val="18028597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627CCBFA-35F6-486A-A89D-DF952716AE4E}"/>
              </a:ext>
            </a:extLst>
          </p:cNvPr>
          <p:cNvSpPr/>
          <p:nvPr/>
        </p:nvSpPr>
        <p:spPr>
          <a:xfrm>
            <a:off x="3896686" y="3085051"/>
            <a:ext cx="1350627" cy="687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6C895CB2-1A15-4F63-8FD6-7CC59A21F35C}"/>
              </a:ext>
            </a:extLst>
          </p:cNvPr>
          <p:cNvSpPr/>
          <p:nvPr/>
        </p:nvSpPr>
        <p:spPr>
          <a:xfrm>
            <a:off x="8489659" y="6165908"/>
            <a:ext cx="588627" cy="6878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52347B2A-9523-467B-9247-56728D36972D}" vid="{A45CB5A9-C685-4E6A-B517-7B3840E9BA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253</TotalTime>
  <Words>1593</Words>
  <Application>Microsoft Office PowerPoint</Application>
  <PresentationFormat>On-screen Show (4:3)</PresentationFormat>
  <Paragraphs>76</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Mythical Creatures</vt:lpstr>
      <vt:lpstr>PowerPoint Presentation</vt:lpstr>
      <vt:lpstr>PowerPoint Presentation</vt:lpstr>
      <vt:lpstr>PowerPoint Presentation</vt:lpstr>
      <vt:lpstr>Dragons</vt:lpstr>
      <vt:lpstr>Dragons Around the World</vt:lpstr>
      <vt:lpstr>The Loch Ness Monster</vt:lpstr>
      <vt:lpstr>The Loch Ness Monster</vt:lpstr>
      <vt:lpstr>The Loch Ness Monster</vt:lpstr>
      <vt:lpstr>Mermaids</vt:lpstr>
      <vt:lpstr>The Abominable Snowman</vt:lpstr>
      <vt:lpstr>The Abominable Snowman</vt:lpstr>
      <vt:lpstr>Griffin</vt:lpstr>
      <vt:lpstr>Unicorn</vt:lpstr>
      <vt:lpstr>Unicorns</vt:lpstr>
      <vt:lpstr>Phoenix</vt:lpstr>
      <vt:lpstr>Your Task</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Liz King</cp:lastModifiedBy>
  <cp:revision>28</cp:revision>
  <dcterms:created xsi:type="dcterms:W3CDTF">2020-07-17T09:40:53Z</dcterms:created>
  <dcterms:modified xsi:type="dcterms:W3CDTF">2021-01-24T12:48:28Z</dcterms:modified>
</cp:coreProperties>
</file>