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sldIdLst>
    <p:sldId id="263" r:id="rId5"/>
    <p:sldId id="276" r:id="rId6"/>
    <p:sldId id="266" r:id="rId7"/>
    <p:sldId id="265" r:id="rId8"/>
    <p:sldId id="277" r:id="rId9"/>
    <p:sldId id="271" r:id="rId10"/>
    <p:sldId id="270" r:id="rId11"/>
    <p:sldId id="272" r:id="rId12"/>
    <p:sldId id="273" r:id="rId13"/>
    <p:sldId id="274" r:id="rId14"/>
    <p:sldId id="275" r:id="rId15"/>
    <p:sldId id="280" r:id="rId16"/>
    <p:sldId id="278" r:id="rId17"/>
    <p:sldId id="279" r:id="rId18"/>
    <p:sldId id="281" r:id="rId19"/>
    <p:sldId id="282" r:id="rId20"/>
    <p:sldId id="283" r:id="rId21"/>
    <p:sldId id="284" r:id="rId22"/>
    <p:sldId id="285" r:id="rId23"/>
    <p:sldId id="289" r:id="rId24"/>
    <p:sldId id="286" r:id="rId25"/>
    <p:sldId id="287" r:id="rId26"/>
    <p:sldId id="288" r:id="rId27"/>
    <p:sldId id="290" r:id="rId28"/>
    <p:sldId id="291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FC67A-EFCE-447A-B725-909D5370CE2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831AF4-116D-4FDD-8BC2-3DF5580D02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39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9A7A23-2D64-4FAC-8FE4-A7FA824F3C4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443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32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31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9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57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51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253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720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76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22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46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169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Logo Bottom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5692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004BD-3691-48A1-922F-34FB61F67BAD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13A66-BFA3-4E86-8D76-5D2ED0B937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326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world book day 2017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238CC0-3E2D-4781-BDEA-3CA83F435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37"/>
            <a:ext cx="9144000" cy="68500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CE917D-A569-4FD2-A96D-8D3DBE174F8C}"/>
              </a:ext>
            </a:extLst>
          </p:cNvPr>
          <p:cNvSpPr/>
          <p:nvPr/>
        </p:nvSpPr>
        <p:spPr>
          <a:xfrm>
            <a:off x="467544" y="305068"/>
            <a:ext cx="84249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WORLD BOOK DAY</a:t>
            </a:r>
          </a:p>
          <a:p>
            <a:pPr algn="ctr"/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pPr algn="ctr"/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MATHS QUIZ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B7D83F-F07F-4AED-A3A8-BCD2552AD2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25" t="11697" r="82676" b="25920"/>
          <a:stretch/>
        </p:blipFill>
        <p:spPr>
          <a:xfrm>
            <a:off x="3275856" y="2852936"/>
            <a:ext cx="2592288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9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B97521-1BC3-41ED-8468-5F40A3F80EDB}"/>
              </a:ext>
            </a:extLst>
          </p:cNvPr>
          <p:cNvSpPr txBox="1"/>
          <p:nvPr/>
        </p:nvSpPr>
        <p:spPr>
          <a:xfrm>
            <a:off x="395536" y="2060848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If the Secret Seven and the Famous Five all went to buy new school shoes together, how many school shoes would they need?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9797C1-413C-44C7-A593-7DBAD7D7A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272" y="4486773"/>
            <a:ext cx="5311208" cy="2070070"/>
          </a:xfrm>
          <a:prstGeom prst="rect">
            <a:avLst/>
          </a:prstGeom>
        </p:spPr>
      </p:pic>
      <p:pic>
        <p:nvPicPr>
          <p:cNvPr id="12290" name="Picture 2" descr="https://i.pinimg.com/564x/ec/a6/50/eca650304abeae327b5f6076abb448e3.jpg">
            <a:extLst>
              <a:ext uri="{FF2B5EF4-FFF2-40B4-BE49-F238E27FC236}">
                <a16:creationId xmlns:a16="http://schemas.microsoft.com/office/drawing/2014/main" id="{1ED0AF95-8891-467D-BAF2-696416543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48" y="4551083"/>
            <a:ext cx="2808312" cy="207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D396B0-A647-43AA-8E8F-B44C95D5058B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</a:t>
            </a:r>
          </a:p>
        </p:txBody>
      </p:sp>
    </p:spTree>
    <p:extLst>
      <p:ext uri="{BB962C8B-B14F-4D97-AF65-F5344CB8AC3E}">
        <p14:creationId xmlns:p14="http://schemas.microsoft.com/office/powerpoint/2010/main" val="2368685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6512" y="1844824"/>
            <a:ext cx="914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>
                <a:latin typeface="Lato"/>
              </a:rPr>
              <a:t>Miss _____ and Mr _____ are both reading books.</a:t>
            </a:r>
          </a:p>
          <a:p>
            <a:pPr algn="ctr"/>
            <a:endParaRPr lang="en-GB" sz="3500" dirty="0">
              <a:latin typeface="Lato"/>
            </a:endParaRPr>
          </a:p>
          <a:p>
            <a:pPr algn="ctr"/>
            <a:r>
              <a:rPr lang="en-GB" sz="3500" dirty="0">
                <a:latin typeface="Lato"/>
              </a:rPr>
              <a:t>Miss ______’s book has 350 pages inside.</a:t>
            </a:r>
          </a:p>
          <a:p>
            <a:pPr algn="ctr"/>
            <a:endParaRPr lang="en-GB" sz="3500" dirty="0">
              <a:latin typeface="Lato"/>
            </a:endParaRPr>
          </a:p>
          <a:p>
            <a:pPr algn="ctr"/>
            <a:r>
              <a:rPr lang="en-GB" sz="3500" dirty="0">
                <a:latin typeface="Lato"/>
              </a:rPr>
              <a:t> Mr ______ ‘s book has 225 pages inside.</a:t>
            </a:r>
          </a:p>
          <a:p>
            <a:pPr algn="ctr"/>
            <a:r>
              <a:rPr lang="en-GB" sz="3500" dirty="0">
                <a:latin typeface="Lato"/>
              </a:rPr>
              <a:t> </a:t>
            </a:r>
          </a:p>
          <a:p>
            <a:pPr algn="ctr"/>
            <a:r>
              <a:rPr lang="en-GB" sz="3500" dirty="0">
                <a:latin typeface="Lato"/>
              </a:rPr>
              <a:t>How many pages will they read altogether?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8A4DFE6-93D3-488B-A366-457FECB459D9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2</a:t>
            </a:r>
          </a:p>
        </p:txBody>
      </p:sp>
    </p:spTree>
    <p:extLst>
      <p:ext uri="{BB962C8B-B14F-4D97-AF65-F5344CB8AC3E}">
        <p14:creationId xmlns:p14="http://schemas.microsoft.com/office/powerpoint/2010/main" val="3083347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044005"/>
            <a:ext cx="842493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>
                <a:latin typeface="Lato"/>
              </a:rPr>
              <a:t>Harry Potter travels to Hogwarts on a train from Platform 9 and ¾. </a:t>
            </a:r>
          </a:p>
          <a:p>
            <a:pPr algn="ctr"/>
            <a:endParaRPr lang="en-GB" sz="3500" dirty="0">
              <a:latin typeface="Lato"/>
            </a:endParaRPr>
          </a:p>
          <a:p>
            <a:pPr algn="ctr"/>
            <a:r>
              <a:rPr lang="en-GB" sz="3500" dirty="0">
                <a:latin typeface="Lato"/>
              </a:rPr>
              <a:t>Which of these is NOT an equivalent fraction to ¾?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A92DF6-E5E1-4439-A2AE-27E3DA94849E}"/>
              </a:ext>
            </a:extLst>
          </p:cNvPr>
          <p:cNvSpPr txBox="1"/>
          <p:nvPr/>
        </p:nvSpPr>
        <p:spPr>
          <a:xfrm>
            <a:off x="251520" y="5157192"/>
            <a:ext cx="1800200" cy="86177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0070C0"/>
                </a:solidFill>
              </a:rPr>
              <a:t>12/24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94408F-584E-4C9A-977A-B7A8F26352D9}"/>
              </a:ext>
            </a:extLst>
          </p:cNvPr>
          <p:cNvSpPr txBox="1"/>
          <p:nvPr/>
        </p:nvSpPr>
        <p:spPr>
          <a:xfrm>
            <a:off x="2555776" y="5157192"/>
            <a:ext cx="1800200" cy="86177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0070C0"/>
                </a:solidFill>
              </a:rPr>
              <a:t>9/12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CECB0B-F10C-47AD-8AC0-E36CBA2F8FB1}"/>
              </a:ext>
            </a:extLst>
          </p:cNvPr>
          <p:cNvSpPr txBox="1"/>
          <p:nvPr/>
        </p:nvSpPr>
        <p:spPr>
          <a:xfrm>
            <a:off x="4860032" y="5157192"/>
            <a:ext cx="1800200" cy="86177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0070C0"/>
                </a:solidFill>
              </a:rPr>
              <a:t>30/40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2A37EF-278C-4A6B-B7DD-39C9E0161A44}"/>
              </a:ext>
            </a:extLst>
          </p:cNvPr>
          <p:cNvSpPr txBox="1"/>
          <p:nvPr/>
        </p:nvSpPr>
        <p:spPr>
          <a:xfrm>
            <a:off x="7164288" y="5157192"/>
            <a:ext cx="1800200" cy="86177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0070C0"/>
                </a:solidFill>
              </a:rPr>
              <a:t>18/24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B5D5EC-0345-4750-8652-64D825E5015F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3</a:t>
            </a:r>
          </a:p>
        </p:txBody>
      </p:sp>
    </p:spTree>
    <p:extLst>
      <p:ext uri="{BB962C8B-B14F-4D97-AF65-F5344CB8AC3E}">
        <p14:creationId xmlns:p14="http://schemas.microsoft.com/office/powerpoint/2010/main" val="1418135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1705532"/>
            <a:ext cx="61926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>
                <a:latin typeface="Lato"/>
              </a:rPr>
              <a:t>How would you write 9 and ¾ as an improper fraction?</a:t>
            </a:r>
          </a:p>
          <a:p>
            <a:pPr algn="ctr"/>
            <a:endParaRPr lang="en-GB" sz="5000" dirty="0">
              <a:latin typeface="Lato"/>
            </a:endParaRPr>
          </a:p>
          <a:p>
            <a:pPr algn="ctr"/>
            <a:r>
              <a:rPr lang="en-GB" sz="5000" dirty="0">
                <a:latin typeface="Lato"/>
              </a:rPr>
              <a:t>Can you draw it as a bar model?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pic>
        <p:nvPicPr>
          <p:cNvPr id="2050" name="Picture 2" descr="https://i.pinimg.com/564x/9c/88/fd/9c88fd5c8558fa47bab7a03c0fd1b548.jpg">
            <a:extLst>
              <a:ext uri="{FF2B5EF4-FFF2-40B4-BE49-F238E27FC236}">
                <a16:creationId xmlns:a16="http://schemas.microsoft.com/office/drawing/2014/main" id="{5FB16C14-0B0D-41D1-B32F-C55E9D878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92896"/>
            <a:ext cx="2664296" cy="265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217B9EC-BB41-48C3-8659-7AF75A5FCC36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4</a:t>
            </a:r>
          </a:p>
        </p:txBody>
      </p:sp>
    </p:spTree>
    <p:extLst>
      <p:ext uri="{BB962C8B-B14F-4D97-AF65-F5344CB8AC3E}">
        <p14:creationId xmlns:p14="http://schemas.microsoft.com/office/powerpoint/2010/main" val="4210522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CD4367-7581-423C-80A5-A7461D8D4E29}"/>
              </a:ext>
            </a:extLst>
          </p:cNvPr>
          <p:cNvSpPr txBox="1"/>
          <p:nvPr/>
        </p:nvSpPr>
        <p:spPr>
          <a:xfrm>
            <a:off x="3144857" y="1760318"/>
            <a:ext cx="59046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Lato"/>
              </a:rPr>
              <a:t>Paddington Bear was born in 1956.</a:t>
            </a:r>
          </a:p>
          <a:p>
            <a:pPr algn="ctr"/>
            <a:endParaRPr lang="en-GB" sz="3000" dirty="0">
              <a:latin typeface="Lato"/>
            </a:endParaRPr>
          </a:p>
          <a:p>
            <a:pPr algn="ctr"/>
            <a:r>
              <a:rPr lang="en-GB" sz="3000" dirty="0">
                <a:latin typeface="Lato"/>
              </a:rPr>
              <a:t>He has two birthdays (like the Queen), one is on the 25</a:t>
            </a:r>
            <a:r>
              <a:rPr lang="en-GB" sz="3000" baseline="30000" dirty="0">
                <a:latin typeface="Lato"/>
              </a:rPr>
              <a:t>th</a:t>
            </a:r>
            <a:r>
              <a:rPr lang="en-GB" sz="3000" dirty="0">
                <a:latin typeface="Lato"/>
              </a:rPr>
              <a:t> December and the other is on the 25</a:t>
            </a:r>
            <a:r>
              <a:rPr lang="en-GB" sz="3000" baseline="30000" dirty="0">
                <a:latin typeface="Lato"/>
              </a:rPr>
              <a:t>th</a:t>
            </a:r>
            <a:r>
              <a:rPr lang="en-GB" sz="3000" dirty="0">
                <a:latin typeface="Lato"/>
              </a:rPr>
              <a:t> June.</a:t>
            </a:r>
            <a:endParaRPr lang="en-GB" sz="3000" dirty="0"/>
          </a:p>
          <a:p>
            <a:pPr algn="ctr"/>
            <a:endParaRPr lang="en-GB" sz="3000" dirty="0">
              <a:latin typeface="Lato"/>
            </a:endParaRPr>
          </a:p>
          <a:p>
            <a:pPr algn="ctr"/>
            <a:r>
              <a:rPr lang="en-GB" sz="3000" dirty="0">
                <a:latin typeface="Lato"/>
              </a:rPr>
              <a:t>How old is he today? </a:t>
            </a:r>
          </a:p>
          <a:p>
            <a:pPr algn="ctr"/>
            <a:endParaRPr lang="en-GB" sz="3000" dirty="0">
              <a:latin typeface="Lato"/>
            </a:endParaRPr>
          </a:p>
        </p:txBody>
      </p:sp>
      <p:pic>
        <p:nvPicPr>
          <p:cNvPr id="4098" name="Picture 2" descr="Paddington Bear embarks on another adventure.">
            <a:extLst>
              <a:ext uri="{FF2B5EF4-FFF2-40B4-BE49-F238E27FC236}">
                <a16:creationId xmlns:a16="http://schemas.microsoft.com/office/drawing/2014/main" id="{5F6D6C65-E95F-4210-83E9-3A0A33047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140968"/>
            <a:ext cx="2954386" cy="369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DA80F7-B234-43B1-B23F-255301FF6982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5</a:t>
            </a:r>
          </a:p>
        </p:txBody>
      </p:sp>
    </p:spTree>
    <p:extLst>
      <p:ext uri="{BB962C8B-B14F-4D97-AF65-F5344CB8AC3E}">
        <p14:creationId xmlns:p14="http://schemas.microsoft.com/office/powerpoint/2010/main" val="280932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CD4367-7581-423C-80A5-A7461D8D4E29}"/>
              </a:ext>
            </a:extLst>
          </p:cNvPr>
          <p:cNvSpPr txBox="1"/>
          <p:nvPr/>
        </p:nvSpPr>
        <p:spPr>
          <a:xfrm>
            <a:off x="323528" y="1844824"/>
            <a:ext cx="856895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Lato"/>
              </a:rPr>
              <a:t>Read this extract from The Twits by Roald Dahl.</a:t>
            </a:r>
          </a:p>
          <a:p>
            <a:pPr algn="ctr"/>
            <a:endParaRPr lang="en-GB" sz="3000" dirty="0">
              <a:latin typeface="Lato"/>
            </a:endParaRPr>
          </a:p>
          <a:p>
            <a:pPr algn="ctr"/>
            <a:r>
              <a:rPr lang="en-GB" sz="3000" dirty="0">
                <a:latin typeface="Lato"/>
              </a:rPr>
              <a:t>“A person who has good thoughts cannot ever be ugly. If you have good thoughts they will shine out of your face like sunbeams and you will always look lovely.’’</a:t>
            </a:r>
            <a:br>
              <a:rPr lang="en-GB" sz="3000" dirty="0">
                <a:latin typeface="Lato"/>
              </a:rPr>
            </a:br>
            <a:endParaRPr lang="en-GB" sz="3000" b="1" dirty="0">
              <a:latin typeface="Lato"/>
            </a:endParaRPr>
          </a:p>
          <a:p>
            <a:endParaRPr lang="en-GB" dirty="0"/>
          </a:p>
        </p:txBody>
      </p:sp>
      <p:pic>
        <p:nvPicPr>
          <p:cNvPr id="3074" name="Picture 2" descr="https://encrypted-tbn0.gstatic.com/images?q=tbn:ANd9GcQWwuiddASKoaI7090TIu1C0vLjUutL_Jk0bkwMZCbkUAJm7gIE-9IFIia97Q:https://i.pinimg.com/originals/65/66/ba/6566ba1f71f3ab4bd9d6e4bbd8dcc24c.gif&amp;s">
            <a:extLst>
              <a:ext uri="{FF2B5EF4-FFF2-40B4-BE49-F238E27FC236}">
                <a16:creationId xmlns:a16="http://schemas.microsoft.com/office/drawing/2014/main" id="{E1EA6B06-5EDA-4805-8CA2-217BD962F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710" y="4869159"/>
            <a:ext cx="3513290" cy="197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5D1F0A-7D16-4DCE-BE42-47E5960E985E}"/>
              </a:ext>
            </a:extLst>
          </p:cNvPr>
          <p:cNvSpPr txBox="1"/>
          <p:nvPr/>
        </p:nvSpPr>
        <p:spPr>
          <a:xfrm>
            <a:off x="539552" y="5122644"/>
            <a:ext cx="483963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Lato"/>
              </a:rPr>
              <a:t>What fraction of the words are adjectives?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F2D2E-73EC-423A-846F-91E5CC505BE2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6</a:t>
            </a:r>
          </a:p>
        </p:txBody>
      </p:sp>
    </p:spTree>
    <p:extLst>
      <p:ext uri="{BB962C8B-B14F-4D97-AF65-F5344CB8AC3E}">
        <p14:creationId xmlns:p14="http://schemas.microsoft.com/office/powerpoint/2010/main" val="1002767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CD4367-7581-423C-80A5-A7461D8D4E29}"/>
              </a:ext>
            </a:extLst>
          </p:cNvPr>
          <p:cNvSpPr txBox="1"/>
          <p:nvPr/>
        </p:nvSpPr>
        <p:spPr>
          <a:xfrm>
            <a:off x="323528" y="1844824"/>
            <a:ext cx="85689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>
                <a:latin typeface="Lato"/>
              </a:rPr>
              <a:t>There are 85 Mr Men and Little Miss characters. </a:t>
            </a:r>
          </a:p>
          <a:p>
            <a:pPr algn="ctr"/>
            <a:endParaRPr lang="en-GB" sz="3400" dirty="0">
              <a:latin typeface="Lato"/>
            </a:endParaRPr>
          </a:p>
          <a:p>
            <a:pPr algn="ctr"/>
            <a:r>
              <a:rPr lang="en-GB" sz="3400" dirty="0">
                <a:latin typeface="Lato"/>
              </a:rPr>
              <a:t>If the characters were to split into 5 classes at _______________ School, how many would be in each? </a:t>
            </a:r>
          </a:p>
          <a:p>
            <a:pPr algn="ctr"/>
            <a:endParaRPr lang="en-GB" sz="3000" dirty="0">
              <a:latin typeface="Lato"/>
            </a:endParaRPr>
          </a:p>
        </p:txBody>
      </p:sp>
      <p:pic>
        <p:nvPicPr>
          <p:cNvPr id="5122" name="Picture 2" descr="https://encrypted-tbn0.gstatic.com/images?q=tbn:ANd9GcTrc3RZcevo5g_qQ1hyOa2esdG-ErTIb-uL_xqXAHown-1_ObIDCcIbMlcShg:https://cdn.shopify.com/s/files/1/0194/0815/8819/t/4/assets/svg--character--group-new.svg%3Fv%3D464260279086237837&amp;s">
            <a:extLst>
              <a:ext uri="{FF2B5EF4-FFF2-40B4-BE49-F238E27FC236}">
                <a16:creationId xmlns:a16="http://schemas.microsoft.com/office/drawing/2014/main" id="{C5159922-1AB1-4317-A12C-51251D758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445224"/>
            <a:ext cx="3194074" cy="118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5B7001-BBE8-4EDF-8AB1-0198C5A9449C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7</a:t>
            </a:r>
          </a:p>
        </p:txBody>
      </p:sp>
    </p:spTree>
    <p:extLst>
      <p:ext uri="{BB962C8B-B14F-4D97-AF65-F5344CB8AC3E}">
        <p14:creationId xmlns:p14="http://schemas.microsoft.com/office/powerpoint/2010/main" val="4154593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9AE5D2-66D9-4121-9B55-564472A7959D}"/>
              </a:ext>
            </a:extLst>
          </p:cNvPr>
          <p:cNvSpPr txBox="1"/>
          <p:nvPr/>
        </p:nvSpPr>
        <p:spPr>
          <a:xfrm>
            <a:off x="179512" y="1772195"/>
            <a:ext cx="896448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700" dirty="0"/>
              <a:t>If Willy Wonka makes 50 bars of chocolate in a day, how many bars would he make in… </a:t>
            </a:r>
          </a:p>
          <a:p>
            <a:pPr algn="ctr"/>
            <a:endParaRPr lang="en-GB" sz="3700" dirty="0"/>
          </a:p>
          <a:p>
            <a:pPr algn="ctr"/>
            <a:r>
              <a:rPr lang="en-GB" sz="3700" dirty="0"/>
              <a:t>A) A week?</a:t>
            </a:r>
          </a:p>
          <a:p>
            <a:pPr marL="342900" indent="-342900" algn="ctr">
              <a:buAutoNum type="alphaUcParenR"/>
            </a:pPr>
            <a:endParaRPr lang="en-GB" sz="3700" dirty="0"/>
          </a:p>
          <a:p>
            <a:pPr algn="ctr"/>
            <a:r>
              <a:rPr lang="en-GB" sz="3700" dirty="0"/>
              <a:t>B) A month? </a:t>
            </a:r>
          </a:p>
          <a:p>
            <a:pPr algn="ctr"/>
            <a:endParaRPr lang="en-GB" sz="3700" dirty="0"/>
          </a:p>
          <a:p>
            <a:pPr algn="ctr"/>
            <a:r>
              <a:rPr lang="en-GB" sz="3700" dirty="0"/>
              <a:t>C) A year? </a:t>
            </a:r>
          </a:p>
        </p:txBody>
      </p:sp>
      <p:pic>
        <p:nvPicPr>
          <p:cNvPr id="6146" name="Picture 2" descr="https://i.pinimg.com/564x/75/4b/53/754b534dce51c3310ceb2fb91bfd1f07.jpg">
            <a:extLst>
              <a:ext uri="{FF2B5EF4-FFF2-40B4-BE49-F238E27FC236}">
                <a16:creationId xmlns:a16="http://schemas.microsoft.com/office/drawing/2014/main" id="{1AC46A25-806A-4CC1-963D-3F12320FF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7189">
            <a:off x="260302" y="3238114"/>
            <a:ext cx="2736304" cy="260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i.pinimg.com/564x/75/4b/53/754b534dce51c3310ceb2fb91bfd1f07.jpg">
            <a:extLst>
              <a:ext uri="{FF2B5EF4-FFF2-40B4-BE49-F238E27FC236}">
                <a16:creationId xmlns:a16="http://schemas.microsoft.com/office/drawing/2014/main" id="{BD51ACEA-17DC-4A79-8CC3-A6956EE45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1138">
            <a:off x="6146406" y="3328037"/>
            <a:ext cx="2736304" cy="260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086CFE-D000-4C16-9BF7-96972D860C3C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8</a:t>
            </a:r>
          </a:p>
        </p:txBody>
      </p:sp>
    </p:spTree>
    <p:extLst>
      <p:ext uri="{BB962C8B-B14F-4D97-AF65-F5344CB8AC3E}">
        <p14:creationId xmlns:p14="http://schemas.microsoft.com/office/powerpoint/2010/main" val="519937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2841732-7CEB-4ADB-A29C-B9FCAB85345E}"/>
              </a:ext>
            </a:extLst>
          </p:cNvPr>
          <p:cNvSpPr txBox="1"/>
          <p:nvPr/>
        </p:nvSpPr>
        <p:spPr>
          <a:xfrm>
            <a:off x="107504" y="1772195"/>
            <a:ext cx="89289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Little Red Riding Hood bakes 60 cupcakes. The wolf steals half of them.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A) How many are left for Little Red to share with her Grandma?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B) How many do they get each if they share them equally?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DE710E-8EEF-43CF-B6A6-13D7500F6EDF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9</a:t>
            </a:r>
          </a:p>
        </p:txBody>
      </p:sp>
    </p:spTree>
    <p:extLst>
      <p:ext uri="{BB962C8B-B14F-4D97-AF65-F5344CB8AC3E}">
        <p14:creationId xmlns:p14="http://schemas.microsoft.com/office/powerpoint/2010/main" val="462840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06D6FB-ECCE-448D-86CA-F13D10BAEB70}"/>
              </a:ext>
            </a:extLst>
          </p:cNvPr>
          <p:cNvSpPr txBox="1"/>
          <p:nvPr/>
        </p:nvSpPr>
        <p:spPr>
          <a:xfrm>
            <a:off x="755576" y="1772195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If the 13 Story Tree House finishes up as 130 Story Tree House, how many NEW stories have been built?</a:t>
            </a:r>
          </a:p>
        </p:txBody>
      </p:sp>
      <p:pic>
        <p:nvPicPr>
          <p:cNvPr id="7170" name="Picture 2" descr="https://i.pinimg.com/564x/df/a9/7d/dfa97d001aefef886d68666e96968670.jpg">
            <a:extLst>
              <a:ext uri="{FF2B5EF4-FFF2-40B4-BE49-F238E27FC236}">
                <a16:creationId xmlns:a16="http://schemas.microsoft.com/office/drawing/2014/main" id="{934A3DBB-977B-4CF6-80E2-80007C05A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711187"/>
            <a:ext cx="4089942" cy="288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9C7D04-780C-4519-AF3E-63E8E53DB77F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10</a:t>
            </a:r>
          </a:p>
        </p:txBody>
      </p:sp>
    </p:spTree>
    <p:extLst>
      <p:ext uri="{BB962C8B-B14F-4D97-AF65-F5344CB8AC3E}">
        <p14:creationId xmlns:p14="http://schemas.microsoft.com/office/powerpoint/2010/main" val="3452436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A1D85E-8928-4B88-8BB0-D0D1A8AC0D3F}"/>
              </a:ext>
            </a:extLst>
          </p:cNvPr>
          <p:cNvSpPr txBox="1"/>
          <p:nvPr/>
        </p:nvSpPr>
        <p:spPr>
          <a:xfrm>
            <a:off x="395536" y="2276872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The tree in the Magic Faraway Tree grows an average of 8cm a day. 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How many cm does it grow in 12 days?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B9AC49-653C-4CAB-8DA1-A0A855B4739B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11</a:t>
            </a:r>
          </a:p>
        </p:txBody>
      </p:sp>
    </p:spTree>
    <p:extLst>
      <p:ext uri="{BB962C8B-B14F-4D97-AF65-F5344CB8AC3E}">
        <p14:creationId xmlns:p14="http://schemas.microsoft.com/office/powerpoint/2010/main" val="253390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7C2299-87A9-49B2-B0D5-7B237AF380BA}"/>
              </a:ext>
            </a:extLst>
          </p:cNvPr>
          <p:cNvSpPr txBox="1"/>
          <p:nvPr/>
        </p:nvSpPr>
        <p:spPr>
          <a:xfrm>
            <a:off x="422115" y="1772195"/>
            <a:ext cx="436917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If Rapunzel’s hair was 23m long and the witch chopped off 15m, how much is left? </a:t>
            </a:r>
          </a:p>
        </p:txBody>
      </p:sp>
      <p:pic>
        <p:nvPicPr>
          <p:cNvPr id="8194" name="Picture 2" descr="Rapunzel tangled.png">
            <a:extLst>
              <a:ext uri="{FF2B5EF4-FFF2-40B4-BE49-F238E27FC236}">
                <a16:creationId xmlns:a16="http://schemas.microsoft.com/office/drawing/2014/main" id="{93A6B657-E09D-42BC-BC7F-712C33F9A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42272"/>
            <a:ext cx="4226471" cy="345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82137C-71DD-4D74-A8CA-CD623DDD4318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12</a:t>
            </a:r>
          </a:p>
        </p:txBody>
      </p:sp>
    </p:spTree>
    <p:extLst>
      <p:ext uri="{BB962C8B-B14F-4D97-AF65-F5344CB8AC3E}">
        <p14:creationId xmlns:p14="http://schemas.microsoft.com/office/powerpoint/2010/main" val="437001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05B503-2226-436A-84AA-F129841C833D}"/>
              </a:ext>
            </a:extLst>
          </p:cNvPr>
          <p:cNvSpPr txBox="1"/>
          <p:nvPr/>
        </p:nvSpPr>
        <p:spPr>
          <a:xfrm>
            <a:off x="107504" y="1737733"/>
            <a:ext cx="88569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The school cook used 500g of chocolate to make a cake for Bruce Bogtrotter. 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She used 3 times as much butter and 4 times as much flour. 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How many grams of each did she use?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36F7DE-5E68-4CAC-9BF6-C0B868E41BCD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13</a:t>
            </a:r>
          </a:p>
        </p:txBody>
      </p:sp>
    </p:spTree>
    <p:extLst>
      <p:ext uri="{BB962C8B-B14F-4D97-AF65-F5344CB8AC3E}">
        <p14:creationId xmlns:p14="http://schemas.microsoft.com/office/powerpoint/2010/main" val="697800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9DB2C2-5D58-435E-B63C-A19C02834537}"/>
              </a:ext>
            </a:extLst>
          </p:cNvPr>
          <p:cNvSpPr txBox="1"/>
          <p:nvPr/>
        </p:nvSpPr>
        <p:spPr>
          <a:xfrm>
            <a:off x="105607" y="1772195"/>
            <a:ext cx="90730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The wardrobe in The Lion, the Witch and the Wardrobe is 45cm deep. </a:t>
            </a:r>
          </a:p>
          <a:p>
            <a:pPr algn="ctr"/>
            <a:endParaRPr lang="en-GB" sz="1000" dirty="0"/>
          </a:p>
          <a:p>
            <a:pPr algn="ctr"/>
            <a:r>
              <a:rPr lang="en-GB" sz="5000" dirty="0"/>
              <a:t>It is 3 times as tall as it is deep.</a:t>
            </a:r>
          </a:p>
          <a:p>
            <a:pPr algn="ctr"/>
            <a:endParaRPr lang="en-GB" sz="1000" dirty="0"/>
          </a:p>
          <a:p>
            <a:pPr algn="ctr"/>
            <a:r>
              <a:rPr lang="en-GB" sz="5000" dirty="0"/>
              <a:t> How tall is it?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F48366-D32B-4C5E-89C7-30F6C231C93E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14</a:t>
            </a:r>
          </a:p>
        </p:txBody>
      </p:sp>
    </p:spTree>
    <p:extLst>
      <p:ext uri="{BB962C8B-B14F-4D97-AF65-F5344CB8AC3E}">
        <p14:creationId xmlns:p14="http://schemas.microsoft.com/office/powerpoint/2010/main" val="1359370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30F360-571A-4CB3-BDB6-51978D946385}"/>
              </a:ext>
            </a:extLst>
          </p:cNvPr>
          <p:cNvSpPr txBox="1"/>
          <p:nvPr/>
        </p:nvSpPr>
        <p:spPr>
          <a:xfrm>
            <a:off x="107504" y="1652602"/>
            <a:ext cx="52200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 1 hour in England is 5 hours in Narnia time. </a:t>
            </a:r>
          </a:p>
          <a:p>
            <a:pPr algn="ctr"/>
            <a:endParaRPr lang="en-GB" sz="2000" dirty="0"/>
          </a:p>
          <a:p>
            <a:pPr algn="ctr"/>
            <a:r>
              <a:rPr lang="en-GB" sz="5000" dirty="0"/>
              <a:t>How many hours are there in a Narnia day? </a:t>
            </a:r>
          </a:p>
        </p:txBody>
      </p:sp>
      <p:pic>
        <p:nvPicPr>
          <p:cNvPr id="9218" name="Picture 2" descr="https://i.pinimg.com/564x/93/71/10/9371101a5e534ab889ff8ea791e7e791.jpg">
            <a:extLst>
              <a:ext uri="{FF2B5EF4-FFF2-40B4-BE49-F238E27FC236}">
                <a16:creationId xmlns:a16="http://schemas.microsoft.com/office/drawing/2014/main" id="{56BB0532-B176-4AF6-BF8F-32DBA84CA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94047"/>
            <a:ext cx="3328514" cy="424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96F2FF-4F52-49DF-AA01-2FCDD3137273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15</a:t>
            </a:r>
          </a:p>
        </p:txBody>
      </p:sp>
    </p:spTree>
    <p:extLst>
      <p:ext uri="{BB962C8B-B14F-4D97-AF65-F5344CB8AC3E}">
        <p14:creationId xmlns:p14="http://schemas.microsoft.com/office/powerpoint/2010/main" val="1080373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446C8A-AF0F-481B-9A79-9A308323829E}"/>
              </a:ext>
            </a:extLst>
          </p:cNvPr>
          <p:cNvSpPr txBox="1"/>
          <p:nvPr/>
        </p:nvSpPr>
        <p:spPr>
          <a:xfrm>
            <a:off x="24164" y="1785652"/>
            <a:ext cx="901233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Around the world in 80 days, how far would he have travelled as a fraction in 20 days?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6BA508-5E0D-47C0-9947-CCBFFFCB1A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4186308"/>
            <a:ext cx="4176464" cy="24239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473CAE-6B27-4F79-9D9B-038F2ACAB1DF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16</a:t>
            </a:r>
          </a:p>
        </p:txBody>
      </p:sp>
    </p:spTree>
    <p:extLst>
      <p:ext uri="{BB962C8B-B14F-4D97-AF65-F5344CB8AC3E}">
        <p14:creationId xmlns:p14="http://schemas.microsoft.com/office/powerpoint/2010/main" val="1011137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791B75-1A11-46E0-AB12-755308F013E1}"/>
              </a:ext>
            </a:extLst>
          </p:cNvPr>
          <p:cNvSpPr txBox="1"/>
          <p:nvPr/>
        </p:nvSpPr>
        <p:spPr>
          <a:xfrm>
            <a:off x="0" y="1772195"/>
            <a:ext cx="932452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/>
              <a:t>If the Hogwarts express can hold 24 children in each carriage, how many children are there in 7 carriages?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CC9FEA-4A61-43EB-81B5-EF8A2D7C3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9111" y="4103177"/>
            <a:ext cx="5225777" cy="27548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5C68AA-BD14-4166-AEDE-3E653BB2D5CC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17</a:t>
            </a:r>
          </a:p>
        </p:txBody>
      </p:sp>
    </p:spTree>
    <p:extLst>
      <p:ext uri="{BB962C8B-B14F-4D97-AF65-F5344CB8AC3E}">
        <p14:creationId xmlns:p14="http://schemas.microsoft.com/office/powerpoint/2010/main" val="17450790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554F564-4641-4F1B-8953-2394A6CDB1E7}"/>
              </a:ext>
            </a:extLst>
          </p:cNvPr>
          <p:cNvSpPr txBox="1"/>
          <p:nvPr/>
        </p:nvSpPr>
        <p:spPr>
          <a:xfrm>
            <a:off x="323529" y="2060848"/>
            <a:ext cx="84249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If the firework maker makes five boxes of fireworks each with seven fireworks inside, how many fireworks has he made altogether?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B66439-E0F2-4E29-962E-AA29CB6B744D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18</a:t>
            </a:r>
          </a:p>
        </p:txBody>
      </p:sp>
    </p:spTree>
    <p:extLst>
      <p:ext uri="{BB962C8B-B14F-4D97-AF65-F5344CB8AC3E}">
        <p14:creationId xmlns:p14="http://schemas.microsoft.com/office/powerpoint/2010/main" val="1393138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6699DF3-9BD8-44A9-81CC-EA966797C025}"/>
              </a:ext>
            </a:extLst>
          </p:cNvPr>
          <p:cNvSpPr txBox="1"/>
          <p:nvPr/>
        </p:nvSpPr>
        <p:spPr>
          <a:xfrm>
            <a:off x="253541" y="1844824"/>
            <a:ext cx="4320480" cy="47089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b="1" u="sng" dirty="0"/>
              <a:t>George's Marvellous Medicine Recipe:</a:t>
            </a:r>
          </a:p>
          <a:p>
            <a:pPr algn="ctr"/>
            <a:endParaRPr lang="en-GB" sz="3000" dirty="0"/>
          </a:p>
          <a:p>
            <a:pPr algn="ctr"/>
            <a:r>
              <a:rPr lang="en-GB" sz="3000" dirty="0"/>
              <a:t>100g Golden Syrup</a:t>
            </a:r>
          </a:p>
          <a:p>
            <a:pPr algn="ctr"/>
            <a:endParaRPr lang="en-GB" sz="3000" dirty="0"/>
          </a:p>
          <a:p>
            <a:pPr algn="ctr"/>
            <a:r>
              <a:rPr lang="en-GB" sz="3000" dirty="0"/>
              <a:t>200g Shampoo</a:t>
            </a:r>
          </a:p>
          <a:p>
            <a:pPr algn="ctr"/>
            <a:endParaRPr lang="en-GB" sz="3000" dirty="0"/>
          </a:p>
          <a:p>
            <a:pPr algn="ctr"/>
            <a:r>
              <a:rPr lang="en-GB" sz="3000" dirty="0"/>
              <a:t>500g Hot Chilli Sauce</a:t>
            </a:r>
          </a:p>
          <a:p>
            <a:pPr algn="ctr"/>
            <a:endParaRPr lang="en-GB" sz="3000" dirty="0"/>
          </a:p>
          <a:p>
            <a:pPr algn="ctr"/>
            <a:r>
              <a:rPr lang="en-GB" sz="3000" dirty="0"/>
              <a:t>50g Wax Polish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E783F7-8F3E-4888-B197-91C358ACC9F7}"/>
              </a:ext>
            </a:extLst>
          </p:cNvPr>
          <p:cNvSpPr txBox="1"/>
          <p:nvPr/>
        </p:nvSpPr>
        <p:spPr>
          <a:xfrm>
            <a:off x="4860032" y="2492896"/>
            <a:ext cx="38645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How much altogether?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Give your answer in kilograms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16367C-069C-4644-94CB-3C50C2E8B7E9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19</a:t>
            </a:r>
          </a:p>
        </p:txBody>
      </p:sp>
    </p:spTree>
    <p:extLst>
      <p:ext uri="{BB962C8B-B14F-4D97-AF65-F5344CB8AC3E}">
        <p14:creationId xmlns:p14="http://schemas.microsoft.com/office/powerpoint/2010/main" val="28761611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44EE12-8297-4219-B386-5BA8597810AA}"/>
              </a:ext>
            </a:extLst>
          </p:cNvPr>
          <p:cNvSpPr txBox="1"/>
          <p:nvPr/>
        </p:nvSpPr>
        <p:spPr>
          <a:xfrm>
            <a:off x="3923928" y="2140768"/>
            <a:ext cx="460851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What would Mr Wolf’s dinner time be on a 24 hour clock if it was at 1pm?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DE6504-4E87-45AA-BF54-44EFD08348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2348880"/>
            <a:ext cx="3240360" cy="33266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E2F770-E4C6-4E6B-8E36-EA9A7429209B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20</a:t>
            </a:r>
          </a:p>
        </p:txBody>
      </p:sp>
    </p:spTree>
    <p:extLst>
      <p:ext uri="{BB962C8B-B14F-4D97-AF65-F5344CB8AC3E}">
        <p14:creationId xmlns:p14="http://schemas.microsoft.com/office/powerpoint/2010/main" val="21400518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2FEDA44-C81E-45F8-9E54-0897943723FC}"/>
              </a:ext>
            </a:extLst>
          </p:cNvPr>
          <p:cNvSpPr txBox="1"/>
          <p:nvPr/>
        </p:nvSpPr>
        <p:spPr>
          <a:xfrm>
            <a:off x="431540" y="1988840"/>
            <a:ext cx="828092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Little Red Riding Hood set off for Grannie’s house at 9:15am and arrived 25 minutes later. </a:t>
            </a:r>
          </a:p>
          <a:p>
            <a:pPr algn="ctr"/>
            <a:endParaRPr lang="en-GB" sz="5000" dirty="0"/>
          </a:p>
          <a:p>
            <a:pPr algn="ctr"/>
            <a:r>
              <a:rPr lang="en-GB" sz="5000" dirty="0"/>
              <a:t>What time did she arrive?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F6FE29-2962-4787-90E6-64F2EDDED02D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21</a:t>
            </a:r>
          </a:p>
        </p:txBody>
      </p:sp>
    </p:spTree>
    <p:extLst>
      <p:ext uri="{BB962C8B-B14F-4D97-AF65-F5344CB8AC3E}">
        <p14:creationId xmlns:p14="http://schemas.microsoft.com/office/powerpoint/2010/main" val="27568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ED7793-0DAD-4A0D-88E1-7EF4BC2D7C40}"/>
              </a:ext>
            </a:extLst>
          </p:cNvPr>
          <p:cNvSpPr txBox="1"/>
          <p:nvPr/>
        </p:nvSpPr>
        <p:spPr>
          <a:xfrm>
            <a:off x="2183342" y="1513918"/>
            <a:ext cx="694320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/>
              <a:t>The ladybird has a peach that is 190cm tall, James has a peach that is 2m and 30cm tall. </a:t>
            </a:r>
          </a:p>
          <a:p>
            <a:pPr algn="ctr"/>
            <a:endParaRPr lang="en-GB" sz="3500" dirty="0"/>
          </a:p>
          <a:p>
            <a:pPr algn="ctr"/>
            <a:r>
              <a:rPr lang="en-GB" sz="3500" dirty="0"/>
              <a:t>Grasshopper's peach is exactly halfway between ladybird's and James' peach. </a:t>
            </a:r>
          </a:p>
          <a:p>
            <a:pPr algn="ctr"/>
            <a:endParaRPr lang="en-GB" sz="3500" dirty="0"/>
          </a:p>
          <a:p>
            <a:pPr algn="ctr"/>
            <a:r>
              <a:rPr lang="en-GB" sz="3500" dirty="0"/>
              <a:t> </a:t>
            </a:r>
          </a:p>
        </p:txBody>
      </p:sp>
      <p:pic>
        <p:nvPicPr>
          <p:cNvPr id="11266" name="Picture 2" descr="https://cdn.shopify.com/s/files/1/0923/6150/products/ad339506b0769d1821614c914b3b8ba8c0ecdad9_1024x1024.jpg?v=1518696801">
            <a:extLst>
              <a:ext uri="{FF2B5EF4-FFF2-40B4-BE49-F238E27FC236}">
                <a16:creationId xmlns:a16="http://schemas.microsoft.com/office/drawing/2014/main" id="{102F798F-9205-44CF-B6E0-206941DDAB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" t="2182" r="9224" b="10772"/>
          <a:stretch/>
        </p:blipFill>
        <p:spPr bwMode="auto">
          <a:xfrm>
            <a:off x="0" y="3983825"/>
            <a:ext cx="2736304" cy="287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F9ED3F-36A9-4DF8-803D-0570B311DD21}"/>
              </a:ext>
            </a:extLst>
          </p:cNvPr>
          <p:cNvSpPr txBox="1"/>
          <p:nvPr/>
        </p:nvSpPr>
        <p:spPr>
          <a:xfrm>
            <a:off x="3131840" y="5557916"/>
            <a:ext cx="51845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/>
              <a:t>How tall is grasshoppers peach?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57DC9C-9428-455F-8B4B-860E025EAB88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22</a:t>
            </a:r>
          </a:p>
        </p:txBody>
      </p:sp>
    </p:spTree>
    <p:extLst>
      <p:ext uri="{BB962C8B-B14F-4D97-AF65-F5344CB8AC3E}">
        <p14:creationId xmlns:p14="http://schemas.microsoft.com/office/powerpoint/2010/main" val="7574452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5144E5-9510-41B9-835D-D95E38587B99}"/>
              </a:ext>
            </a:extLst>
          </p:cNvPr>
          <p:cNvSpPr txBox="1"/>
          <p:nvPr/>
        </p:nvSpPr>
        <p:spPr>
          <a:xfrm>
            <a:off x="143508" y="1916832"/>
            <a:ext cx="88569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/>
              <a:t>Mr Slow’s friends were throwing him a birthday party. </a:t>
            </a:r>
          </a:p>
          <a:p>
            <a:pPr algn="ctr"/>
            <a:endParaRPr lang="en-GB" sz="3500" dirty="0"/>
          </a:p>
          <a:p>
            <a:pPr algn="ctr"/>
            <a:r>
              <a:rPr lang="en-GB" sz="3500" dirty="0"/>
              <a:t>The party was due to start at 13:15, his friends told him that it started 30 minutes earlier so that he would not be late! </a:t>
            </a:r>
          </a:p>
          <a:p>
            <a:pPr algn="ctr"/>
            <a:endParaRPr lang="en-GB" sz="3500" dirty="0"/>
          </a:p>
          <a:p>
            <a:pPr algn="ctr"/>
            <a:r>
              <a:rPr lang="en-GB" sz="3500" dirty="0"/>
              <a:t>What time did they tell Mr Slow?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F43AAE-DE5D-46E6-BE70-C1F5085178EA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23</a:t>
            </a:r>
          </a:p>
        </p:txBody>
      </p:sp>
    </p:spTree>
    <p:extLst>
      <p:ext uri="{BB962C8B-B14F-4D97-AF65-F5344CB8AC3E}">
        <p14:creationId xmlns:p14="http://schemas.microsoft.com/office/powerpoint/2010/main" val="1454373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C5E4B7-4404-4A82-BE6E-7B55D3D5B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533"/>
            <a:ext cx="9144000" cy="16416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F242A-C519-476B-AC18-277760ABB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951364"/>
            <a:ext cx="6732240" cy="3685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F65A3A-BC49-4266-BD80-BE5801150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7" y="2348884"/>
            <a:ext cx="4472277" cy="38027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9929CA-767C-4C68-AAE5-4FD988D5060C}"/>
              </a:ext>
            </a:extLst>
          </p:cNvPr>
          <p:cNvSpPr txBox="1"/>
          <p:nvPr/>
        </p:nvSpPr>
        <p:spPr>
          <a:xfrm>
            <a:off x="5364088" y="1628800"/>
            <a:ext cx="3528392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/>
              <a:t>What are the coordinates for the wheelbarrow in Mr McGregor's garden?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3213CB-D1BF-4805-B003-F6F12A9FCAC6}"/>
              </a:ext>
            </a:extLst>
          </p:cNvPr>
          <p:cNvCxnSpPr>
            <a:cxnSpLocks/>
          </p:cNvCxnSpPr>
          <p:nvPr/>
        </p:nvCxnSpPr>
        <p:spPr>
          <a:xfrm>
            <a:off x="395536" y="1772195"/>
            <a:ext cx="0" cy="437948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67A5BCE-04FB-4286-8764-0EA890911196}"/>
              </a:ext>
            </a:extLst>
          </p:cNvPr>
          <p:cNvCxnSpPr>
            <a:cxnSpLocks/>
          </p:cNvCxnSpPr>
          <p:nvPr/>
        </p:nvCxnSpPr>
        <p:spPr>
          <a:xfrm>
            <a:off x="395536" y="6151679"/>
            <a:ext cx="51125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E688786-0486-42A5-A2AE-56EF9BCF55E1}"/>
              </a:ext>
            </a:extLst>
          </p:cNvPr>
          <p:cNvCxnSpPr>
            <a:cxnSpLocks/>
          </p:cNvCxnSpPr>
          <p:nvPr/>
        </p:nvCxnSpPr>
        <p:spPr>
          <a:xfrm>
            <a:off x="1187624" y="1772195"/>
            <a:ext cx="0" cy="437948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5475C8E-9668-4116-B758-4824D8E077E4}"/>
              </a:ext>
            </a:extLst>
          </p:cNvPr>
          <p:cNvCxnSpPr>
            <a:cxnSpLocks/>
          </p:cNvCxnSpPr>
          <p:nvPr/>
        </p:nvCxnSpPr>
        <p:spPr>
          <a:xfrm>
            <a:off x="2123728" y="1772195"/>
            <a:ext cx="0" cy="437948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EB0857A-1D0A-4E56-B359-F11E7CD12F2E}"/>
              </a:ext>
            </a:extLst>
          </p:cNvPr>
          <p:cNvCxnSpPr>
            <a:cxnSpLocks/>
          </p:cNvCxnSpPr>
          <p:nvPr/>
        </p:nvCxnSpPr>
        <p:spPr>
          <a:xfrm>
            <a:off x="2987824" y="1772195"/>
            <a:ext cx="0" cy="437948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6A07A4E-5CA4-4272-AFA3-7E17AFB2254C}"/>
              </a:ext>
            </a:extLst>
          </p:cNvPr>
          <p:cNvCxnSpPr>
            <a:cxnSpLocks/>
          </p:cNvCxnSpPr>
          <p:nvPr/>
        </p:nvCxnSpPr>
        <p:spPr>
          <a:xfrm>
            <a:off x="3851920" y="1772816"/>
            <a:ext cx="0" cy="437948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404B6F6-E508-4048-8CA4-87E8FAB01E9F}"/>
              </a:ext>
            </a:extLst>
          </p:cNvPr>
          <p:cNvCxnSpPr>
            <a:cxnSpLocks/>
          </p:cNvCxnSpPr>
          <p:nvPr/>
        </p:nvCxnSpPr>
        <p:spPr>
          <a:xfrm>
            <a:off x="4788024" y="1772195"/>
            <a:ext cx="0" cy="437948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C46EF6C-7993-4E6D-8186-B25E5FBADF79}"/>
              </a:ext>
            </a:extLst>
          </p:cNvPr>
          <p:cNvCxnSpPr>
            <a:cxnSpLocks/>
          </p:cNvCxnSpPr>
          <p:nvPr/>
        </p:nvCxnSpPr>
        <p:spPr>
          <a:xfrm>
            <a:off x="395536" y="5157192"/>
            <a:ext cx="511256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185BAC4-BC24-4D8D-8996-C0AB43B3F9F3}"/>
              </a:ext>
            </a:extLst>
          </p:cNvPr>
          <p:cNvCxnSpPr>
            <a:cxnSpLocks/>
          </p:cNvCxnSpPr>
          <p:nvPr/>
        </p:nvCxnSpPr>
        <p:spPr>
          <a:xfrm>
            <a:off x="395536" y="4293096"/>
            <a:ext cx="511256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831EC21-D14D-40B5-805B-0E92B0F5E699}"/>
              </a:ext>
            </a:extLst>
          </p:cNvPr>
          <p:cNvCxnSpPr>
            <a:cxnSpLocks/>
          </p:cNvCxnSpPr>
          <p:nvPr/>
        </p:nvCxnSpPr>
        <p:spPr>
          <a:xfrm>
            <a:off x="395536" y="2636912"/>
            <a:ext cx="511256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BB934B2-F203-4E01-91B1-BFBEE0F3D1F4}"/>
              </a:ext>
            </a:extLst>
          </p:cNvPr>
          <p:cNvCxnSpPr>
            <a:cxnSpLocks/>
          </p:cNvCxnSpPr>
          <p:nvPr/>
        </p:nvCxnSpPr>
        <p:spPr>
          <a:xfrm>
            <a:off x="395536" y="3429000"/>
            <a:ext cx="511256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D1420C7-0925-458E-B107-8360753A23FB}"/>
              </a:ext>
            </a:extLst>
          </p:cNvPr>
          <p:cNvSpPr txBox="1"/>
          <p:nvPr/>
        </p:nvSpPr>
        <p:spPr>
          <a:xfrm>
            <a:off x="5589972" y="598383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x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14153D2-2E55-45C6-861D-213B539AA172}"/>
              </a:ext>
            </a:extLst>
          </p:cNvPr>
          <p:cNvSpPr txBox="1"/>
          <p:nvPr/>
        </p:nvSpPr>
        <p:spPr>
          <a:xfrm>
            <a:off x="251105" y="140286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D5A6A7-3075-45C0-A1BB-BCD85445022E}"/>
              </a:ext>
            </a:extLst>
          </p:cNvPr>
          <p:cNvSpPr txBox="1"/>
          <p:nvPr/>
        </p:nvSpPr>
        <p:spPr>
          <a:xfrm>
            <a:off x="251105" y="6168504"/>
            <a:ext cx="5545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0             1                2             3               4               5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3671FE2-1699-47E4-AF1F-0D98CBE1B32A}"/>
              </a:ext>
            </a:extLst>
          </p:cNvPr>
          <p:cNvSpPr txBox="1"/>
          <p:nvPr/>
        </p:nvSpPr>
        <p:spPr>
          <a:xfrm>
            <a:off x="53453" y="1906954"/>
            <a:ext cx="2156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4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3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2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3BA51E-00C4-4104-8AA8-6EF110438057}"/>
              </a:ext>
            </a:extLst>
          </p:cNvPr>
          <p:cNvSpPr txBox="1"/>
          <p:nvPr/>
        </p:nvSpPr>
        <p:spPr>
          <a:xfrm>
            <a:off x="3851920" y="897123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solidFill>
                  <a:srgbClr val="FFC000"/>
                </a:solidFill>
              </a:rPr>
              <a:t>QUESTION 24</a:t>
            </a:r>
          </a:p>
        </p:txBody>
      </p:sp>
    </p:spTree>
    <p:extLst>
      <p:ext uri="{BB962C8B-B14F-4D97-AF65-F5344CB8AC3E}">
        <p14:creationId xmlns:p14="http://schemas.microsoft.com/office/powerpoint/2010/main" val="3173554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95BAFD91118240B7ABCD448E5244E2" ma:contentTypeVersion="12" ma:contentTypeDescription="Create a new document." ma:contentTypeScope="" ma:versionID="e08f57d3b78198b105a73c9fca5ede4a">
  <xsd:schema xmlns:xsd="http://www.w3.org/2001/XMLSchema" xmlns:xs="http://www.w3.org/2001/XMLSchema" xmlns:p="http://schemas.microsoft.com/office/2006/metadata/properties" xmlns:ns3="94d2e0e8-d692-4c16-a141-3edfdd96bfd2" xmlns:ns4="61e3f434-4249-445a-9d35-5a859e24f972" targetNamespace="http://schemas.microsoft.com/office/2006/metadata/properties" ma:root="true" ma:fieldsID="c7f36f5d4a2232dd019792cf2d1eb020" ns3:_="" ns4:_="">
    <xsd:import namespace="94d2e0e8-d692-4c16-a141-3edfdd96bfd2"/>
    <xsd:import namespace="61e3f434-4249-445a-9d35-5a859e24f97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d2e0e8-d692-4c16-a141-3edfdd96b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e3f434-4249-445a-9d35-5a859e24f9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D178AEC-5A17-4951-AFEB-8EFAC071E9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77B030D-2C92-4EAD-9A16-12D674F1F2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d2e0e8-d692-4c16-a141-3edfdd96bfd2"/>
    <ds:schemaRef ds:uri="61e3f434-4249-445a-9d35-5a859e24f9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E124B62-56A9-4F51-B621-05FEB2CE0C02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61e3f434-4249-445a-9d35-5a859e24f972"/>
    <ds:schemaRef ds:uri="http://schemas.openxmlformats.org/package/2006/metadata/core-properties"/>
    <ds:schemaRef ds:uri="94d2e0e8-d692-4c16-a141-3edfdd96bfd2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762</Words>
  <Application>Microsoft Office PowerPoint</Application>
  <PresentationFormat>On-screen Show (4:3)</PresentationFormat>
  <Paragraphs>139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St.Bernard's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Rees-Hughes</dc:creator>
  <cp:lastModifiedBy>K Smith BTP</cp:lastModifiedBy>
  <cp:revision>9</cp:revision>
  <dcterms:created xsi:type="dcterms:W3CDTF">2016-03-01T10:12:20Z</dcterms:created>
  <dcterms:modified xsi:type="dcterms:W3CDTF">2021-02-25T11:53:37Z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0x0101002095BAFD91118240B7ABCD448E5244E2</vt:lpwstr>
  </property>
</Properties>
</file>