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95" r:id="rId3"/>
    <p:sldId id="274" r:id="rId4"/>
    <p:sldId id="275" r:id="rId5"/>
    <p:sldId id="276" r:id="rId6"/>
    <p:sldId id="277" r:id="rId7"/>
    <p:sldId id="278" r:id="rId8"/>
    <p:sldId id="282" r:id="rId9"/>
    <p:sldId id="283" r:id="rId10"/>
    <p:sldId id="284" r:id="rId11"/>
    <p:sldId id="285" r:id="rId12"/>
    <p:sldId id="286" r:id="rId13"/>
    <p:sldId id="287" r:id="rId14"/>
    <p:sldId id="288" r:id="rId15"/>
    <p:sldId id="289" r:id="rId16"/>
    <p:sldId id="290" r:id="rId17"/>
    <p:sldId id="291" r:id="rId18"/>
    <p:sldId id="292" r:id="rId19"/>
    <p:sldId id="279" r:id="rId20"/>
    <p:sldId id="296" r:id="rId21"/>
    <p:sldId id="297" r:id="rId22"/>
    <p:sldId id="298"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47" autoAdjust="0"/>
    <p:restoredTop sz="94660"/>
  </p:normalViewPr>
  <p:slideViewPr>
    <p:cSldViewPr snapToGrid="0">
      <p:cViewPr varScale="1">
        <p:scale>
          <a:sx n="72" d="100"/>
          <a:sy n="72" d="100"/>
        </p:scale>
        <p:origin x="65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0AAB2202-0332-4661-BA5C-3D59339F78CC}"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0357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330277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9283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2817BE-09E0-4143-91DE-AC441131C149}" type="datetimeFigureOut">
              <a:rPr lang="en-GB" smtClean="0"/>
              <a:t>30/01/2021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6561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2817BE-09E0-4143-91DE-AC441131C149}" type="datetimeFigureOut">
              <a:rPr lang="en-GB" smtClean="0"/>
              <a:t>30/01/2021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12469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2817BE-09E0-4143-91DE-AC441131C149}" type="datetimeFigureOut">
              <a:rPr lang="en-GB" smtClean="0"/>
              <a:t>30/01/2021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969251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2817BE-09E0-4143-91DE-AC441131C149}" type="datetimeFigureOut">
              <a:rPr lang="en-GB" smtClean="0"/>
              <a:t>30/01/2021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320345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42817BE-09E0-4143-91DE-AC441131C149}" type="datetimeFigureOut">
              <a:rPr lang="en-GB" smtClean="0"/>
              <a:t>30/01/2021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810215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42817BE-09E0-4143-91DE-AC441131C149}" type="datetimeFigureOut">
              <a:rPr lang="en-GB" smtClean="0"/>
              <a:t>30/01/2021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5422867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825723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82564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E42817BE-09E0-4143-91DE-AC441131C149}" type="datetimeFigureOut">
              <a:rPr lang="en-GB" smtClean="0"/>
              <a:t>30/01/2021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0AAB2202-0332-4661-BA5C-3D59339F78CC}" type="slidenum">
              <a:rPr lang="en-GB" smtClean="0"/>
              <a:t>‹#›</a:t>
            </a:fld>
            <a:endParaRPr lang="en-GB"/>
          </a:p>
        </p:txBody>
      </p:sp>
    </p:spTree>
    <p:extLst>
      <p:ext uri="{BB962C8B-B14F-4D97-AF65-F5344CB8AC3E}">
        <p14:creationId xmlns:p14="http://schemas.microsoft.com/office/powerpoint/2010/main" val="37423747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85772" y="646046"/>
            <a:ext cx="10010504" cy="2628944"/>
          </a:xfrm>
        </p:spPr>
        <p:txBody>
          <a:bodyPr>
            <a:normAutofit/>
          </a:bodyPr>
          <a:lstStyle/>
          <a:p>
            <a:pPr algn="ctr"/>
            <a:r>
              <a:rPr lang="en-GB" sz="4000" b="1" u="sng" cap="none" dirty="0">
                <a:latin typeface="Comic Sans MS" panose="030F0702030302020204" pitchFamily="66" charset="0"/>
              </a:rPr>
              <a:t>Wednesday 3rd February 2021</a:t>
            </a:r>
          </a:p>
          <a:p>
            <a:pPr algn="ctr"/>
            <a:endParaRPr lang="en-GB" sz="4000" b="1" u="sng" cap="none" dirty="0">
              <a:latin typeface="Comic Sans MS" panose="030F0702030302020204" pitchFamily="66" charset="0"/>
            </a:endParaRPr>
          </a:p>
          <a:p>
            <a:r>
              <a:rPr lang="en-GB" sz="4000" cap="none" dirty="0">
                <a:latin typeface="Comic Sans MS" panose="030F0702030302020204" pitchFamily="66" charset="0"/>
              </a:rPr>
              <a:t>LO: To write to persuade. </a:t>
            </a:r>
          </a:p>
        </p:txBody>
      </p:sp>
      <p:sp>
        <p:nvSpPr>
          <p:cNvPr id="4" name="AutoShape 2" descr="What Could Happen if the Rainforest Disappeared | Reader's Dige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046318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4769" y="351692"/>
            <a:ext cx="10773508" cy="5940088"/>
          </a:xfrm>
          <a:prstGeom prst="rect">
            <a:avLst/>
          </a:prstGeom>
          <a:noFill/>
        </p:spPr>
        <p:txBody>
          <a:bodyPr wrap="square" rtlCol="0">
            <a:spAutoFit/>
          </a:bodyPr>
          <a:lstStyle/>
          <a:p>
            <a:r>
              <a:rPr lang="en-GB" sz="2800" dirty="0">
                <a:latin typeface="Comic Sans MS" pitchFamily="66" charset="0"/>
              </a:rPr>
              <a:t>Today we are going to use the arguments (reasons)  the animals gave for protecting the great Kapok tree to create a </a:t>
            </a:r>
            <a:r>
              <a:rPr lang="en-GB" sz="2800" dirty="0">
                <a:solidFill>
                  <a:srgbClr val="FF0000"/>
                </a:solidFill>
                <a:latin typeface="Comic Sans MS" pitchFamily="66" charset="0"/>
              </a:rPr>
              <a:t>persuasive</a:t>
            </a:r>
            <a:r>
              <a:rPr lang="en-GB" sz="2800" dirty="0">
                <a:latin typeface="Comic Sans MS" pitchFamily="66" charset="0"/>
              </a:rPr>
              <a:t> poster to try to make other people understand why it is important to protect the Amazon Rainforest.  </a:t>
            </a:r>
          </a:p>
          <a:p>
            <a:endParaRPr lang="en-GB" sz="2800" dirty="0">
              <a:latin typeface="Comic Sans MS" pitchFamily="66" charset="0"/>
            </a:endParaRPr>
          </a:p>
          <a:p>
            <a:r>
              <a:rPr lang="en-GB" sz="2800" dirty="0">
                <a:latin typeface="Comic Sans MS" pitchFamily="66" charset="0"/>
              </a:rPr>
              <a:t>The word </a:t>
            </a:r>
            <a:r>
              <a:rPr lang="en-GB" sz="2800" dirty="0">
                <a:solidFill>
                  <a:srgbClr val="FF0000"/>
                </a:solidFill>
                <a:latin typeface="Comic Sans MS" pitchFamily="66" charset="0"/>
              </a:rPr>
              <a:t>persuasive</a:t>
            </a:r>
            <a:r>
              <a:rPr lang="en-GB" sz="2800" dirty="0">
                <a:latin typeface="Comic Sans MS" pitchFamily="66" charset="0"/>
              </a:rPr>
              <a:t> or to </a:t>
            </a:r>
            <a:r>
              <a:rPr lang="en-GB" sz="2800" dirty="0">
                <a:solidFill>
                  <a:srgbClr val="FF0000"/>
                </a:solidFill>
                <a:latin typeface="Comic Sans MS" pitchFamily="66" charset="0"/>
              </a:rPr>
              <a:t>persuade</a:t>
            </a:r>
            <a:r>
              <a:rPr lang="en-GB" sz="2800" dirty="0">
                <a:latin typeface="Comic Sans MS" pitchFamily="66" charset="0"/>
              </a:rPr>
              <a:t> means to make somebody  have the same opinion as you.    </a:t>
            </a:r>
          </a:p>
          <a:p>
            <a:endParaRPr lang="en-GB" sz="2800" dirty="0">
              <a:latin typeface="Comic Sans MS" pitchFamily="66" charset="0"/>
            </a:endParaRPr>
          </a:p>
          <a:p>
            <a:r>
              <a:rPr lang="en-GB" sz="3200" b="1" dirty="0">
                <a:latin typeface="Comic Sans MS" pitchFamily="66" charset="0"/>
              </a:rPr>
              <a:t>Let’s revisit the book.</a:t>
            </a:r>
          </a:p>
          <a:p>
            <a:endParaRPr lang="en-GB" sz="3200" b="1" dirty="0">
              <a:latin typeface="Comic Sans MS" pitchFamily="66" charset="0"/>
            </a:endParaRPr>
          </a:p>
          <a:p>
            <a:r>
              <a:rPr lang="en-GB" sz="3200" b="1" dirty="0">
                <a:latin typeface="Comic Sans MS" pitchFamily="66" charset="0"/>
              </a:rPr>
              <a:t>What did the animals say to the man to persuade him to protect the tree?</a:t>
            </a:r>
          </a:p>
          <a:p>
            <a:r>
              <a:rPr lang="en-GB" sz="2800" dirty="0">
                <a:latin typeface="Comic Sans MS" pitchFamily="66" charset="0"/>
              </a:rPr>
              <a:t> </a:t>
            </a:r>
          </a:p>
        </p:txBody>
      </p:sp>
    </p:spTree>
    <p:extLst>
      <p:ext uri="{BB962C8B-B14F-4D97-AF65-F5344CB8AC3E}">
        <p14:creationId xmlns:p14="http://schemas.microsoft.com/office/powerpoint/2010/main" val="3495057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88667-F27B-4BD6-BBEC-BC097DE3933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C15498E-FC76-49B2-BA34-077143E3D778}"/>
              </a:ext>
            </a:extLst>
          </p:cNvPr>
          <p:cNvSpPr>
            <a:spLocks noGrp="1"/>
          </p:cNvSpPr>
          <p:nvPr>
            <p:ph type="subTitle" idx="1"/>
          </p:nvPr>
        </p:nvSpPr>
        <p:spPr/>
        <p:txBody>
          <a:bodyPr/>
          <a:lstStyle/>
          <a:p>
            <a:endParaRPr lang="en-GB"/>
          </a:p>
        </p:txBody>
      </p:sp>
      <p:pic>
        <p:nvPicPr>
          <p:cNvPr id="5" name="Picture 4"/>
          <p:cNvPicPr>
            <a:picLocks noChangeAspect="1"/>
          </p:cNvPicPr>
          <p:nvPr/>
        </p:nvPicPr>
        <p:blipFill>
          <a:blip r:embed="rId2"/>
          <a:stretch>
            <a:fillRect/>
          </a:stretch>
        </p:blipFill>
        <p:spPr>
          <a:xfrm>
            <a:off x="671072" y="392305"/>
            <a:ext cx="10849856" cy="6073389"/>
          </a:xfrm>
          <a:prstGeom prst="rect">
            <a:avLst/>
          </a:prstGeom>
        </p:spPr>
      </p:pic>
    </p:spTree>
    <p:extLst>
      <p:ext uri="{BB962C8B-B14F-4D97-AF65-F5344CB8AC3E}">
        <p14:creationId xmlns:p14="http://schemas.microsoft.com/office/powerpoint/2010/main" val="3894512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02316-78CC-4163-835F-111C289111B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F032ED5-DB98-4298-AAD0-E7DAC48D6428}"/>
              </a:ext>
            </a:extLst>
          </p:cNvPr>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590971" y="347669"/>
            <a:ext cx="11010057" cy="6162662"/>
          </a:xfrm>
          <a:prstGeom prst="rect">
            <a:avLst/>
          </a:prstGeom>
        </p:spPr>
      </p:pic>
    </p:spTree>
    <p:extLst>
      <p:ext uri="{BB962C8B-B14F-4D97-AF65-F5344CB8AC3E}">
        <p14:creationId xmlns:p14="http://schemas.microsoft.com/office/powerpoint/2010/main" val="18202105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2513B0-FD2C-4891-BC2E-FE5D13B61D75}"/>
              </a:ext>
            </a:extLst>
          </p:cNvPr>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442559" y="1423067"/>
            <a:ext cx="10914063" cy="4818145"/>
          </a:xfrm>
          <a:prstGeom prst="rect">
            <a:avLst/>
          </a:prstGeom>
        </p:spPr>
      </p:pic>
      <p:sp>
        <p:nvSpPr>
          <p:cNvPr id="4" name="TextBox 3"/>
          <p:cNvSpPr txBox="1"/>
          <p:nvPr/>
        </p:nvSpPr>
        <p:spPr>
          <a:xfrm>
            <a:off x="442559" y="222738"/>
            <a:ext cx="10914063" cy="1200329"/>
          </a:xfrm>
          <a:prstGeom prst="rect">
            <a:avLst/>
          </a:prstGeom>
          <a:noFill/>
        </p:spPr>
        <p:txBody>
          <a:bodyPr wrap="square" rtlCol="0">
            <a:spAutoFit/>
          </a:bodyPr>
          <a:lstStyle/>
          <a:p>
            <a:r>
              <a:rPr lang="en-GB" sz="2000" dirty="0">
                <a:solidFill>
                  <a:srgbClr val="FF0000"/>
                </a:solidFill>
                <a:latin typeface="Comic Sans MS" pitchFamily="66" charset="0"/>
              </a:rPr>
              <a:t> </a:t>
            </a:r>
            <a:r>
              <a:rPr lang="en-GB" sz="3600" dirty="0">
                <a:solidFill>
                  <a:srgbClr val="FF0000"/>
                </a:solidFill>
                <a:latin typeface="Comic Sans MS" pitchFamily="66" charset="0"/>
              </a:rPr>
              <a:t>Boa Constrictor - It is my home. Generations of my ancestors have lived here.</a:t>
            </a:r>
          </a:p>
        </p:txBody>
      </p:sp>
    </p:spTree>
    <p:extLst>
      <p:ext uri="{BB962C8B-B14F-4D97-AF65-F5344CB8AC3E}">
        <p14:creationId xmlns:p14="http://schemas.microsoft.com/office/powerpoint/2010/main" val="702371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23036" y="1953618"/>
            <a:ext cx="11008924" cy="4483292"/>
          </a:xfrm>
          <a:prstGeom prst="rect">
            <a:avLst/>
          </a:prstGeom>
        </p:spPr>
      </p:pic>
      <p:sp>
        <p:nvSpPr>
          <p:cNvPr id="4" name="TextBox 3"/>
          <p:cNvSpPr txBox="1"/>
          <p:nvPr/>
        </p:nvSpPr>
        <p:spPr>
          <a:xfrm>
            <a:off x="375138" y="199292"/>
            <a:ext cx="10904720" cy="1754326"/>
          </a:xfrm>
          <a:prstGeom prst="rect">
            <a:avLst/>
          </a:prstGeom>
          <a:noFill/>
        </p:spPr>
        <p:txBody>
          <a:bodyPr wrap="square" rtlCol="0">
            <a:spAutoFit/>
          </a:bodyPr>
          <a:lstStyle/>
          <a:p>
            <a:r>
              <a:rPr lang="en-GB" sz="3600" dirty="0">
                <a:solidFill>
                  <a:srgbClr val="FF0000"/>
                </a:solidFill>
                <a:latin typeface="Comic Sans MS" pitchFamily="66" charset="0"/>
              </a:rPr>
              <a:t>Bee – My hive is in the tree. I pollinate the trees and flowers. All living things depend on each other.</a:t>
            </a:r>
          </a:p>
        </p:txBody>
      </p:sp>
    </p:spTree>
    <p:extLst>
      <p:ext uri="{BB962C8B-B14F-4D97-AF65-F5344CB8AC3E}">
        <p14:creationId xmlns:p14="http://schemas.microsoft.com/office/powerpoint/2010/main" val="597480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701622-EB04-4322-B9E7-A01B30A00C4F}"/>
              </a:ext>
            </a:extLst>
          </p:cNvPr>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399168" y="1817077"/>
            <a:ext cx="11194521" cy="4546964"/>
          </a:xfrm>
          <a:prstGeom prst="rect">
            <a:avLst/>
          </a:prstGeom>
        </p:spPr>
      </p:pic>
      <p:sp>
        <p:nvSpPr>
          <p:cNvPr id="4" name="TextBox 3"/>
          <p:cNvSpPr txBox="1"/>
          <p:nvPr/>
        </p:nvSpPr>
        <p:spPr>
          <a:xfrm>
            <a:off x="234462" y="199292"/>
            <a:ext cx="11359227" cy="1754326"/>
          </a:xfrm>
          <a:prstGeom prst="rect">
            <a:avLst/>
          </a:prstGeom>
          <a:noFill/>
        </p:spPr>
        <p:txBody>
          <a:bodyPr wrap="square" rtlCol="0">
            <a:spAutoFit/>
          </a:bodyPr>
          <a:lstStyle/>
          <a:p>
            <a:r>
              <a:rPr lang="en-GB" sz="3600" dirty="0">
                <a:solidFill>
                  <a:srgbClr val="FF0000"/>
                </a:solidFill>
                <a:latin typeface="Comic Sans MS" pitchFamily="66" charset="0"/>
              </a:rPr>
              <a:t>Monkey – The roots of this tree will die. The rain will wash the soil away and the forest will become a desert.</a:t>
            </a:r>
          </a:p>
        </p:txBody>
      </p:sp>
    </p:spTree>
    <p:extLst>
      <p:ext uri="{BB962C8B-B14F-4D97-AF65-F5344CB8AC3E}">
        <p14:creationId xmlns:p14="http://schemas.microsoft.com/office/powerpoint/2010/main" val="3158775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9969" y="1848110"/>
            <a:ext cx="11055315" cy="4331296"/>
          </a:xfrm>
          <a:prstGeom prst="rect">
            <a:avLst/>
          </a:prstGeom>
        </p:spPr>
      </p:pic>
      <p:sp>
        <p:nvSpPr>
          <p:cNvPr id="5" name="TextBox 4"/>
          <p:cNvSpPr txBox="1"/>
          <p:nvPr/>
        </p:nvSpPr>
        <p:spPr>
          <a:xfrm>
            <a:off x="339969" y="187569"/>
            <a:ext cx="11289323" cy="1754326"/>
          </a:xfrm>
          <a:prstGeom prst="rect">
            <a:avLst/>
          </a:prstGeom>
          <a:noFill/>
        </p:spPr>
        <p:txBody>
          <a:bodyPr wrap="square" rtlCol="0">
            <a:spAutoFit/>
          </a:bodyPr>
          <a:lstStyle/>
          <a:p>
            <a:r>
              <a:rPr lang="en-GB" sz="3600" dirty="0">
                <a:solidFill>
                  <a:srgbClr val="FF0000"/>
                </a:solidFill>
                <a:latin typeface="Comic Sans MS" pitchFamily="66" charset="0"/>
              </a:rPr>
              <a:t>Birds – If you cut down the trees, humans will build houses on the land. They will light fires and soon the forest will disappear.</a:t>
            </a:r>
          </a:p>
        </p:txBody>
      </p:sp>
    </p:spTree>
    <p:extLst>
      <p:ext uri="{BB962C8B-B14F-4D97-AF65-F5344CB8AC3E}">
        <p14:creationId xmlns:p14="http://schemas.microsoft.com/office/powerpoint/2010/main" val="863765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35339" y="820615"/>
            <a:ext cx="10981585" cy="5531085"/>
          </a:xfrm>
          <a:prstGeom prst="rect">
            <a:avLst/>
          </a:prstGeom>
        </p:spPr>
      </p:pic>
      <p:sp>
        <p:nvSpPr>
          <p:cNvPr id="5" name="TextBox 4"/>
          <p:cNvSpPr txBox="1"/>
          <p:nvPr/>
        </p:nvSpPr>
        <p:spPr>
          <a:xfrm>
            <a:off x="328246" y="234462"/>
            <a:ext cx="11359662" cy="646331"/>
          </a:xfrm>
          <a:prstGeom prst="rect">
            <a:avLst/>
          </a:prstGeom>
          <a:noFill/>
        </p:spPr>
        <p:txBody>
          <a:bodyPr wrap="square" rtlCol="0">
            <a:spAutoFit/>
          </a:bodyPr>
          <a:lstStyle/>
          <a:p>
            <a:r>
              <a:rPr lang="en-GB" sz="3600" dirty="0">
                <a:solidFill>
                  <a:srgbClr val="FF0000"/>
                </a:solidFill>
                <a:latin typeface="Comic Sans MS" pitchFamily="66" charset="0"/>
              </a:rPr>
              <a:t>Frog – You will make many animals homeless.</a:t>
            </a:r>
          </a:p>
        </p:txBody>
      </p:sp>
    </p:spTree>
    <p:extLst>
      <p:ext uri="{BB962C8B-B14F-4D97-AF65-F5344CB8AC3E}">
        <p14:creationId xmlns:p14="http://schemas.microsoft.com/office/powerpoint/2010/main" val="3026547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40430" y="1469959"/>
            <a:ext cx="11018449" cy="4785393"/>
          </a:xfrm>
          <a:prstGeom prst="rect">
            <a:avLst/>
          </a:prstGeom>
        </p:spPr>
      </p:pic>
      <p:sp>
        <p:nvSpPr>
          <p:cNvPr id="5" name="TextBox 4"/>
          <p:cNvSpPr txBox="1"/>
          <p:nvPr/>
        </p:nvSpPr>
        <p:spPr>
          <a:xfrm>
            <a:off x="340430" y="269631"/>
            <a:ext cx="11018449" cy="1200329"/>
          </a:xfrm>
          <a:prstGeom prst="rect">
            <a:avLst/>
          </a:prstGeom>
          <a:noFill/>
        </p:spPr>
        <p:txBody>
          <a:bodyPr wrap="square" rtlCol="0">
            <a:spAutoFit/>
          </a:bodyPr>
          <a:lstStyle/>
          <a:p>
            <a:r>
              <a:rPr lang="en-GB" sz="3600" dirty="0">
                <a:solidFill>
                  <a:srgbClr val="FF0000"/>
                </a:solidFill>
                <a:latin typeface="Comic Sans MS" pitchFamily="66" charset="0"/>
              </a:rPr>
              <a:t>Jaguar – If you make the small animals homeless, I will have nothing to eat.</a:t>
            </a:r>
          </a:p>
        </p:txBody>
      </p:sp>
    </p:spTree>
    <p:extLst>
      <p:ext uri="{BB962C8B-B14F-4D97-AF65-F5344CB8AC3E}">
        <p14:creationId xmlns:p14="http://schemas.microsoft.com/office/powerpoint/2010/main" val="11101131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r="7890"/>
          <a:stretch/>
        </p:blipFill>
        <p:spPr>
          <a:xfrm>
            <a:off x="351190" y="1399621"/>
            <a:ext cx="11078810" cy="4752822"/>
          </a:xfrm>
          <a:prstGeom prst="rect">
            <a:avLst/>
          </a:prstGeom>
        </p:spPr>
      </p:pic>
      <p:sp>
        <p:nvSpPr>
          <p:cNvPr id="5" name="TextBox 4"/>
          <p:cNvSpPr txBox="1"/>
          <p:nvPr/>
        </p:nvSpPr>
        <p:spPr>
          <a:xfrm>
            <a:off x="351190" y="199292"/>
            <a:ext cx="11078810" cy="1200329"/>
          </a:xfrm>
          <a:prstGeom prst="rect">
            <a:avLst/>
          </a:prstGeom>
          <a:noFill/>
        </p:spPr>
        <p:txBody>
          <a:bodyPr wrap="square" rtlCol="0">
            <a:spAutoFit/>
          </a:bodyPr>
          <a:lstStyle/>
          <a:p>
            <a:r>
              <a:rPr lang="en-GB" sz="3600" dirty="0">
                <a:solidFill>
                  <a:srgbClr val="FF0000"/>
                </a:solidFill>
                <a:latin typeface="Comic Sans MS" pitchFamily="66" charset="0"/>
              </a:rPr>
              <a:t>Porcupine – If you cut down too many trees, we will not have enough oxygen to survive.</a:t>
            </a:r>
          </a:p>
        </p:txBody>
      </p:sp>
    </p:spTree>
    <p:extLst>
      <p:ext uri="{BB962C8B-B14F-4D97-AF65-F5344CB8AC3E}">
        <p14:creationId xmlns:p14="http://schemas.microsoft.com/office/powerpoint/2010/main" val="3544350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68476" y="1505129"/>
            <a:ext cx="11157480" cy="4770119"/>
          </a:xfrm>
          <a:prstGeom prst="rect">
            <a:avLst/>
          </a:prstGeom>
        </p:spPr>
      </p:pic>
      <p:sp>
        <p:nvSpPr>
          <p:cNvPr id="5" name="TextBox 4"/>
          <p:cNvSpPr txBox="1"/>
          <p:nvPr/>
        </p:nvSpPr>
        <p:spPr>
          <a:xfrm>
            <a:off x="234462" y="304800"/>
            <a:ext cx="11291494" cy="1200329"/>
          </a:xfrm>
          <a:prstGeom prst="rect">
            <a:avLst/>
          </a:prstGeom>
          <a:noFill/>
        </p:spPr>
        <p:txBody>
          <a:bodyPr wrap="square" rtlCol="0">
            <a:spAutoFit/>
          </a:bodyPr>
          <a:lstStyle/>
          <a:p>
            <a:r>
              <a:rPr lang="en-GB" sz="3600" dirty="0">
                <a:solidFill>
                  <a:srgbClr val="FF0000"/>
                </a:solidFill>
                <a:latin typeface="Comic Sans MS" pitchFamily="66" charset="0"/>
              </a:rPr>
              <a:t>Anteater – Don’t just think about yourself. Think about the children of the future.</a:t>
            </a:r>
          </a:p>
        </p:txBody>
      </p:sp>
    </p:spTree>
    <p:extLst>
      <p:ext uri="{BB962C8B-B14F-4D97-AF65-F5344CB8AC3E}">
        <p14:creationId xmlns:p14="http://schemas.microsoft.com/office/powerpoint/2010/main" val="37760433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97580" y="1423066"/>
            <a:ext cx="11060641" cy="4814193"/>
          </a:xfrm>
          <a:prstGeom prst="rect">
            <a:avLst/>
          </a:prstGeom>
        </p:spPr>
      </p:pic>
      <p:sp>
        <p:nvSpPr>
          <p:cNvPr id="5" name="TextBox 4"/>
          <p:cNvSpPr txBox="1"/>
          <p:nvPr/>
        </p:nvSpPr>
        <p:spPr>
          <a:xfrm>
            <a:off x="397580" y="222738"/>
            <a:ext cx="11060641" cy="1200329"/>
          </a:xfrm>
          <a:prstGeom prst="rect">
            <a:avLst/>
          </a:prstGeom>
          <a:noFill/>
        </p:spPr>
        <p:txBody>
          <a:bodyPr wrap="square" rtlCol="0">
            <a:spAutoFit/>
          </a:bodyPr>
          <a:lstStyle/>
          <a:p>
            <a:r>
              <a:rPr lang="en-GB" sz="3600" dirty="0">
                <a:solidFill>
                  <a:srgbClr val="FF0000"/>
                </a:solidFill>
                <a:latin typeface="Comic Sans MS" pitchFamily="66" charset="0"/>
              </a:rPr>
              <a:t>Sloth – You will destroy the beauty found in the rain forest. </a:t>
            </a:r>
          </a:p>
        </p:txBody>
      </p:sp>
    </p:spTree>
    <p:extLst>
      <p:ext uri="{BB962C8B-B14F-4D97-AF65-F5344CB8AC3E}">
        <p14:creationId xmlns:p14="http://schemas.microsoft.com/office/powerpoint/2010/main" val="4487737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93713" y="366779"/>
            <a:ext cx="11204574" cy="6124442"/>
          </a:xfrm>
          <a:prstGeom prst="rect">
            <a:avLst/>
          </a:prstGeom>
        </p:spPr>
      </p:pic>
    </p:spTree>
    <p:extLst>
      <p:ext uri="{BB962C8B-B14F-4D97-AF65-F5344CB8AC3E}">
        <p14:creationId xmlns:p14="http://schemas.microsoft.com/office/powerpoint/2010/main" val="1543278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94800" y="353695"/>
            <a:ext cx="11002399" cy="6150609"/>
          </a:xfrm>
          <a:prstGeom prst="rect">
            <a:avLst/>
          </a:prstGeom>
        </p:spPr>
      </p:pic>
    </p:spTree>
    <p:extLst>
      <p:ext uri="{BB962C8B-B14F-4D97-AF65-F5344CB8AC3E}">
        <p14:creationId xmlns:p14="http://schemas.microsoft.com/office/powerpoint/2010/main" val="2126305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639321" y="355944"/>
            <a:ext cx="10913357" cy="6146112"/>
          </a:xfrm>
          <a:prstGeom prst="rect">
            <a:avLst/>
          </a:prstGeom>
        </p:spPr>
      </p:pic>
    </p:spTree>
    <p:extLst>
      <p:ext uri="{BB962C8B-B14F-4D97-AF65-F5344CB8AC3E}">
        <p14:creationId xmlns:p14="http://schemas.microsoft.com/office/powerpoint/2010/main" val="11120249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69489" y="362266"/>
            <a:ext cx="11053021" cy="6133468"/>
          </a:xfrm>
          <a:prstGeom prst="rect">
            <a:avLst/>
          </a:prstGeom>
        </p:spPr>
      </p:pic>
    </p:spTree>
    <p:extLst>
      <p:ext uri="{BB962C8B-B14F-4D97-AF65-F5344CB8AC3E}">
        <p14:creationId xmlns:p14="http://schemas.microsoft.com/office/powerpoint/2010/main" val="33669824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59022" y="286603"/>
            <a:ext cx="6728178" cy="1450757"/>
          </a:xfrm>
        </p:spPr>
        <p:txBody>
          <a:bodyPr>
            <a:normAutofit fontScale="90000"/>
          </a:bodyPr>
          <a:lstStyle/>
          <a:p>
            <a:r>
              <a:rPr lang="en-GB" dirty="0">
                <a:latin typeface="Comic Sans MS" panose="030F0702030302020204" pitchFamily="66" charset="0"/>
              </a:rPr>
              <a:t>Can you remember what the animals told the man?</a:t>
            </a:r>
          </a:p>
        </p:txBody>
      </p:sp>
      <p:pic>
        <p:nvPicPr>
          <p:cNvPr id="5" name="Content Placeholder 4"/>
          <p:cNvPicPr>
            <a:picLocks noGrp="1" noChangeAspect="1"/>
          </p:cNvPicPr>
          <p:nvPr>
            <p:ph idx="1"/>
          </p:nvPr>
        </p:nvPicPr>
        <p:blipFill>
          <a:blip r:embed="rId2"/>
          <a:stretch>
            <a:fillRect/>
          </a:stretch>
        </p:blipFill>
        <p:spPr>
          <a:xfrm>
            <a:off x="5040713" y="1762213"/>
            <a:ext cx="1276219" cy="1774084"/>
          </a:xfrm>
          <a:prstGeom prst="rect">
            <a:avLst/>
          </a:prstGeom>
        </p:spPr>
      </p:pic>
      <p:pic>
        <p:nvPicPr>
          <p:cNvPr id="4" name="Picture 3"/>
          <p:cNvPicPr>
            <a:picLocks noChangeAspect="1"/>
          </p:cNvPicPr>
          <p:nvPr/>
        </p:nvPicPr>
        <p:blipFill>
          <a:blip r:embed="rId3"/>
          <a:stretch>
            <a:fillRect/>
          </a:stretch>
        </p:blipFill>
        <p:spPr>
          <a:xfrm>
            <a:off x="418570" y="354119"/>
            <a:ext cx="4581525" cy="5514975"/>
          </a:xfrm>
          <a:prstGeom prst="rect">
            <a:avLst/>
          </a:prstGeom>
        </p:spPr>
      </p:pic>
      <p:pic>
        <p:nvPicPr>
          <p:cNvPr id="6" name="Picture 5"/>
          <p:cNvPicPr>
            <a:picLocks noChangeAspect="1"/>
          </p:cNvPicPr>
          <p:nvPr/>
        </p:nvPicPr>
        <p:blipFill>
          <a:blip r:embed="rId4"/>
          <a:stretch>
            <a:fillRect/>
          </a:stretch>
        </p:blipFill>
        <p:spPr>
          <a:xfrm>
            <a:off x="7885626" y="1715854"/>
            <a:ext cx="1038225" cy="923925"/>
          </a:xfrm>
          <a:prstGeom prst="rect">
            <a:avLst/>
          </a:prstGeom>
        </p:spPr>
      </p:pic>
      <p:pic>
        <p:nvPicPr>
          <p:cNvPr id="7" name="Picture 6"/>
          <p:cNvPicPr>
            <a:picLocks noChangeAspect="1"/>
          </p:cNvPicPr>
          <p:nvPr/>
        </p:nvPicPr>
        <p:blipFill>
          <a:blip r:embed="rId5"/>
          <a:stretch>
            <a:fillRect/>
          </a:stretch>
        </p:blipFill>
        <p:spPr>
          <a:xfrm>
            <a:off x="8963551" y="1737360"/>
            <a:ext cx="2210318" cy="1688324"/>
          </a:xfrm>
          <a:prstGeom prst="rect">
            <a:avLst/>
          </a:prstGeom>
        </p:spPr>
      </p:pic>
      <p:pic>
        <p:nvPicPr>
          <p:cNvPr id="8" name="Picture 7"/>
          <p:cNvPicPr>
            <a:picLocks noChangeAspect="1"/>
          </p:cNvPicPr>
          <p:nvPr/>
        </p:nvPicPr>
        <p:blipFill>
          <a:blip r:embed="rId6"/>
          <a:stretch>
            <a:fillRect/>
          </a:stretch>
        </p:blipFill>
        <p:spPr>
          <a:xfrm>
            <a:off x="9708444" y="3425684"/>
            <a:ext cx="1505125" cy="2285769"/>
          </a:xfrm>
          <a:prstGeom prst="rect">
            <a:avLst/>
          </a:prstGeom>
        </p:spPr>
      </p:pic>
      <p:pic>
        <p:nvPicPr>
          <p:cNvPr id="9" name="Picture 8"/>
          <p:cNvPicPr>
            <a:picLocks noChangeAspect="1"/>
          </p:cNvPicPr>
          <p:nvPr/>
        </p:nvPicPr>
        <p:blipFill>
          <a:blip r:embed="rId7"/>
          <a:stretch>
            <a:fillRect/>
          </a:stretch>
        </p:blipFill>
        <p:spPr>
          <a:xfrm>
            <a:off x="7854181" y="2680297"/>
            <a:ext cx="1109370" cy="1222571"/>
          </a:xfrm>
          <a:prstGeom prst="rect">
            <a:avLst/>
          </a:prstGeom>
        </p:spPr>
      </p:pic>
      <p:pic>
        <p:nvPicPr>
          <p:cNvPr id="10" name="Picture 9"/>
          <p:cNvPicPr>
            <a:picLocks noChangeAspect="1"/>
          </p:cNvPicPr>
          <p:nvPr/>
        </p:nvPicPr>
        <p:blipFill>
          <a:blip r:embed="rId8"/>
          <a:stretch>
            <a:fillRect/>
          </a:stretch>
        </p:blipFill>
        <p:spPr>
          <a:xfrm>
            <a:off x="7293018" y="3925727"/>
            <a:ext cx="2415426" cy="1421272"/>
          </a:xfrm>
          <a:prstGeom prst="rect">
            <a:avLst/>
          </a:prstGeom>
        </p:spPr>
      </p:pic>
      <p:pic>
        <p:nvPicPr>
          <p:cNvPr id="11" name="Picture 10"/>
          <p:cNvPicPr>
            <a:picLocks noChangeAspect="1"/>
          </p:cNvPicPr>
          <p:nvPr/>
        </p:nvPicPr>
        <p:blipFill>
          <a:blip r:embed="rId9"/>
          <a:stretch>
            <a:fillRect/>
          </a:stretch>
        </p:blipFill>
        <p:spPr>
          <a:xfrm>
            <a:off x="7319272" y="5384765"/>
            <a:ext cx="2170931" cy="968657"/>
          </a:xfrm>
          <a:prstGeom prst="rect">
            <a:avLst/>
          </a:prstGeom>
        </p:spPr>
      </p:pic>
      <p:pic>
        <p:nvPicPr>
          <p:cNvPr id="12" name="Picture 11"/>
          <p:cNvPicPr>
            <a:picLocks noChangeAspect="1"/>
          </p:cNvPicPr>
          <p:nvPr/>
        </p:nvPicPr>
        <p:blipFill>
          <a:blip r:embed="rId10"/>
          <a:stretch>
            <a:fillRect/>
          </a:stretch>
        </p:blipFill>
        <p:spPr>
          <a:xfrm>
            <a:off x="5360116" y="4309498"/>
            <a:ext cx="1895102" cy="1219182"/>
          </a:xfrm>
          <a:prstGeom prst="rect">
            <a:avLst/>
          </a:prstGeom>
        </p:spPr>
      </p:pic>
      <p:pic>
        <p:nvPicPr>
          <p:cNvPr id="13" name="Picture 12"/>
          <p:cNvPicPr>
            <a:picLocks noChangeAspect="1"/>
          </p:cNvPicPr>
          <p:nvPr/>
        </p:nvPicPr>
        <p:blipFill>
          <a:blip r:embed="rId11"/>
          <a:stretch>
            <a:fillRect/>
          </a:stretch>
        </p:blipFill>
        <p:spPr>
          <a:xfrm>
            <a:off x="6343305" y="2948039"/>
            <a:ext cx="1464517" cy="1361459"/>
          </a:xfrm>
          <a:prstGeom prst="rect">
            <a:avLst/>
          </a:prstGeom>
        </p:spPr>
      </p:pic>
      <p:pic>
        <p:nvPicPr>
          <p:cNvPr id="14" name="Picture 13"/>
          <p:cNvPicPr>
            <a:picLocks noChangeAspect="1"/>
          </p:cNvPicPr>
          <p:nvPr/>
        </p:nvPicPr>
        <p:blipFill>
          <a:blip r:embed="rId12"/>
          <a:stretch>
            <a:fillRect/>
          </a:stretch>
        </p:blipFill>
        <p:spPr>
          <a:xfrm>
            <a:off x="6421358" y="1740177"/>
            <a:ext cx="1398033" cy="1152353"/>
          </a:xfrm>
          <a:prstGeom prst="rect">
            <a:avLst/>
          </a:prstGeom>
        </p:spPr>
      </p:pic>
    </p:spTree>
    <p:extLst>
      <p:ext uri="{BB962C8B-B14F-4D97-AF65-F5344CB8AC3E}">
        <p14:creationId xmlns:p14="http://schemas.microsoft.com/office/powerpoint/2010/main" val="2522097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661664"/>
          </a:xfrm>
        </p:spPr>
        <p:txBody>
          <a:bodyPr>
            <a:normAutofit fontScale="90000"/>
          </a:bodyPr>
          <a:lstStyle/>
          <a:p>
            <a:pPr algn="ctr"/>
            <a:r>
              <a:rPr lang="en-GB" b="1" u="sng" dirty="0">
                <a:latin typeface="Comic Sans MS" pitchFamily="66" charset="0"/>
              </a:rPr>
              <a:t>Your Task </a:t>
            </a:r>
          </a:p>
        </p:txBody>
      </p:sp>
      <p:sp>
        <p:nvSpPr>
          <p:cNvPr id="3" name="TextBox 2"/>
          <p:cNvSpPr txBox="1"/>
          <p:nvPr/>
        </p:nvSpPr>
        <p:spPr>
          <a:xfrm>
            <a:off x="597877" y="1828800"/>
            <a:ext cx="10803901" cy="3939540"/>
          </a:xfrm>
          <a:prstGeom prst="rect">
            <a:avLst/>
          </a:prstGeom>
          <a:noFill/>
        </p:spPr>
        <p:txBody>
          <a:bodyPr wrap="square" rtlCol="0">
            <a:spAutoFit/>
          </a:bodyPr>
          <a:lstStyle/>
          <a:p>
            <a:r>
              <a:rPr lang="en-GB" sz="2500" dirty="0">
                <a:latin typeface="Comic Sans MS" pitchFamily="66" charset="0"/>
              </a:rPr>
              <a:t>To use the arguments the animals in the story gave the man to make a poster to try to persuade people to protect the rainforest.</a:t>
            </a:r>
          </a:p>
          <a:p>
            <a:endParaRPr lang="en-GB" sz="2500" dirty="0">
              <a:latin typeface="Comic Sans MS" pitchFamily="66" charset="0"/>
            </a:endParaRPr>
          </a:p>
          <a:p>
            <a:r>
              <a:rPr lang="en-GB" sz="2500" b="1" dirty="0">
                <a:latin typeface="Comic Sans MS" pitchFamily="66" charset="0"/>
              </a:rPr>
              <a:t>Option 1 – </a:t>
            </a:r>
            <a:r>
              <a:rPr lang="en-GB" sz="2500" dirty="0">
                <a:latin typeface="Comic Sans MS" pitchFamily="66" charset="0"/>
              </a:rPr>
              <a:t>Write speech bubbles next to the animals on the template poster explaining their reasons for saving the rainforest. You can either print out and write on the poster or type instead. </a:t>
            </a:r>
          </a:p>
          <a:p>
            <a:endParaRPr lang="en-GB" sz="2500" dirty="0">
              <a:latin typeface="Comic Sans MS" pitchFamily="66" charset="0"/>
            </a:endParaRPr>
          </a:p>
          <a:p>
            <a:r>
              <a:rPr lang="en-GB" sz="2500" dirty="0">
                <a:latin typeface="Comic Sans MS" pitchFamily="66" charset="0"/>
              </a:rPr>
              <a:t>Or</a:t>
            </a:r>
          </a:p>
          <a:p>
            <a:endParaRPr lang="en-GB" sz="2500" dirty="0">
              <a:latin typeface="Comic Sans MS" pitchFamily="66" charset="0"/>
            </a:endParaRPr>
          </a:p>
          <a:p>
            <a:r>
              <a:rPr lang="en-GB" sz="2500" b="1" dirty="0">
                <a:latin typeface="Comic Sans MS" pitchFamily="66" charset="0"/>
              </a:rPr>
              <a:t>Option 2 – </a:t>
            </a:r>
            <a:r>
              <a:rPr lang="en-GB" sz="2500" dirty="0">
                <a:latin typeface="Comic Sans MS" pitchFamily="66" charset="0"/>
              </a:rPr>
              <a:t>Present the persuasive poster in an original way. </a:t>
            </a:r>
          </a:p>
        </p:txBody>
      </p:sp>
    </p:spTree>
    <p:extLst>
      <p:ext uri="{BB962C8B-B14F-4D97-AF65-F5344CB8AC3E}">
        <p14:creationId xmlns:p14="http://schemas.microsoft.com/office/powerpoint/2010/main" val="31290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1841" y="2059126"/>
            <a:ext cx="3206994" cy="4086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203938" y="304800"/>
            <a:ext cx="7162800" cy="1754326"/>
          </a:xfrm>
          <a:prstGeom prst="rect">
            <a:avLst/>
          </a:prstGeom>
          <a:noFill/>
        </p:spPr>
        <p:txBody>
          <a:bodyPr wrap="square" rtlCol="0">
            <a:spAutoFit/>
          </a:bodyPr>
          <a:lstStyle/>
          <a:p>
            <a:pPr algn="ctr"/>
            <a:r>
              <a:rPr lang="en-GB" sz="3600" b="1" u="sng" dirty="0">
                <a:latin typeface="Comic Sans MS" pitchFamily="66" charset="0"/>
              </a:rPr>
              <a:t>Option 1-Use speech bubbles to complete the poster template.</a:t>
            </a:r>
          </a:p>
        </p:txBody>
      </p:sp>
    </p:spTree>
    <p:extLst>
      <p:ext uri="{BB962C8B-B14F-4D97-AF65-F5344CB8AC3E}">
        <p14:creationId xmlns:p14="http://schemas.microsoft.com/office/powerpoint/2010/main" val="22902416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49415" y="281354"/>
            <a:ext cx="6752493" cy="1754326"/>
          </a:xfrm>
          <a:prstGeom prst="rect">
            <a:avLst/>
          </a:prstGeom>
          <a:noFill/>
        </p:spPr>
        <p:txBody>
          <a:bodyPr wrap="square" rtlCol="0">
            <a:spAutoFit/>
          </a:bodyPr>
          <a:lstStyle/>
          <a:p>
            <a:pPr algn="ctr"/>
            <a:r>
              <a:rPr lang="en-GB" sz="3600" b="1" u="sng" dirty="0">
                <a:latin typeface="Comic Sans MS" pitchFamily="66" charset="0"/>
              </a:rPr>
              <a:t>Option 2 – Create an original poster. Here are some ideas. </a:t>
            </a:r>
          </a:p>
        </p:txBody>
      </p:sp>
      <p:pic>
        <p:nvPicPr>
          <p:cNvPr id="2050" name="Picture 2" descr="Save the rainforest project poster | Rainforest project, Harvest crafts,  Rainfores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8990" y="1463028"/>
            <a:ext cx="2965939" cy="222445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ave The Rainforest | The Say Something Poster Project | Creative  education, Ecosystems lessons, Animal habita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8033" y="3976035"/>
            <a:ext cx="1649779" cy="219970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ave The Rainforest Poster for 3rd Grade School Project. | School projects,  Rainforest, School day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61141" y="2185848"/>
            <a:ext cx="3705592" cy="277919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indley All Saints on Twitter: &quot;Y4's fantastic 'Save the Rainforest'  posters #science… &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707311" y="1446622"/>
            <a:ext cx="3071445" cy="2303584"/>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10" descr="Rainforest Habitat Diorama | Kids' Crafts | Fun Craft Ideas |  FirstPalette.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12" descr="Rainforest Habitat Diorama | Kids' Crafts | Fun Craft Ideas |  FirstPalette.co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61"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07312" y="3865188"/>
            <a:ext cx="2373923" cy="242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37272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4185" y="222738"/>
            <a:ext cx="5732584" cy="646331"/>
          </a:xfrm>
          <a:prstGeom prst="rect">
            <a:avLst/>
          </a:prstGeom>
          <a:noFill/>
        </p:spPr>
        <p:txBody>
          <a:bodyPr wrap="square" rtlCol="0">
            <a:spAutoFit/>
          </a:bodyPr>
          <a:lstStyle/>
          <a:p>
            <a:pPr algn="ctr"/>
            <a:r>
              <a:rPr lang="en-GB" sz="3600" b="1" u="sng" dirty="0">
                <a:latin typeface="Comic Sans MS" pitchFamily="66" charset="0"/>
              </a:rPr>
              <a:t>Word Bank</a:t>
            </a:r>
          </a:p>
        </p:txBody>
      </p:sp>
      <p:sp>
        <p:nvSpPr>
          <p:cNvPr id="3" name="TextBox 2"/>
          <p:cNvSpPr txBox="1"/>
          <p:nvPr/>
        </p:nvSpPr>
        <p:spPr>
          <a:xfrm>
            <a:off x="339969" y="1137138"/>
            <a:ext cx="11465169" cy="400110"/>
          </a:xfrm>
          <a:prstGeom prst="rect">
            <a:avLst/>
          </a:prstGeom>
          <a:noFill/>
        </p:spPr>
        <p:txBody>
          <a:bodyPr wrap="square" rtlCol="0">
            <a:spAutoFit/>
          </a:bodyPr>
          <a:lstStyle/>
          <a:p>
            <a:r>
              <a:rPr lang="en-GB" sz="2000" dirty="0">
                <a:latin typeface="Comic Sans MS" pitchFamily="66" charset="0"/>
              </a:rPr>
              <a:t>Here are some useful words  and phrases to include in your posters when trying to persuade.</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475" y="1737173"/>
            <a:ext cx="8622325" cy="4350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2207636"/>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660</TotalTime>
  <Words>389</Words>
  <Application>Microsoft Office PowerPoint</Application>
  <PresentationFormat>Widescreen</PresentationFormat>
  <Paragraphs>33</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Comic Sans MS</vt:lpstr>
      <vt:lpstr>Corbel</vt:lpstr>
      <vt:lpstr>Basis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you remember what the animals told the man?</vt:lpstr>
      <vt:lpstr>Your Task </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Geals BTP</dc:creator>
  <cp:lastModifiedBy>C Coles BTP</cp:lastModifiedBy>
  <cp:revision>39</cp:revision>
  <dcterms:created xsi:type="dcterms:W3CDTF">2021-01-14T15:08:36Z</dcterms:created>
  <dcterms:modified xsi:type="dcterms:W3CDTF">2021-01-30T15:02:58Z</dcterms:modified>
</cp:coreProperties>
</file>