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71" r:id="rId5"/>
    <p:sldId id="276" r:id="rId6"/>
    <p:sldId id="278" r:id="rId7"/>
    <p:sldId id="277" r:id="rId8"/>
    <p:sldId id="267" r:id="rId9"/>
  </p:sldIdLst>
  <p:sldSz cx="9144000" cy="6858000" type="screen4x3"/>
  <p:notesSz cx="6858000" cy="9144000"/>
  <p:embeddedFontLst>
    <p:embeddedFont>
      <p:font typeface="Twinkl" panose="020B0604020202020204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  <p:ext uri="http://customooxmlschemas.google.com/">
      <go:slidesCustomData xmlns="" xmlns:p15="http://schemas.microsoft.com/office/powerpoint/2012/main" xmlns:go="http://customooxmlschemas.google.com/" roundtripDataSignature="AMtx7mhRbRcBDf8om5W+N3df/KnV59765A==" r:id="rId27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ick hough" initials="" lastIdx="6" clrIdx="0"/>
  <p:cmAuthor id="1" name="Nick Hough" initials="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E1B1"/>
    <a:srgbClr val="BCA017"/>
    <a:srgbClr val="C46213"/>
    <a:srgbClr val="EB8634"/>
    <a:srgbClr val="7A8A47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20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1260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8" Type="http://schemas.openxmlformats.org/officeDocument/2006/relationships/commentAuthors" Target="commentAuthors.xml"/><Relationship Id="rId10" Type="http://schemas.openxmlformats.org/officeDocument/2006/relationships/notesMaster" Target="notesMasters/notesMaster1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7" Type="http://customschemas.google.com/relationships/presentationmetadata" Target="meta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subjects/ks2-geography/ks2-geography-the-rainfores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twinkl.co.uk/resources/ks2-subjects/ks2-geography/ks2-geography-the-rainforest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twinkl.co.uk/resources/ks2-subjects/ks2-geography/ks2-geography-the-rainfores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hyperlink" Target="https://www.twinkl.co.uk/resources/ks2-subjects/ks2-geography/ks2-geography-the-rainforest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www.twinkl.co.uk/resources/ks2-subjects/ks2-geography/ks2-geography-the-rainforest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subjects/ks2-geography/ks2-geography-the-rainforest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5BF88893-768C-47C6-B426-ED29105FE31B}"/>
              </a:ext>
            </a:extLst>
          </p:cNvPr>
          <p:cNvSpPr/>
          <p:nvPr/>
        </p:nvSpPr>
        <p:spPr>
          <a:xfrm>
            <a:off x="3813386" y="5276427"/>
            <a:ext cx="1517227" cy="11650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1389633"/>
            <a:ext cx="7632700" cy="464331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1600" dirty="0"/>
              <a:t>The Amazon rainforest is the world’s largest rainforest.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Amazon Rainforest</a:t>
            </a:r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24314830-F7B7-4B1F-8AB7-2AB8B9D96EDB}"/>
              </a:ext>
            </a:extLst>
          </p:cNvPr>
          <p:cNvSpPr/>
          <p:nvPr/>
        </p:nvSpPr>
        <p:spPr>
          <a:xfrm>
            <a:off x="8290560" y="6482080"/>
            <a:ext cx="856403" cy="375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821F143-D365-4128-86F9-522BFF7E6C7B}"/>
              </a:ext>
            </a:extLst>
          </p:cNvPr>
          <p:cNvSpPr/>
          <p:nvPr/>
        </p:nvSpPr>
        <p:spPr>
          <a:xfrm>
            <a:off x="750885" y="2049254"/>
            <a:ext cx="7632700" cy="495108"/>
          </a:xfrm>
          <a:prstGeom prst="rect">
            <a:avLst/>
          </a:prstGeom>
          <a:solidFill>
            <a:srgbClr val="C46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ES" dirty="0"/>
              <a:t>It </a:t>
            </a:r>
            <a:r>
              <a:rPr lang="en-GB" dirty="0"/>
              <a:t>spreads across parts of nine</a:t>
            </a:r>
            <a:r>
              <a:rPr lang="en-ES" dirty="0"/>
              <a:t> countries in South </a:t>
            </a:r>
            <a:r>
              <a:rPr lang="en-ES" dirty="0" smtClean="0"/>
              <a:t>America.</a:t>
            </a:r>
            <a:endParaRPr lang="en-E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7C8A56-4C3F-4A89-AD44-9DB977F05BB5}"/>
              </a:ext>
            </a:extLst>
          </p:cNvPr>
          <p:cNvSpPr txBox="1"/>
          <p:nvPr/>
        </p:nvSpPr>
        <p:spPr>
          <a:xfrm>
            <a:off x="750885" y="2739652"/>
            <a:ext cx="3516315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/>
              <a:t>T</a:t>
            </a:r>
            <a:r>
              <a:rPr lang="en-ES" sz="2000" dirty="0" smtClean="0"/>
              <a:t>he </a:t>
            </a:r>
            <a:r>
              <a:rPr lang="en-ES" sz="2000" dirty="0"/>
              <a:t>biggest part of the Amazon rainforest is in </a:t>
            </a:r>
            <a:r>
              <a:rPr lang="en-ES" sz="2000" dirty="0" smtClean="0"/>
              <a:t>Brazil. </a:t>
            </a:r>
            <a:r>
              <a:rPr lang="en-ES" sz="2000" dirty="0"/>
              <a:t>People </a:t>
            </a:r>
            <a:r>
              <a:rPr lang="en-GB" sz="2000" dirty="0" smtClean="0"/>
              <a:t>tell us that</a:t>
            </a:r>
            <a:r>
              <a:rPr lang="en-ES" sz="2000" dirty="0" smtClean="0"/>
              <a:t> the </a:t>
            </a:r>
            <a:r>
              <a:rPr lang="en-ES" sz="2000" dirty="0"/>
              <a:t>Amazon rainforest </a:t>
            </a:r>
            <a:r>
              <a:rPr lang="en-GB" sz="2000" dirty="0" smtClean="0"/>
              <a:t>are</a:t>
            </a:r>
            <a:r>
              <a:rPr lang="en-ES" sz="2000" dirty="0" smtClean="0"/>
              <a:t> </a:t>
            </a:r>
            <a:r>
              <a:rPr lang="en-GB" sz="2000" dirty="0"/>
              <a:t>‘</a:t>
            </a:r>
            <a:r>
              <a:rPr lang="en-ES" sz="2000" dirty="0"/>
              <a:t>the lungs of the Earth</a:t>
            </a:r>
            <a:r>
              <a:rPr lang="en-GB" sz="2000" dirty="0"/>
              <a:t>’</a:t>
            </a:r>
            <a:r>
              <a:rPr lang="en-ES" sz="2000" dirty="0"/>
              <a:t>. This is because </a:t>
            </a:r>
            <a:r>
              <a:rPr lang="en-GB" sz="2000" dirty="0" smtClean="0"/>
              <a:t>the plants turn</a:t>
            </a:r>
            <a:r>
              <a:rPr lang="en-GB" sz="2000" dirty="0"/>
              <a:t> </a:t>
            </a:r>
            <a:r>
              <a:rPr lang="en-GB" sz="2000" dirty="0" smtClean="0"/>
              <a:t>carbon </a:t>
            </a:r>
            <a:r>
              <a:rPr lang="en-GB" sz="2000" dirty="0"/>
              <a:t>dioxide </a:t>
            </a:r>
            <a:r>
              <a:rPr lang="en-ES" sz="2000" dirty="0"/>
              <a:t>into oxygen, which </a:t>
            </a:r>
            <a:r>
              <a:rPr lang="en-GB" sz="2000" dirty="0"/>
              <a:t>humans and </a:t>
            </a:r>
            <a:r>
              <a:rPr lang="en-ES" sz="2000" dirty="0"/>
              <a:t>animals </a:t>
            </a:r>
            <a:r>
              <a:rPr lang="en-GB" sz="2000" dirty="0"/>
              <a:t>need to </a:t>
            </a:r>
            <a:r>
              <a:rPr lang="en-ES" sz="2000" dirty="0"/>
              <a:t>breathe.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E8C40CC-F242-4D73-9090-6E4DEC47BD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585" y="2739652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1334256"/>
            <a:ext cx="7632700" cy="710552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1600" dirty="0"/>
              <a:t>The Amazon rainforest receives its name from the Amazon river, which you can see in the picture.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0" y="478895"/>
            <a:ext cx="9144000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How Many Amazon Tribes Are There?</a:t>
            </a:r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24314830-F7B7-4B1F-8AB7-2AB8B9D96EDB}"/>
              </a:ext>
            </a:extLst>
          </p:cNvPr>
          <p:cNvSpPr/>
          <p:nvPr/>
        </p:nvSpPr>
        <p:spPr>
          <a:xfrm>
            <a:off x="8290560" y="6482080"/>
            <a:ext cx="856403" cy="375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821F143-D365-4128-86F9-522BFF7E6C7B}"/>
              </a:ext>
            </a:extLst>
          </p:cNvPr>
          <p:cNvSpPr/>
          <p:nvPr/>
        </p:nvSpPr>
        <p:spPr>
          <a:xfrm>
            <a:off x="750885" y="2082468"/>
            <a:ext cx="7632700" cy="1049106"/>
          </a:xfrm>
          <a:prstGeom prst="rect">
            <a:avLst/>
          </a:prstGeom>
          <a:solidFill>
            <a:srgbClr val="C46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/>
              <a:t>It is home to more than 400 tribes, also known as tribal peoples </a:t>
            </a:r>
            <a:r>
              <a:rPr lang="en-GB" dirty="0" smtClean="0"/>
              <a:t>These </a:t>
            </a:r>
            <a:r>
              <a:rPr lang="en-GB" dirty="0"/>
              <a:t>tribal peoples have always lived in the Amazon rainforest, which makes it their ancestral home.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297209-3DCE-4844-8EDD-79CEA832C80B}"/>
              </a:ext>
            </a:extLst>
          </p:cNvPr>
          <p:cNvSpPr txBox="1"/>
          <p:nvPr/>
        </p:nvSpPr>
        <p:spPr>
          <a:xfrm>
            <a:off x="750885" y="3169233"/>
            <a:ext cx="3771717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 smtClean="0"/>
              <a:t>Laws allow </a:t>
            </a:r>
            <a:r>
              <a:rPr lang="en-ES" dirty="0" smtClean="0"/>
              <a:t>tribal </a:t>
            </a:r>
            <a:r>
              <a:rPr lang="en-ES" dirty="0"/>
              <a:t>peoples to live in their </a:t>
            </a:r>
            <a:r>
              <a:rPr lang="en-ES" dirty="0" smtClean="0"/>
              <a:t>lands. </a:t>
            </a:r>
            <a:r>
              <a:rPr lang="en-GB" dirty="0" smtClean="0"/>
              <a:t>Different organisations </a:t>
            </a:r>
            <a:r>
              <a:rPr lang="en-ES" dirty="0" smtClean="0"/>
              <a:t>that </a:t>
            </a:r>
            <a:r>
              <a:rPr lang="en-ES" dirty="0"/>
              <a:t>protect human rights have </a:t>
            </a:r>
            <a:r>
              <a:rPr lang="en-GB" dirty="0" smtClean="0"/>
              <a:t>said</a:t>
            </a:r>
            <a:r>
              <a:rPr lang="en-ES" dirty="0" smtClean="0"/>
              <a:t> </a:t>
            </a:r>
            <a:r>
              <a:rPr lang="en-ES" dirty="0"/>
              <a:t>that </a:t>
            </a:r>
            <a:r>
              <a:rPr lang="en-GB" dirty="0" smtClean="0"/>
              <a:t>these</a:t>
            </a:r>
            <a:r>
              <a:rPr lang="en-ES" dirty="0" smtClean="0"/>
              <a:t> </a:t>
            </a:r>
            <a:r>
              <a:rPr lang="en-ES" dirty="0"/>
              <a:t>lands belong to the tribes that live in them and need to be protected</a:t>
            </a:r>
            <a:r>
              <a:rPr lang="en-GB" dirty="0"/>
              <a:t>. </a:t>
            </a:r>
            <a:endParaRPr lang="en-GB" dirty="0" smtClean="0"/>
          </a:p>
          <a:p>
            <a:r>
              <a:rPr lang="en-GB" dirty="0" smtClean="0"/>
              <a:t>Sadly, </a:t>
            </a:r>
            <a:r>
              <a:rPr lang="en-ES" dirty="0" smtClean="0"/>
              <a:t>these </a:t>
            </a:r>
            <a:r>
              <a:rPr lang="en-ES" dirty="0"/>
              <a:t>tribes are in danger, especially those that have had no contact with other </a:t>
            </a:r>
            <a:r>
              <a:rPr lang="en-ES" dirty="0" smtClean="0"/>
              <a:t>people</a:t>
            </a:r>
            <a:r>
              <a:rPr lang="en-GB" dirty="0" smtClean="0"/>
              <a:t>.</a:t>
            </a:r>
            <a:endParaRPr lang="en-E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52D5C6F-E3E9-4F5E-89EC-7221D3E9D2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350" y="3207005"/>
            <a:ext cx="3823235" cy="2703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823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646254"/>
            <a:ext cx="2111727" cy="1941658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/>
              <a:t>The Yanomami are </a:t>
            </a:r>
            <a:r>
              <a:rPr lang="en-GB" sz="1600" dirty="0" smtClean="0"/>
              <a:t>the </a:t>
            </a:r>
            <a:r>
              <a:rPr lang="en-GB" sz="1600" dirty="0"/>
              <a:t>largest </a:t>
            </a:r>
            <a:r>
              <a:rPr lang="en-GB" sz="1600" dirty="0" smtClean="0"/>
              <a:t>tribe </a:t>
            </a:r>
            <a:r>
              <a:rPr lang="en-GB" sz="1600" dirty="0"/>
              <a:t>in South America. </a:t>
            </a:r>
            <a:r>
              <a:rPr lang="en-GB" sz="1600" dirty="0" smtClean="0"/>
              <a:t>There are about 35,000 of them in the Amazon Rainforest.</a:t>
            </a:r>
            <a:endParaRPr lang="en-GB" sz="16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2963" y="372375"/>
            <a:ext cx="9144000" cy="994306"/>
          </a:xfrm>
        </p:spPr>
        <p:txBody>
          <a:bodyPr/>
          <a:lstStyle/>
          <a:p>
            <a:r>
              <a:rPr lang="en-GB" sz="3600" dirty="0" smtClean="0">
                <a:latin typeface="+mn-lt"/>
              </a:rPr>
              <a:t>Different Tribes</a:t>
            </a:r>
            <a:endParaRPr lang="en-GB" sz="3600" dirty="0">
              <a:latin typeface="+mn-lt"/>
            </a:endParaRPr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24314830-F7B7-4B1F-8AB7-2AB8B9D96EDB}"/>
              </a:ext>
            </a:extLst>
          </p:cNvPr>
          <p:cNvSpPr/>
          <p:nvPr/>
        </p:nvSpPr>
        <p:spPr>
          <a:xfrm>
            <a:off x="8290560" y="6482080"/>
            <a:ext cx="856403" cy="375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9D3A822-B679-4B8E-A448-0681F4C22E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59" y="2193762"/>
            <a:ext cx="1867583" cy="157638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395446" y="766734"/>
            <a:ext cx="1106312" cy="3418986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 smtClean="0"/>
              <a:t>The </a:t>
            </a:r>
            <a:r>
              <a:rPr lang="en-ES" sz="1600" dirty="0" smtClean="0"/>
              <a:t>Tupi </a:t>
            </a:r>
            <a:r>
              <a:rPr lang="en-ES" sz="1600" dirty="0"/>
              <a:t>were one of the most numerous </a:t>
            </a:r>
            <a:r>
              <a:rPr lang="en-ES" sz="1600" dirty="0" smtClean="0"/>
              <a:t>tribes</a:t>
            </a:r>
            <a:r>
              <a:rPr lang="en-GB" sz="1600" dirty="0" smtClean="0"/>
              <a:t> in </a:t>
            </a:r>
            <a:r>
              <a:rPr lang="en-ES" sz="1600" dirty="0" smtClean="0"/>
              <a:t>Brazil.</a:t>
            </a:r>
            <a:r>
              <a:rPr lang="en-GB" sz="1600" dirty="0" smtClean="0"/>
              <a:t> But many have died from disease and illness.</a:t>
            </a:r>
            <a:endParaRPr lang="en-ES" sz="16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02D8DA0-90C5-44A2-A815-816AE0B582C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484" y="1138254"/>
            <a:ext cx="1543753" cy="204362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5783061" y="4597229"/>
            <a:ext cx="2371373" cy="1941658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ES" sz="1600" dirty="0"/>
              <a:t>The Kayapo live in a </a:t>
            </a:r>
            <a:r>
              <a:rPr lang="en-GB" sz="1600" dirty="0" smtClean="0"/>
              <a:t>big</a:t>
            </a:r>
            <a:r>
              <a:rPr lang="en-ES" sz="1600" dirty="0" smtClean="0"/>
              <a:t> </a:t>
            </a:r>
            <a:r>
              <a:rPr lang="en-ES" sz="1600" dirty="0"/>
              <a:t>area that spreads across </a:t>
            </a:r>
            <a:r>
              <a:rPr lang="en-GB" sz="1600" dirty="0" smtClean="0"/>
              <a:t>different parts of Brazil</a:t>
            </a:r>
            <a:r>
              <a:rPr lang="en-ES" sz="1600" dirty="0" smtClean="0"/>
              <a:t>. </a:t>
            </a:r>
            <a:r>
              <a:rPr lang="en-ES" sz="1600" dirty="0"/>
              <a:t>They live </a:t>
            </a:r>
            <a:endParaRPr lang="en-GB" sz="1600" dirty="0"/>
          </a:p>
          <a:p>
            <a:pPr algn="ctr"/>
            <a:r>
              <a:rPr lang="en-ES" sz="1600" dirty="0"/>
              <a:t>along the Xingu </a:t>
            </a:r>
            <a:r>
              <a:rPr lang="en-GB" sz="1600" dirty="0" smtClean="0"/>
              <a:t>river</a:t>
            </a:r>
            <a:r>
              <a:rPr lang="en-GB" sz="1600" dirty="0"/>
              <a:t> </a:t>
            </a:r>
            <a:r>
              <a:rPr lang="en-GB" sz="1600" dirty="0" smtClean="0"/>
              <a:t>and there are about 9,000 surviving.</a:t>
            </a:r>
            <a:endParaRPr lang="en-ES" sz="1600" dirty="0"/>
          </a:p>
        </p:txBody>
      </p:sp>
      <p:sp>
        <p:nvSpPr>
          <p:cNvPr id="12" name="Rectangle 11"/>
          <p:cNvSpPr/>
          <p:nvPr/>
        </p:nvSpPr>
        <p:spPr>
          <a:xfrm>
            <a:off x="279118" y="4081686"/>
            <a:ext cx="2608440" cy="2434101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/>
              <a:t>The </a:t>
            </a:r>
            <a:r>
              <a:rPr lang="en-GB" sz="1600" dirty="0" err="1"/>
              <a:t>Awá</a:t>
            </a:r>
            <a:r>
              <a:rPr lang="en-GB" sz="1600" dirty="0"/>
              <a:t> live in the eastern Amazon rainforest. There are approximately 350 members, 100 of which are </a:t>
            </a:r>
            <a:r>
              <a:rPr lang="en-GB" sz="1600" dirty="0" smtClean="0"/>
              <a:t>uncontacted, which means they have never met anyone from outside their tribe!</a:t>
            </a:r>
            <a:endParaRPr lang="en-GB" sz="16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3D264A4-0CA6-47EB-838E-466339EA97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736" y="4558166"/>
            <a:ext cx="1601162" cy="22691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FE4E3CD-D1F5-4506-A45B-C6352E89B46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4434" y="3774211"/>
            <a:ext cx="940385" cy="292594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398D612-BFAC-48E8-93F0-F0F81766510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770" y="875630"/>
            <a:ext cx="2599528" cy="1906401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328950" y="2767217"/>
            <a:ext cx="2358936" cy="1449216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/>
              <a:t>The </a:t>
            </a:r>
            <a:r>
              <a:rPr lang="en-GB" sz="1600" dirty="0" err="1"/>
              <a:t>Korubo</a:t>
            </a:r>
            <a:r>
              <a:rPr lang="en-GB" sz="1600" dirty="0"/>
              <a:t> are one of the tribes living </a:t>
            </a:r>
            <a:r>
              <a:rPr lang="en-GB" sz="1600" dirty="0" smtClean="0"/>
              <a:t>western </a:t>
            </a:r>
            <a:r>
              <a:rPr lang="en-GB" sz="1600" dirty="0"/>
              <a:t>Brazilian Amazon</a:t>
            </a:r>
            <a:r>
              <a:rPr lang="en-GB" sz="1600" dirty="0" smtClean="0"/>
              <a:t>. These are an uncontacted tribe.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03449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1323309"/>
            <a:ext cx="7632700" cy="772107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 smtClean="0"/>
              <a:t>Scientists </a:t>
            </a:r>
            <a:r>
              <a:rPr lang="en-GB" dirty="0"/>
              <a:t>have discovered that the lands of tribal peoples act as barriers to </a:t>
            </a:r>
            <a:r>
              <a:rPr lang="en-GB" dirty="0" smtClean="0"/>
              <a:t>deforestation (cutting down trees and destroyin</a:t>
            </a:r>
            <a:r>
              <a:rPr lang="en-GB" dirty="0" smtClean="0"/>
              <a:t>g the rainforest)</a:t>
            </a:r>
            <a:r>
              <a:rPr lang="en-GB" dirty="0" smtClean="0"/>
              <a:t>. </a:t>
            </a:r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0" y="478895"/>
            <a:ext cx="9144000" cy="994306"/>
          </a:xfrm>
        </p:spPr>
        <p:txBody>
          <a:bodyPr/>
          <a:lstStyle/>
          <a:p>
            <a:r>
              <a:rPr lang="en-ES" sz="3600" b="1" dirty="0"/>
              <a:t>Guardians of the Rainforest</a:t>
            </a:r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24314830-F7B7-4B1F-8AB7-2AB8B9D96EDB}"/>
              </a:ext>
            </a:extLst>
          </p:cNvPr>
          <p:cNvSpPr/>
          <p:nvPr/>
        </p:nvSpPr>
        <p:spPr>
          <a:xfrm>
            <a:off x="8290560" y="6482080"/>
            <a:ext cx="856403" cy="375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ACAFB94-BAB9-4356-9ED9-EC20A6C15374}"/>
              </a:ext>
            </a:extLst>
          </p:cNvPr>
          <p:cNvSpPr>
            <a:spLocks/>
          </p:cNvSpPr>
          <p:nvPr/>
        </p:nvSpPr>
        <p:spPr>
          <a:xfrm>
            <a:off x="755650" y="2458117"/>
            <a:ext cx="4269356" cy="1880103"/>
          </a:xfrm>
          <a:prstGeom prst="rect">
            <a:avLst/>
          </a:prstGeom>
          <a:solidFill>
            <a:srgbClr val="C9E1B1"/>
          </a:solidFill>
        </p:spPr>
        <p:txBody>
          <a:bodyPr wrap="square" lIns="108000" tIns="108000" rIns="108000" bIns="108000" anchor="ctr" anchorCtr="0">
            <a:spAutoFit/>
          </a:bodyPr>
          <a:lstStyle/>
          <a:p>
            <a:r>
              <a:rPr lang="en-GB" dirty="0" smtClean="0"/>
              <a:t>Scientists</a:t>
            </a:r>
            <a:r>
              <a:rPr lang="en-ES" dirty="0" smtClean="0"/>
              <a:t> </a:t>
            </a:r>
            <a:r>
              <a:rPr lang="en-ES" dirty="0"/>
              <a:t>have </a:t>
            </a:r>
            <a:r>
              <a:rPr lang="en-GB" dirty="0" smtClean="0"/>
              <a:t>watched</a:t>
            </a:r>
            <a:r>
              <a:rPr lang="en-ES" dirty="0" smtClean="0"/>
              <a:t> </a:t>
            </a:r>
            <a:r>
              <a:rPr lang="en-GB" dirty="0" smtClean="0"/>
              <a:t>tribal areas</a:t>
            </a:r>
            <a:r>
              <a:rPr lang="en-ES" dirty="0" smtClean="0"/>
              <a:t> in </a:t>
            </a:r>
            <a:r>
              <a:rPr lang="en-ES" dirty="0"/>
              <a:t>Brazil</a:t>
            </a:r>
            <a:r>
              <a:rPr lang="en-GB" dirty="0"/>
              <a:t>. These are </a:t>
            </a:r>
            <a:r>
              <a:rPr lang="en-ES" dirty="0"/>
              <a:t>lands that have been </a:t>
            </a:r>
            <a:r>
              <a:rPr lang="en-ES" dirty="0" smtClean="0"/>
              <a:t>protected</a:t>
            </a:r>
            <a:r>
              <a:rPr lang="en-GB" dirty="0" smtClean="0"/>
              <a:t> for the tribes </a:t>
            </a:r>
            <a:r>
              <a:rPr lang="en-ES" dirty="0" smtClean="0"/>
              <a:t>so </a:t>
            </a:r>
            <a:r>
              <a:rPr lang="en-ES" dirty="0"/>
              <a:t>that </a:t>
            </a:r>
            <a:r>
              <a:rPr lang="en-GB" dirty="0" smtClean="0"/>
              <a:t>deforestation cannot happen there</a:t>
            </a:r>
            <a:r>
              <a:rPr lang="en-ES" dirty="0" smtClean="0"/>
              <a:t>. </a:t>
            </a:r>
            <a:r>
              <a:rPr lang="en-GB" dirty="0"/>
              <a:t>They found </a:t>
            </a:r>
            <a:r>
              <a:rPr lang="en-ES" dirty="0"/>
              <a:t>that </a:t>
            </a:r>
            <a:r>
              <a:rPr lang="en-GB" dirty="0"/>
              <a:t>deforestation </a:t>
            </a:r>
            <a:r>
              <a:rPr lang="en-GB" dirty="0" smtClean="0"/>
              <a:t>was worse outside tribal areas. 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D43621A-DF81-4B3D-9F2C-70920E0F1D0A}"/>
              </a:ext>
            </a:extLst>
          </p:cNvPr>
          <p:cNvSpPr>
            <a:spLocks/>
          </p:cNvSpPr>
          <p:nvPr/>
        </p:nvSpPr>
        <p:spPr>
          <a:xfrm>
            <a:off x="755651" y="4552415"/>
            <a:ext cx="4269356" cy="1603104"/>
          </a:xfrm>
          <a:prstGeom prst="rect">
            <a:avLst/>
          </a:prstGeom>
          <a:solidFill>
            <a:srgbClr val="C9E1B1"/>
          </a:solidFill>
        </p:spPr>
        <p:txBody>
          <a:bodyPr wrap="square" lIns="108000" tIns="108000" rIns="108000" bIns="108000" anchor="ctr" anchorCtr="0">
            <a:spAutoFit/>
          </a:bodyPr>
          <a:lstStyle/>
          <a:p>
            <a:r>
              <a:rPr lang="en-GB" dirty="0"/>
              <a:t>This shows that Amazon tribes have a truly respectful and environmentally friendly lifestyle and that we can consider them </a:t>
            </a:r>
            <a:r>
              <a:rPr lang="en-GB" b="1" dirty="0"/>
              <a:t>guardians of the rainforest.</a:t>
            </a:r>
            <a:endParaRPr lang="en-ES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028DBA5-9C69-40F8-A29F-33EBE77D39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583" b="7938"/>
          <a:stretch/>
        </p:blipFill>
        <p:spPr>
          <a:xfrm>
            <a:off x="5117325" y="2181119"/>
            <a:ext cx="3271024" cy="3774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42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Tribal Talking Sticks 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812800" y="1473201"/>
            <a:ext cx="7751584" cy="4355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Decorative </a:t>
            </a:r>
            <a:r>
              <a:rPr lang="en-GB" b="1" dirty="0"/>
              <a:t>sticks</a:t>
            </a:r>
            <a:r>
              <a:rPr lang="en-GB" dirty="0"/>
              <a:t> can be traced to the </a:t>
            </a:r>
            <a:r>
              <a:rPr lang="en-GB" b="1" dirty="0"/>
              <a:t>tribal</a:t>
            </a:r>
            <a:r>
              <a:rPr lang="en-GB" dirty="0"/>
              <a:t> use of “Talking </a:t>
            </a:r>
            <a:r>
              <a:rPr lang="en-GB" b="1" dirty="0"/>
              <a:t>Sticks</a:t>
            </a:r>
            <a:r>
              <a:rPr lang="en-GB" dirty="0"/>
              <a:t>”, which were symbolic </a:t>
            </a:r>
            <a:r>
              <a:rPr lang="en-GB" b="1" dirty="0"/>
              <a:t>sticks</a:t>
            </a:r>
            <a:r>
              <a:rPr lang="en-GB" dirty="0"/>
              <a:t> held by members of the </a:t>
            </a:r>
            <a:r>
              <a:rPr lang="en-GB" b="1" dirty="0"/>
              <a:t>tribe</a:t>
            </a:r>
            <a:r>
              <a:rPr lang="en-GB" dirty="0"/>
              <a:t> while </a:t>
            </a:r>
            <a:r>
              <a:rPr lang="en-GB" dirty="0" smtClean="0"/>
              <a:t>having a tribal council meeting. </a:t>
            </a:r>
            <a:r>
              <a:rPr lang="en-GB" dirty="0"/>
              <a:t>While holding the </a:t>
            </a:r>
            <a:r>
              <a:rPr lang="en-GB" b="1" dirty="0"/>
              <a:t>stick</a:t>
            </a:r>
            <a:r>
              <a:rPr lang="en-GB" dirty="0"/>
              <a:t>, you had the right to speak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sz="2500" b="1" dirty="0" smtClean="0"/>
              <a:t>Your Task: </a:t>
            </a:r>
          </a:p>
          <a:p>
            <a:endParaRPr lang="en-GB" dirty="0"/>
          </a:p>
          <a:p>
            <a:r>
              <a:rPr lang="en-GB" dirty="0" smtClean="0"/>
              <a:t>To find a suitable stick to become your ‘Talking Stick’ and paint or decorate it to show your personality. There are many different designs you can try. </a:t>
            </a:r>
          </a:p>
          <a:p>
            <a:endParaRPr lang="en-GB" dirty="0"/>
          </a:p>
          <a:p>
            <a:r>
              <a:rPr lang="en-GB" dirty="0" smtClean="0"/>
              <a:t>Look at the next page for ideas. We can’t wait to see how your designs turn out!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23085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Examples of Design 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464" y="1382712"/>
            <a:ext cx="1963492" cy="2309990"/>
          </a:xfrm>
          <a:prstGeom prst="rect">
            <a:avLst/>
          </a:prstGeom>
        </p:spPr>
      </p:pic>
      <p:sp>
        <p:nvSpPr>
          <p:cNvPr id="4" name="AutoShape 2" descr="Summer DIY: Painted Talking Sticks | Hey Mishk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665" y="1586440"/>
            <a:ext cx="1847850" cy="2466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6858" y="1586439"/>
            <a:ext cx="1847850" cy="24669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3076" y="3816879"/>
            <a:ext cx="1616236" cy="26608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7295" y="4301064"/>
            <a:ext cx="2466975" cy="1847850"/>
          </a:xfrm>
          <a:prstGeom prst="rect">
            <a:avLst/>
          </a:prstGeom>
        </p:spPr>
      </p:pic>
      <p:sp>
        <p:nvSpPr>
          <p:cNvPr id="10" name="AutoShape 4" descr="Pastel Driftwood Tribal Boho Wall Hanging Painted stick wall | Ets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29665" y="4250468"/>
            <a:ext cx="1554339" cy="207512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514517" y="4380088"/>
            <a:ext cx="11627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You could even create a wall hanging with your designs!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870325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3D148E0F-CB5B-468D-8661-4E947932827E}"/>
              </a:ext>
            </a:extLst>
          </p:cNvPr>
          <p:cNvSpPr/>
          <p:nvPr/>
        </p:nvSpPr>
        <p:spPr>
          <a:xfrm>
            <a:off x="3738879" y="2919307"/>
            <a:ext cx="1517227" cy="11650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130</TotalTime>
  <Words>514</Words>
  <Application>Microsoft Office PowerPoint</Application>
  <PresentationFormat>On-screen Show (4:3)</PresentationFormat>
  <Paragraphs>32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Twinkl</vt:lpstr>
      <vt:lpstr>Calibri</vt:lpstr>
      <vt:lpstr>Office Theme</vt:lpstr>
      <vt:lpstr>PowerPoint Presentation</vt:lpstr>
      <vt:lpstr>The Amazon Rainforest</vt:lpstr>
      <vt:lpstr>How Many Amazon Tribes Are There?</vt:lpstr>
      <vt:lpstr>Different Tribes</vt:lpstr>
      <vt:lpstr>Guardians of the Rainforest</vt:lpstr>
      <vt:lpstr>Tribal Talking Sticks </vt:lpstr>
      <vt:lpstr>Examples of Design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Claire Kerekes</dc:creator>
  <cp:lastModifiedBy>J Geals BTP</cp:lastModifiedBy>
  <cp:revision>17</cp:revision>
  <dcterms:created xsi:type="dcterms:W3CDTF">2020-04-13T12:09:49Z</dcterms:created>
  <dcterms:modified xsi:type="dcterms:W3CDTF">2021-01-31T11:23:45Z</dcterms:modified>
</cp:coreProperties>
</file>