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23"/>
  </p:notesMasterIdLst>
  <p:sldIdLst>
    <p:sldId id="296" r:id="rId9"/>
    <p:sldId id="381" r:id="rId10"/>
    <p:sldId id="379" r:id="rId11"/>
    <p:sldId id="369" r:id="rId12"/>
    <p:sldId id="378" r:id="rId13"/>
    <p:sldId id="380" r:id="rId14"/>
    <p:sldId id="392" r:id="rId15"/>
    <p:sldId id="383" r:id="rId16"/>
    <p:sldId id="384" r:id="rId17"/>
    <p:sldId id="385" r:id="rId18"/>
    <p:sldId id="386" r:id="rId19"/>
    <p:sldId id="387" r:id="rId20"/>
    <p:sldId id="389" r:id="rId21"/>
    <p:sldId id="390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34" userDrawn="1">
          <p15:clr>
            <a:srgbClr val="A4A3A4"/>
          </p15:clr>
        </p15:guide>
        <p15:guide id="2" pos="29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8BD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242" y="54"/>
      </p:cViewPr>
      <p:guideLst>
        <p:guide orient="horz" pos="3634"/>
        <p:guide pos="29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27/06/2021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9643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4704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CA6A06-5626-43D6-8192-CD2064519AE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810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27/06/2021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21.png"/><Relationship Id="rId11" Type="http://schemas.openxmlformats.org/officeDocument/2006/relationships/image" Target="../media/image13.png"/><Relationship Id="rId5" Type="http://schemas.openxmlformats.org/officeDocument/2006/relationships/image" Target="../media/image20.png"/><Relationship Id="rId10" Type="http://schemas.microsoft.com/office/2007/relationships/hdphoto" Target="../media/hdphoto1.wdp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2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0.png"/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5" Type="http://schemas.openxmlformats.org/officeDocument/2006/relationships/image" Target="../media/image13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27.png"/><Relationship Id="rId5" Type="http://schemas.openxmlformats.org/officeDocument/2006/relationships/image" Target="../media/image25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11" Type="http://schemas.openxmlformats.org/officeDocument/2006/relationships/image" Target="../media/image13.png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image" Target="../media/image8.png"/><Relationship Id="rId9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23503" y="2487086"/>
            <a:ext cx="6334293" cy="188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What language is used to describe volume?</a:t>
            </a: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2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)	 Which item would you expect to have a 	 	 	 greater capacity?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                                    or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514350" marR="0" lvl="0" indent="-5143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 startAt="3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Which units are used to measure the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volume of liquids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	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358537" y="4807131"/>
            <a:ext cx="1698172" cy="113646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4256" y="4920631"/>
            <a:ext cx="16067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Kilograms and grams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391989" y="4804786"/>
            <a:ext cx="1698172" cy="113646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437708" y="4918286"/>
            <a:ext cx="16067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Litres and millilitres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425441" y="4804786"/>
            <a:ext cx="1698172" cy="113646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52507" y="4918286"/>
            <a:ext cx="184404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Metres and centimetres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563189" y="974061"/>
            <a:ext cx="1698172" cy="90009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617615" y="977832"/>
            <a:ext cx="16067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Long and short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596641" y="972888"/>
            <a:ext cx="1698172" cy="9024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51067" y="977832"/>
            <a:ext cx="16067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Full and empty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638800" y="972888"/>
            <a:ext cx="1698172" cy="90244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557159" y="977832"/>
            <a:ext cx="184404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Heavy and light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4200">
            <a:off x="3768575" y="2243392"/>
            <a:ext cx="2526643" cy="235239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17022">
            <a:off x="2395327" y="2627832"/>
            <a:ext cx="1468633" cy="162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530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8495" y="429601"/>
            <a:ext cx="7535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do we mean by volume?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64"/>
          <p:cNvSpPr txBox="1"/>
          <p:nvPr/>
        </p:nvSpPr>
        <p:spPr>
          <a:xfrm>
            <a:off x="807009" y="4785113"/>
            <a:ext cx="67269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Volume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can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also mean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the amount of space that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</a:rPr>
              <a:t> is filled by something.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AutoShape 2" descr="40+ Free Stadium &amp; Football Vectors - Pixab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933" y="1004038"/>
            <a:ext cx="1935919" cy="163490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763" y="410475"/>
            <a:ext cx="2216854" cy="3131864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4033765" y="3144858"/>
            <a:ext cx="4159259" cy="715493"/>
            <a:chOff x="3751768" y="535036"/>
            <a:chExt cx="3191356" cy="715493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3751768" y="535036"/>
              <a:ext cx="2901350" cy="715493"/>
            </a:xfrm>
            <a:prstGeom prst="wedgeRoundRectCallout">
              <a:avLst>
                <a:gd name="adj1" fmla="val 54871"/>
                <a:gd name="adj2" fmla="val 85970"/>
                <a:gd name="adj3" fmla="val 16667"/>
              </a:avLst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799726" y="679674"/>
              <a:ext cx="314339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dirty="0" smtClean="0"/>
                <a:t>TURN THE VOLUME DOWN!</a:t>
              </a:r>
              <a:endParaRPr lang="en-GB" sz="2400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378416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1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942" y="2025801"/>
            <a:ext cx="2028825" cy="22479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431" y="2061115"/>
            <a:ext cx="2028825" cy="2247900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3165025" y="2034687"/>
            <a:ext cx="2028825" cy="2247900"/>
            <a:chOff x="3070533" y="2363297"/>
            <a:chExt cx="2028825" cy="2247900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0533" y="2363297"/>
              <a:ext cx="2028825" cy="2247900"/>
            </a:xfrm>
            <a:prstGeom prst="rect">
              <a:avLst/>
            </a:prstGeom>
          </p:spPr>
        </p:pic>
        <p:sp>
          <p:nvSpPr>
            <p:cNvPr id="12" name="Oval 11"/>
            <p:cNvSpPr/>
            <p:nvPr/>
          </p:nvSpPr>
          <p:spPr>
            <a:xfrm>
              <a:off x="3802104" y="3948589"/>
              <a:ext cx="565680" cy="130969"/>
            </a:xfrm>
            <a:prstGeom prst="ellipse">
              <a:avLst/>
            </a:prstGeom>
            <a:solidFill>
              <a:srgbClr val="F4B771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3" name="Trapezoid 12"/>
            <p:cNvSpPr/>
            <p:nvPr/>
          </p:nvSpPr>
          <p:spPr>
            <a:xfrm rot="10800000">
              <a:off x="3720877" y="3496888"/>
              <a:ext cx="736601" cy="507999"/>
            </a:xfrm>
            <a:prstGeom prst="trapezoid">
              <a:avLst>
                <a:gd name="adj" fmla="val 15265"/>
              </a:avLst>
            </a:prstGeom>
            <a:solidFill>
              <a:srgbClr val="F4B771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11" name="Oval 10"/>
            <p:cNvSpPr/>
            <p:nvPr/>
          </p:nvSpPr>
          <p:spPr>
            <a:xfrm>
              <a:off x="3712411" y="3374044"/>
              <a:ext cx="745067" cy="215900"/>
            </a:xfrm>
            <a:prstGeom prst="ellipse">
              <a:avLst/>
            </a:prstGeom>
            <a:solidFill>
              <a:srgbClr val="F6D578"/>
            </a:solidFill>
            <a:ln w="28575"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  <p:sp>
          <p:nvSpPr>
            <p:cNvPr id="23" name="Right Triangle 13"/>
            <p:cNvSpPr/>
            <p:nvPr/>
          </p:nvSpPr>
          <p:spPr>
            <a:xfrm>
              <a:off x="3718120" y="3205559"/>
              <a:ext cx="257175" cy="808514"/>
            </a:xfrm>
            <a:custGeom>
              <a:avLst/>
              <a:gdLst>
                <a:gd name="connsiteX0" fmla="*/ 0 w 184150"/>
                <a:gd name="connsiteY0" fmla="*/ 814864 h 814864"/>
                <a:gd name="connsiteX1" fmla="*/ 0 w 184150"/>
                <a:gd name="connsiteY1" fmla="*/ 0 h 814864"/>
                <a:gd name="connsiteX2" fmla="*/ 184150 w 184150"/>
                <a:gd name="connsiteY2" fmla="*/ 814864 h 814864"/>
                <a:gd name="connsiteX3" fmla="*/ 0 w 184150"/>
                <a:gd name="connsiteY3" fmla="*/ 814864 h 814864"/>
                <a:gd name="connsiteX0" fmla="*/ 82550 w 184150"/>
                <a:gd name="connsiteY0" fmla="*/ 776764 h 814864"/>
                <a:gd name="connsiteX1" fmla="*/ 0 w 184150"/>
                <a:gd name="connsiteY1" fmla="*/ 0 h 814864"/>
                <a:gd name="connsiteX2" fmla="*/ 184150 w 184150"/>
                <a:gd name="connsiteY2" fmla="*/ 814864 h 814864"/>
                <a:gd name="connsiteX3" fmla="*/ 82550 w 184150"/>
                <a:gd name="connsiteY3" fmla="*/ 776764 h 814864"/>
                <a:gd name="connsiteX0" fmla="*/ 82550 w 285750"/>
                <a:gd name="connsiteY0" fmla="*/ 776764 h 802164"/>
                <a:gd name="connsiteX1" fmla="*/ 0 w 285750"/>
                <a:gd name="connsiteY1" fmla="*/ 0 h 802164"/>
                <a:gd name="connsiteX2" fmla="*/ 285750 w 285750"/>
                <a:gd name="connsiteY2" fmla="*/ 802164 h 802164"/>
                <a:gd name="connsiteX3" fmla="*/ 82550 w 285750"/>
                <a:gd name="connsiteY3" fmla="*/ 776764 h 802164"/>
                <a:gd name="connsiteX0" fmla="*/ 104775 w 285750"/>
                <a:gd name="connsiteY0" fmla="*/ 754539 h 802164"/>
                <a:gd name="connsiteX1" fmla="*/ 0 w 285750"/>
                <a:gd name="connsiteY1" fmla="*/ 0 h 802164"/>
                <a:gd name="connsiteX2" fmla="*/ 285750 w 285750"/>
                <a:gd name="connsiteY2" fmla="*/ 802164 h 802164"/>
                <a:gd name="connsiteX3" fmla="*/ 104775 w 285750"/>
                <a:gd name="connsiteY3" fmla="*/ 754539 h 802164"/>
                <a:gd name="connsiteX0" fmla="*/ 139700 w 285750"/>
                <a:gd name="connsiteY0" fmla="*/ 735489 h 802164"/>
                <a:gd name="connsiteX1" fmla="*/ 0 w 285750"/>
                <a:gd name="connsiteY1" fmla="*/ 0 h 802164"/>
                <a:gd name="connsiteX2" fmla="*/ 285750 w 285750"/>
                <a:gd name="connsiteY2" fmla="*/ 802164 h 802164"/>
                <a:gd name="connsiteX3" fmla="*/ 139700 w 285750"/>
                <a:gd name="connsiteY3" fmla="*/ 735489 h 802164"/>
                <a:gd name="connsiteX0" fmla="*/ 142875 w 285750"/>
                <a:gd name="connsiteY0" fmla="*/ 770414 h 802164"/>
                <a:gd name="connsiteX1" fmla="*/ 0 w 285750"/>
                <a:gd name="connsiteY1" fmla="*/ 0 h 802164"/>
                <a:gd name="connsiteX2" fmla="*/ 285750 w 285750"/>
                <a:gd name="connsiteY2" fmla="*/ 802164 h 802164"/>
                <a:gd name="connsiteX3" fmla="*/ 142875 w 285750"/>
                <a:gd name="connsiteY3" fmla="*/ 770414 h 802164"/>
                <a:gd name="connsiteX0" fmla="*/ 114300 w 257175"/>
                <a:gd name="connsiteY0" fmla="*/ 776764 h 808514"/>
                <a:gd name="connsiteX1" fmla="*/ 0 w 257175"/>
                <a:gd name="connsiteY1" fmla="*/ 0 h 808514"/>
                <a:gd name="connsiteX2" fmla="*/ 257175 w 257175"/>
                <a:gd name="connsiteY2" fmla="*/ 808514 h 808514"/>
                <a:gd name="connsiteX3" fmla="*/ 114300 w 257175"/>
                <a:gd name="connsiteY3" fmla="*/ 776764 h 808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7175" h="808514">
                  <a:moveTo>
                    <a:pt x="114300" y="776764"/>
                  </a:moveTo>
                  <a:lnTo>
                    <a:pt x="0" y="0"/>
                  </a:lnTo>
                  <a:lnTo>
                    <a:pt x="257175" y="808514"/>
                  </a:lnTo>
                  <a:lnTo>
                    <a:pt x="114300" y="776764"/>
                  </a:lnTo>
                  <a:close/>
                </a:path>
              </a:pathLst>
            </a:custGeom>
            <a:ln w="28575">
              <a:solidFill>
                <a:schemeClr val="bg1"/>
              </a:solidFill>
            </a:ln>
            <a:effectLst>
              <a:softEdge rad="12700"/>
            </a:effec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 sz="1400"/>
            </a:p>
          </p:txBody>
        </p:sp>
      </p:grpSp>
      <p:sp>
        <p:nvSpPr>
          <p:cNvPr id="55" name="TextBox 64"/>
          <p:cNvSpPr txBox="1"/>
          <p:nvPr/>
        </p:nvSpPr>
        <p:spPr>
          <a:xfrm>
            <a:off x="344043" y="4229792"/>
            <a:ext cx="81724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These glasses all have the same capacity.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But they </a:t>
            </a:r>
            <a:r>
              <a:rPr lang="en-GB" sz="2800" dirty="0" smtClean="0">
                <a:solidFill>
                  <a:srgbClr val="FF0000"/>
                </a:solidFill>
                <a:latin typeface="Calibri" panose="020F0502020204030204"/>
              </a:rPr>
              <a:t>don’t</a:t>
            </a: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 have the same volume of orange juice.</a:t>
            </a: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920610" y="1746534"/>
            <a:ext cx="2028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empty</a:t>
            </a:r>
            <a:endParaRPr lang="en-GB" sz="2800" dirty="0"/>
          </a:p>
        </p:txBody>
      </p:sp>
      <p:sp>
        <p:nvSpPr>
          <p:cNvPr id="56" name="TextBox 55"/>
          <p:cNvSpPr txBox="1"/>
          <p:nvPr/>
        </p:nvSpPr>
        <p:spPr>
          <a:xfrm>
            <a:off x="3557230" y="1764191"/>
            <a:ext cx="2028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</a:t>
            </a:r>
            <a:r>
              <a:rPr lang="en-GB" sz="2800" dirty="0" smtClean="0"/>
              <a:t>alf-full</a:t>
            </a:r>
            <a:endParaRPr lang="en-GB" sz="2800" dirty="0"/>
          </a:p>
        </p:txBody>
      </p:sp>
      <p:sp>
        <p:nvSpPr>
          <p:cNvPr id="57" name="TextBox 56"/>
          <p:cNvSpPr txBox="1"/>
          <p:nvPr/>
        </p:nvSpPr>
        <p:spPr>
          <a:xfrm>
            <a:off x="5148433" y="1764191"/>
            <a:ext cx="2028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</a:t>
            </a:r>
            <a:r>
              <a:rPr lang="en-GB" sz="2800" dirty="0" smtClean="0"/>
              <a:t>lmost full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710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2" grpId="0"/>
      <p:bldP spid="56" grpId="0"/>
      <p:bldP spid="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6335" y="1250360"/>
            <a:ext cx="2076450" cy="237172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2785" y="1250360"/>
            <a:ext cx="2076450" cy="237172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0472" y="1250359"/>
            <a:ext cx="2076450" cy="2371725"/>
          </a:xfrm>
          <a:prstGeom prst="rect">
            <a:avLst/>
          </a:prstGeom>
        </p:spPr>
      </p:pic>
      <p:sp>
        <p:nvSpPr>
          <p:cNvPr id="20" name="Trapezoid 19"/>
          <p:cNvSpPr/>
          <p:nvPr/>
        </p:nvSpPr>
        <p:spPr>
          <a:xfrm rot="10800000">
            <a:off x="1580606" y="2834640"/>
            <a:ext cx="1149531" cy="560694"/>
          </a:xfrm>
          <a:prstGeom prst="trapezoid">
            <a:avLst>
              <a:gd name="adj" fmla="val 9092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rapezoid 20"/>
          <p:cNvSpPr/>
          <p:nvPr/>
        </p:nvSpPr>
        <p:spPr>
          <a:xfrm rot="10800000">
            <a:off x="3583303" y="1567543"/>
            <a:ext cx="1272268" cy="1827792"/>
          </a:xfrm>
          <a:prstGeom prst="trapezoid">
            <a:avLst>
              <a:gd name="adj" fmla="val 9092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rapezoid 21"/>
          <p:cNvSpPr/>
          <p:nvPr/>
        </p:nvSpPr>
        <p:spPr>
          <a:xfrm rot="10800000">
            <a:off x="5813242" y="2103117"/>
            <a:ext cx="1162324" cy="1292215"/>
          </a:xfrm>
          <a:prstGeom prst="trapezoid">
            <a:avLst>
              <a:gd name="adj" fmla="val 572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64"/>
          <p:cNvSpPr txBox="1"/>
          <p:nvPr/>
        </p:nvSpPr>
        <p:spPr>
          <a:xfrm>
            <a:off x="184785" y="3939267"/>
            <a:ext cx="81724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These jugs all have the same capacity.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But they don’t have the same volume of water.</a:t>
            </a:r>
            <a:endParaRPr kumimoji="0" lang="en-GB" sz="2800" b="0" i="0" u="none" strike="noStrike" kern="1200" cap="none" spc="0" normalizeH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3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rapezoid 19"/>
          <p:cNvSpPr/>
          <p:nvPr/>
        </p:nvSpPr>
        <p:spPr>
          <a:xfrm rot="10800000">
            <a:off x="1580606" y="2834640"/>
            <a:ext cx="1149531" cy="560694"/>
          </a:xfrm>
          <a:prstGeom prst="trapezoid">
            <a:avLst>
              <a:gd name="adj" fmla="val 9092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rapezoid 21"/>
          <p:cNvSpPr/>
          <p:nvPr/>
        </p:nvSpPr>
        <p:spPr>
          <a:xfrm rot="10800000">
            <a:off x="5813513" y="1963588"/>
            <a:ext cx="1162324" cy="1292215"/>
          </a:xfrm>
          <a:prstGeom prst="trapezoid">
            <a:avLst>
              <a:gd name="adj" fmla="val 572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64"/>
          <p:cNvSpPr txBox="1"/>
          <p:nvPr/>
        </p:nvSpPr>
        <p:spPr>
          <a:xfrm>
            <a:off x="184785" y="3939267"/>
            <a:ext cx="8172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What do you notice about these jugs?</a:t>
            </a: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3038" y="360254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55882" y="5029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6" name="TextBox 64"/>
          <p:cNvSpPr txBox="1"/>
          <p:nvPr/>
        </p:nvSpPr>
        <p:spPr>
          <a:xfrm>
            <a:off x="184785" y="4718002"/>
            <a:ext cx="817245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The jugs all have a different capacity.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 smtClean="0">
                <a:solidFill>
                  <a:prstClr val="black"/>
                </a:solidFill>
                <a:latin typeface="Calibri" panose="020F0502020204030204"/>
              </a:rPr>
              <a:t>The jugs all contain the same volume of water.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4562" y="740607"/>
            <a:ext cx="1800225" cy="28036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6764" y="1220123"/>
            <a:ext cx="2445477" cy="2324100"/>
          </a:xfrm>
          <a:prstGeom prst="rect">
            <a:avLst/>
          </a:prstGeom>
        </p:spPr>
      </p:pic>
      <p:sp>
        <p:nvSpPr>
          <p:cNvPr id="19" name="Trapezoid 18"/>
          <p:cNvSpPr/>
          <p:nvPr/>
        </p:nvSpPr>
        <p:spPr>
          <a:xfrm rot="10800000">
            <a:off x="1214846" y="3017518"/>
            <a:ext cx="1551212" cy="348313"/>
          </a:xfrm>
          <a:prstGeom prst="trapezoid">
            <a:avLst>
              <a:gd name="adj" fmla="val 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rapezoid 22"/>
          <p:cNvSpPr/>
          <p:nvPr/>
        </p:nvSpPr>
        <p:spPr>
          <a:xfrm rot="10800000">
            <a:off x="5826576" y="2648693"/>
            <a:ext cx="1018632" cy="756000"/>
          </a:xfrm>
          <a:prstGeom prst="trapezoid">
            <a:avLst>
              <a:gd name="adj" fmla="val 3456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2542" y="1801143"/>
            <a:ext cx="1527995" cy="174308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2101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2163" y="2433502"/>
            <a:ext cx="6291617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42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28495" y="429601"/>
            <a:ext cx="7535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Which equipment do we use to measure capacity?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100" y="3801293"/>
            <a:ext cx="1795081" cy="18247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633" y="3614041"/>
            <a:ext cx="2265005" cy="20561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486" y="1422557"/>
            <a:ext cx="1457237" cy="16694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4894" y="1530805"/>
            <a:ext cx="4034334" cy="6323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688" y="2888208"/>
            <a:ext cx="1294639" cy="1829003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1009234" y="1150228"/>
            <a:ext cx="2312126" cy="221415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149795" y="2279084"/>
            <a:ext cx="1820546" cy="334799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499" y="2387719"/>
            <a:ext cx="919138" cy="313072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696" b="93671" l="2201" r="9779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14924" y="2360009"/>
            <a:ext cx="2214506" cy="1100289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785126" y="2196576"/>
            <a:ext cx="2377731" cy="143489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16944" y="5253560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719788" y="539624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544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53366">
            <a:off x="931350" y="3884142"/>
            <a:ext cx="1827835" cy="2094074"/>
          </a:xfrm>
          <a:prstGeom prst="rect">
            <a:avLst/>
          </a:prstGeom>
        </p:spPr>
      </p:pic>
      <p:sp>
        <p:nvSpPr>
          <p:cNvPr id="10" name="TextBox 64"/>
          <p:cNvSpPr txBox="1"/>
          <p:nvPr/>
        </p:nvSpPr>
        <p:spPr>
          <a:xfrm>
            <a:off x="2186226" y="1391241"/>
            <a:ext cx="50673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err="1" smtClean="0"/>
              <a:t>Milli</a:t>
            </a:r>
            <a:r>
              <a:rPr lang="en-GB" sz="2800" dirty="0" smtClean="0"/>
              <a:t> means thousandth.</a:t>
            </a:r>
            <a:endParaRPr lang="en-GB" sz="2800" dirty="0"/>
          </a:p>
        </p:txBody>
      </p:sp>
      <p:sp>
        <p:nvSpPr>
          <p:cNvPr id="11" name="TextBox 64"/>
          <p:cNvSpPr txBox="1"/>
          <p:nvPr/>
        </p:nvSpPr>
        <p:spPr>
          <a:xfrm>
            <a:off x="1498065" y="2291566"/>
            <a:ext cx="6443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There are 1,000 millimetres in 1 metre.</a:t>
            </a:r>
            <a:endParaRPr lang="en-GB" sz="2800" dirty="0"/>
          </a:p>
        </p:txBody>
      </p:sp>
      <p:sp>
        <p:nvSpPr>
          <p:cNvPr id="12" name="TextBox 64"/>
          <p:cNvSpPr txBox="1"/>
          <p:nvPr/>
        </p:nvSpPr>
        <p:spPr>
          <a:xfrm>
            <a:off x="1498065" y="3191891"/>
            <a:ext cx="64436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There are 1,000 millilitres in 1 litre.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64"/>
              <p:cNvSpPr txBox="1"/>
              <p:nvPr/>
            </p:nvSpPr>
            <p:spPr>
              <a:xfrm>
                <a:off x="3042800" y="4092215"/>
                <a:ext cx="335419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 smtClean="0"/>
                  <a:t>1,000 ml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 litre.</a:t>
                </a:r>
                <a:endParaRPr lang="en-GB" sz="2800" dirty="0"/>
              </a:p>
            </p:txBody>
          </p:sp>
        </mc:Choice>
        <mc:Fallback xmlns="">
          <p:sp>
            <p:nvSpPr>
              <p:cNvPr id="13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2800" y="4092215"/>
                <a:ext cx="3354190" cy="523220"/>
              </a:xfrm>
              <a:prstGeom prst="rect">
                <a:avLst/>
              </a:prstGeom>
              <a:blipFill>
                <a:blip r:embed="rId6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64"/>
          <p:cNvSpPr txBox="1"/>
          <p:nvPr/>
        </p:nvSpPr>
        <p:spPr>
          <a:xfrm>
            <a:off x="1312554" y="490916"/>
            <a:ext cx="68146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We measure liquid in litres and millilitres.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874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3" grpId="1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67" y="334776"/>
            <a:ext cx="3400425" cy="38957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287"/>
          <a:stretch/>
        </p:blipFill>
        <p:spPr>
          <a:xfrm>
            <a:off x="355157" y="4665861"/>
            <a:ext cx="7608209" cy="75531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22842" y="5051141"/>
            <a:ext cx="6777590" cy="1981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662686" y="4987835"/>
            <a:ext cx="591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0 ml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896814" y="4987835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500 ml</a:t>
            </a:r>
            <a:endParaRPr lang="en-GB" dirty="0"/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926540" y="4550369"/>
            <a:ext cx="3318631" cy="6388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009423" y="4098545"/>
            <a:ext cx="1072730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500" dirty="0" smtClean="0"/>
              <a:t>500 ml</a:t>
            </a:r>
            <a:endParaRPr lang="en-GB" sz="25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534150" y="3803135"/>
                <a:ext cx="2888932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500" dirty="0" smtClean="0"/>
                  <a:t>500 ml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500" dirty="0" smtClean="0"/>
                  <a:t> 5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500" dirty="0" smtClean="0"/>
                  <a:t> 100 ml</a:t>
                </a:r>
                <a:endParaRPr lang="en-GB" sz="25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34150" y="3803135"/>
                <a:ext cx="2888932" cy="477054"/>
              </a:xfrm>
              <a:prstGeom prst="rect">
                <a:avLst/>
              </a:prstGeom>
              <a:blipFill>
                <a:blip r:embed="rId7"/>
                <a:stretch>
                  <a:fillRect l="-3586" t="-10256" r="-2532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1271286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100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959703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200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2607855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300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3294128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400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4642166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600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273363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700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5946385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800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6650371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900</a:t>
            </a:r>
            <a:endParaRPr lang="en-GB" dirty="0"/>
          </a:p>
        </p:txBody>
      </p:sp>
      <p:cxnSp>
        <p:nvCxnSpPr>
          <p:cNvPr id="23" name="Straight Arrow Connector 22"/>
          <p:cNvCxnSpPr/>
          <p:nvPr/>
        </p:nvCxnSpPr>
        <p:spPr>
          <a:xfrm flipH="1" flipV="1">
            <a:off x="3584485" y="5330876"/>
            <a:ext cx="11588" cy="60285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7390030" y="4987835"/>
            <a:ext cx="573336" cy="2601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7344736" y="4987835"/>
            <a:ext cx="729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 litre</a:t>
            </a:r>
            <a:endParaRPr lang="en-GB" dirty="0"/>
          </a:p>
        </p:txBody>
      </p:sp>
      <p:sp>
        <p:nvSpPr>
          <p:cNvPr id="26" name="TextBox 64"/>
          <p:cNvSpPr txBox="1"/>
          <p:nvPr/>
        </p:nvSpPr>
        <p:spPr>
          <a:xfrm>
            <a:off x="6031498" y="1043167"/>
            <a:ext cx="31813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400 ml</a:t>
            </a:r>
            <a:endParaRPr lang="en-GB" sz="2800" dirty="0">
              <a:solidFill>
                <a:schemeClr val="accent1"/>
              </a:solidFill>
            </a:endParaRPr>
          </a:p>
        </p:txBody>
      </p:sp>
      <p:cxnSp>
        <p:nvCxnSpPr>
          <p:cNvPr id="27" name="Straight Arrow Connector 26"/>
          <p:cNvCxnSpPr/>
          <p:nvPr/>
        </p:nvCxnSpPr>
        <p:spPr>
          <a:xfrm>
            <a:off x="874351" y="4774866"/>
            <a:ext cx="740081" cy="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1534898" y="4774866"/>
            <a:ext cx="740081" cy="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2195445" y="4774866"/>
            <a:ext cx="740081" cy="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2855992" y="4774866"/>
            <a:ext cx="740081" cy="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3516539" y="4774866"/>
            <a:ext cx="740081" cy="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876702" y="504904"/>
            <a:ext cx="46219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volume of water in the jug?</a:t>
            </a:r>
            <a:endParaRPr lang="en-GB" sz="2800" dirty="0"/>
          </a:p>
        </p:txBody>
      </p:sp>
      <p:sp>
        <p:nvSpPr>
          <p:cNvPr id="37" name="Trapezoid 36"/>
          <p:cNvSpPr/>
          <p:nvPr/>
        </p:nvSpPr>
        <p:spPr>
          <a:xfrm rot="10800000">
            <a:off x="1097277" y="2841674"/>
            <a:ext cx="2076995" cy="1166608"/>
          </a:xfrm>
          <a:prstGeom prst="trapezoid">
            <a:avLst>
              <a:gd name="adj" fmla="val 4968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4879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5" grpId="0"/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67" y="334776"/>
            <a:ext cx="3400425" cy="38957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287"/>
          <a:stretch/>
        </p:blipFill>
        <p:spPr>
          <a:xfrm>
            <a:off x="355157" y="4665861"/>
            <a:ext cx="7608209" cy="755312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722842" y="5051141"/>
            <a:ext cx="6777590" cy="1981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662686" y="4987835"/>
            <a:ext cx="5918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0 ml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975192" y="4987835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500 ml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1258223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100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972766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200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2607855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300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3294128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400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4642166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600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5273363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700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5946385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800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6637308" y="498783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900</a:t>
            </a:r>
            <a:endParaRPr lang="en-GB" dirty="0"/>
          </a:p>
        </p:txBody>
      </p:sp>
      <p:cxnSp>
        <p:nvCxnSpPr>
          <p:cNvPr id="23" name="Straight Arrow Connector 22"/>
          <p:cNvCxnSpPr/>
          <p:nvPr/>
        </p:nvCxnSpPr>
        <p:spPr>
          <a:xfrm flipH="1" flipV="1">
            <a:off x="5246505" y="5333111"/>
            <a:ext cx="11588" cy="60285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7390030" y="4987835"/>
            <a:ext cx="573336" cy="2601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7344736" y="4987835"/>
            <a:ext cx="7298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 litre</a:t>
            </a:r>
            <a:endParaRPr lang="en-GB" dirty="0"/>
          </a:p>
        </p:txBody>
      </p:sp>
      <p:sp>
        <p:nvSpPr>
          <p:cNvPr id="26" name="TextBox 64"/>
          <p:cNvSpPr txBox="1"/>
          <p:nvPr/>
        </p:nvSpPr>
        <p:spPr>
          <a:xfrm>
            <a:off x="6016617" y="977716"/>
            <a:ext cx="13281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650 ml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876702" y="504904"/>
            <a:ext cx="46219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volume of water in the jug?</a:t>
            </a:r>
            <a:endParaRPr lang="en-GB" sz="2800" dirty="0"/>
          </a:p>
        </p:txBody>
      </p:sp>
      <p:sp>
        <p:nvSpPr>
          <p:cNvPr id="2" name="Trapezoid 1"/>
          <p:cNvSpPr/>
          <p:nvPr/>
        </p:nvSpPr>
        <p:spPr>
          <a:xfrm rot="10800000">
            <a:off x="1097278" y="2090056"/>
            <a:ext cx="2076995" cy="1918226"/>
          </a:xfrm>
          <a:prstGeom prst="trapezoid">
            <a:avLst>
              <a:gd name="adj" fmla="val 4968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3387" y="2630167"/>
            <a:ext cx="747045" cy="747045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056231" y="277285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>
            <a:off x="4876464" y="4764337"/>
            <a:ext cx="740081" cy="0"/>
          </a:xfrm>
          <a:prstGeom prst="straightConnector1">
            <a:avLst/>
          </a:prstGeom>
          <a:ln w="3810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3947787" y="4124801"/>
                <a:ext cx="2727029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500" dirty="0"/>
                  <a:t>1</a:t>
                </a:r>
                <a:r>
                  <a:rPr lang="en-GB" sz="2500" dirty="0" smtClean="0"/>
                  <a:t>00 ml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500" dirty="0" smtClean="0"/>
                  <a:t> 2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500" dirty="0" smtClean="0"/>
                  <a:t> </a:t>
                </a:r>
                <a:r>
                  <a:rPr lang="en-GB" sz="2500" dirty="0"/>
                  <a:t>5</a:t>
                </a:r>
                <a:r>
                  <a:rPr lang="en-GB" sz="2500" dirty="0" smtClean="0"/>
                  <a:t>0 ml</a:t>
                </a:r>
                <a:endParaRPr lang="en-GB" sz="2500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7787" y="4124801"/>
                <a:ext cx="2727029" cy="477054"/>
              </a:xfrm>
              <a:prstGeom prst="rect">
                <a:avLst/>
              </a:prstGeom>
              <a:blipFill>
                <a:blip r:embed="rId8"/>
                <a:stretch>
                  <a:fillRect l="-3803" t="-10256" r="-2908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7654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5" grpId="0"/>
      <p:bldP spid="26" grpId="0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22842" y="5171147"/>
            <a:ext cx="6777590" cy="1981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804118" y="4999935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0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851291" y="3859287"/>
                <a:ext cx="2752228" cy="4770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500" dirty="0" smtClean="0"/>
                  <a:t>5 litres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500" dirty="0" smtClean="0"/>
                  <a:t> 5 </a:t>
                </a:r>
                <a14:m>
                  <m:oMath xmlns:m="http://schemas.openxmlformats.org/officeDocument/2006/math">
                    <m:r>
                      <a:rPr lang="en-GB" sz="25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500" dirty="0" smtClean="0"/>
                  <a:t> 1 litre</a:t>
                </a:r>
                <a:endParaRPr lang="en-GB" sz="25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1291" y="3859287"/>
                <a:ext cx="2752228" cy="477054"/>
              </a:xfrm>
              <a:prstGeom prst="rect">
                <a:avLst/>
              </a:prstGeom>
              <a:blipFill>
                <a:blip r:embed="rId5"/>
                <a:stretch>
                  <a:fillRect l="-3769" t="-8974" r="-2661" b="-307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2044111" y="4999935"/>
            <a:ext cx="407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1 l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3364468" y="4999935"/>
            <a:ext cx="407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2 l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4698438" y="4999935"/>
            <a:ext cx="407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3 l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6016725" y="4999935"/>
            <a:ext cx="407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4 l</a:t>
            </a:r>
            <a:endParaRPr lang="en-GB" dirty="0"/>
          </a:p>
        </p:txBody>
      </p:sp>
      <p:cxnSp>
        <p:nvCxnSpPr>
          <p:cNvPr id="23" name="Straight Arrow Connector 22"/>
          <p:cNvCxnSpPr/>
          <p:nvPr/>
        </p:nvCxnSpPr>
        <p:spPr>
          <a:xfrm flipH="1" flipV="1">
            <a:off x="6227405" y="5278463"/>
            <a:ext cx="11588" cy="60285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7390030" y="5109139"/>
            <a:ext cx="573336" cy="2601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/>
          <p:cNvSpPr txBox="1"/>
          <p:nvPr/>
        </p:nvSpPr>
        <p:spPr>
          <a:xfrm>
            <a:off x="7344736" y="4999935"/>
            <a:ext cx="4074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  <a:r>
              <a:rPr lang="en-GB" dirty="0" smtClean="0"/>
              <a:t> l</a:t>
            </a:r>
            <a:endParaRPr lang="en-GB" dirty="0"/>
          </a:p>
        </p:txBody>
      </p:sp>
      <p:sp>
        <p:nvSpPr>
          <p:cNvPr id="26" name="TextBox 64"/>
          <p:cNvSpPr txBox="1"/>
          <p:nvPr/>
        </p:nvSpPr>
        <p:spPr>
          <a:xfrm>
            <a:off x="5799335" y="1549273"/>
            <a:ext cx="1241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4 litres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876702" y="504904"/>
            <a:ext cx="46219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volume of water in the jug?</a:t>
            </a:r>
            <a:endParaRPr lang="en-GB" sz="2800" dirty="0"/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2482" y="161984"/>
            <a:ext cx="3138798" cy="4034146"/>
          </a:xfrm>
          <a:prstGeom prst="rect">
            <a:avLst/>
          </a:prstGeom>
        </p:spPr>
      </p:pic>
      <p:sp>
        <p:nvSpPr>
          <p:cNvPr id="34" name="Rectangle 33"/>
          <p:cNvSpPr/>
          <p:nvPr/>
        </p:nvSpPr>
        <p:spPr>
          <a:xfrm>
            <a:off x="1293064" y="890969"/>
            <a:ext cx="1464779" cy="2682809"/>
          </a:xfrm>
          <a:prstGeom prst="rect">
            <a:avLst/>
          </a:prstGeom>
          <a:solidFill>
            <a:srgbClr val="E5F5FE"/>
          </a:solidFill>
          <a:ln>
            <a:solidFill>
              <a:srgbClr val="E5F5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9" name="Straight Connector 38"/>
          <p:cNvCxnSpPr/>
          <p:nvPr/>
        </p:nvCxnSpPr>
        <p:spPr>
          <a:xfrm>
            <a:off x="1866217" y="2226630"/>
            <a:ext cx="5969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1866217" y="1648305"/>
            <a:ext cx="5969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rapezoid 36"/>
          <p:cNvSpPr/>
          <p:nvPr/>
        </p:nvSpPr>
        <p:spPr>
          <a:xfrm rot="10800000">
            <a:off x="1097278" y="1629462"/>
            <a:ext cx="2027077" cy="2350231"/>
          </a:xfrm>
          <a:prstGeom prst="trapezoid">
            <a:avLst>
              <a:gd name="adj" fmla="val 3503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1" name="Straight Connector 40"/>
          <p:cNvCxnSpPr/>
          <p:nvPr/>
        </p:nvCxnSpPr>
        <p:spPr>
          <a:xfrm>
            <a:off x="1866217" y="1069980"/>
            <a:ext cx="5969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1133324" y="877942"/>
            <a:ext cx="7328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KG Primary Penmanship" panose="02000506000000020003" pitchFamily="2" charset="0"/>
              </a:rPr>
              <a:t>5 litres</a:t>
            </a:r>
            <a:endParaRPr lang="en-GB" dirty="0">
              <a:latin typeface="KG Primary Penmanship" panose="02000506000000020003" pitchFamily="2" charset="0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2436643" y="3383278"/>
            <a:ext cx="2647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2436643" y="2804955"/>
            <a:ext cx="26474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1852980" y="3378120"/>
            <a:ext cx="5969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1852980" y="2799797"/>
            <a:ext cx="59690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954961" y="4804762"/>
          <a:ext cx="6600800" cy="2655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0160">
                  <a:extLst>
                    <a:ext uri="{9D8B030D-6E8A-4147-A177-3AD203B41FA5}">
                      <a16:colId xmlns:a16="http://schemas.microsoft.com/office/drawing/2014/main" val="3258825793"/>
                    </a:ext>
                  </a:extLst>
                </a:gridCol>
                <a:gridCol w="1320160">
                  <a:extLst>
                    <a:ext uri="{9D8B030D-6E8A-4147-A177-3AD203B41FA5}">
                      <a16:colId xmlns:a16="http://schemas.microsoft.com/office/drawing/2014/main" val="2764860736"/>
                    </a:ext>
                  </a:extLst>
                </a:gridCol>
                <a:gridCol w="1320160">
                  <a:extLst>
                    <a:ext uri="{9D8B030D-6E8A-4147-A177-3AD203B41FA5}">
                      <a16:colId xmlns:a16="http://schemas.microsoft.com/office/drawing/2014/main" val="2888606643"/>
                    </a:ext>
                  </a:extLst>
                </a:gridCol>
                <a:gridCol w="1320160">
                  <a:extLst>
                    <a:ext uri="{9D8B030D-6E8A-4147-A177-3AD203B41FA5}">
                      <a16:colId xmlns:a16="http://schemas.microsoft.com/office/drawing/2014/main" val="3498835902"/>
                    </a:ext>
                  </a:extLst>
                </a:gridCol>
                <a:gridCol w="1320160">
                  <a:extLst>
                    <a:ext uri="{9D8B030D-6E8A-4147-A177-3AD203B41FA5}">
                      <a16:colId xmlns:a16="http://schemas.microsoft.com/office/drawing/2014/main" val="191909283"/>
                    </a:ext>
                  </a:extLst>
                </a:gridCol>
              </a:tblGrid>
              <a:tr h="265513"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95064994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421903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6" grpId="0"/>
      <p:bldP spid="18" grpId="0"/>
      <p:bldP spid="19" grpId="0"/>
      <p:bldP spid="21" grpId="0"/>
      <p:bldP spid="25" grpId="0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914" y="1338064"/>
            <a:ext cx="2599504" cy="2978143"/>
          </a:xfrm>
          <a:prstGeom prst="rect">
            <a:avLst/>
          </a:prstGeom>
        </p:spPr>
      </p:pic>
      <p:sp>
        <p:nvSpPr>
          <p:cNvPr id="28" name="Trapezoid 27"/>
          <p:cNvSpPr/>
          <p:nvPr/>
        </p:nvSpPr>
        <p:spPr>
          <a:xfrm rot="10800000">
            <a:off x="4837950" y="1912174"/>
            <a:ext cx="1587789" cy="2268000"/>
          </a:xfrm>
          <a:prstGeom prst="trapezoid">
            <a:avLst>
              <a:gd name="adj" fmla="val 4968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695" y="2095345"/>
            <a:ext cx="2028825" cy="22479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757" y="2095345"/>
            <a:ext cx="2028825" cy="2247900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67512" y="407690"/>
            <a:ext cx="6077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Teddy has 1 litre of water in a jug.</a:t>
            </a:r>
          </a:p>
        </p:txBody>
      </p:sp>
      <p:pic>
        <p:nvPicPr>
          <p:cNvPr id="32" name="Picture 3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5320" y="407690"/>
            <a:ext cx="1447703" cy="1072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52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/>
          <p:cNvSpPr txBox="1"/>
          <p:nvPr/>
        </p:nvSpPr>
        <p:spPr>
          <a:xfrm>
            <a:off x="667512" y="407690"/>
            <a:ext cx="607780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Teddy has 1 litre of water in a jug.</a:t>
            </a:r>
          </a:p>
          <a:p>
            <a:r>
              <a:rPr lang="en-GB" sz="2800" dirty="0"/>
              <a:t>He uses the water to fill 2 glasses.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r>
              <a:rPr lang="en-GB" sz="2800" dirty="0" smtClean="0"/>
              <a:t>What is the capacity of one glass?</a:t>
            </a:r>
            <a:endParaRPr lang="en-GB" sz="2800" dirty="0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914" y="1338064"/>
            <a:ext cx="2599504" cy="2978143"/>
          </a:xfrm>
          <a:prstGeom prst="rect">
            <a:avLst/>
          </a:prstGeom>
        </p:spPr>
      </p:pic>
      <p:sp>
        <p:nvSpPr>
          <p:cNvPr id="28" name="Trapezoid 27"/>
          <p:cNvSpPr/>
          <p:nvPr/>
        </p:nvSpPr>
        <p:spPr>
          <a:xfrm rot="10800000">
            <a:off x="4837949" y="3277766"/>
            <a:ext cx="1587789" cy="902408"/>
          </a:xfrm>
          <a:prstGeom prst="trapezoid">
            <a:avLst>
              <a:gd name="adj" fmla="val 4968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695" y="2095345"/>
            <a:ext cx="2028825" cy="22479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757" y="2095345"/>
            <a:ext cx="2028825" cy="2247900"/>
          </a:xfrm>
          <a:prstGeom prst="rect">
            <a:avLst/>
          </a:prstGeom>
        </p:spPr>
      </p:pic>
      <p:pic>
        <p:nvPicPr>
          <p:cNvPr id="32" name="Picture 3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5320" y="407690"/>
            <a:ext cx="1447703" cy="1072690"/>
          </a:xfrm>
          <a:prstGeom prst="rect">
            <a:avLst/>
          </a:prstGeom>
        </p:spPr>
      </p:pic>
      <p:sp>
        <p:nvSpPr>
          <p:cNvPr id="9" name="Trapezoid 8"/>
          <p:cNvSpPr/>
          <p:nvPr/>
        </p:nvSpPr>
        <p:spPr>
          <a:xfrm rot="10800000">
            <a:off x="2096961" y="2616584"/>
            <a:ext cx="1054212" cy="1264785"/>
          </a:xfrm>
          <a:prstGeom prst="trapezoid">
            <a:avLst>
              <a:gd name="adj" fmla="val 1588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rapezoid 9"/>
          <p:cNvSpPr/>
          <p:nvPr/>
        </p:nvSpPr>
        <p:spPr>
          <a:xfrm rot="10800000">
            <a:off x="3390063" y="2616584"/>
            <a:ext cx="1054212" cy="1264785"/>
          </a:xfrm>
          <a:prstGeom prst="trapezoid">
            <a:avLst>
              <a:gd name="adj" fmla="val 15880"/>
            </a:avLst>
          </a:prstGeom>
          <a:solidFill>
            <a:schemeClr val="accent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>
            <a:off x="2105241" y="2518973"/>
            <a:ext cx="988130" cy="288000"/>
          </a:xfrm>
          <a:prstGeom prst="ellipse">
            <a:avLst/>
          </a:prstGeom>
          <a:solidFill>
            <a:srgbClr val="AFC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412758" y="2518973"/>
            <a:ext cx="988130" cy="288000"/>
          </a:xfrm>
          <a:prstGeom prst="ellipse">
            <a:avLst/>
          </a:prstGeom>
          <a:solidFill>
            <a:srgbClr val="AFC2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672717" y="1675900"/>
                <a:ext cx="31652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 litre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800" dirty="0" smtClean="0"/>
                  <a:t>1000 ml</a:t>
                </a:r>
                <a:endParaRPr lang="en-GB" sz="28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2717" y="1675900"/>
                <a:ext cx="3165231" cy="523220"/>
              </a:xfrm>
              <a:prstGeom prst="rect">
                <a:avLst/>
              </a:prstGeom>
              <a:blipFill>
                <a:blip r:embed="rId8"/>
                <a:stretch>
                  <a:fillRect l="-384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751937" y="4417078"/>
                <a:ext cx="521276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1000 ml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/>
                  <a:t>      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400 ml</a:t>
                </a:r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937" y="4417078"/>
                <a:ext cx="5212765" cy="523220"/>
              </a:xfrm>
              <a:prstGeom prst="rect">
                <a:avLst/>
              </a:prstGeom>
              <a:blipFill>
                <a:blip r:embed="rId9"/>
                <a:stretch>
                  <a:fillRect l="-233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/>
          <p:cNvSpPr txBox="1"/>
          <p:nvPr/>
        </p:nvSpPr>
        <p:spPr>
          <a:xfrm>
            <a:off x="2443917" y="4414678"/>
            <a:ext cx="1716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600 ml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751936" y="5009596"/>
                <a:ext cx="346837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600 ml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  <m:r>
                      <a:rPr lang="en-GB" sz="28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300 ml</a:t>
                </a:r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1936" y="5009596"/>
                <a:ext cx="3468371" cy="523220"/>
              </a:xfrm>
              <a:prstGeom prst="rect">
                <a:avLst/>
              </a:prstGeom>
              <a:blipFill>
                <a:blip r:embed="rId10"/>
                <a:stretch>
                  <a:fillRect l="-351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61233" y="4813900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664077" y="49565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70717" y="3017075"/>
            <a:ext cx="31652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  <a:r>
              <a:rPr lang="en-GB" sz="2800" dirty="0" smtClean="0"/>
              <a:t>00 ml</a:t>
            </a:r>
            <a:endParaRPr lang="en-GB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2410966" y="4444828"/>
            <a:ext cx="1220336" cy="494609"/>
          </a:xfrm>
          <a:prstGeom prst="round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6252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6" grpId="0"/>
      <p:bldP spid="16" grpId="0"/>
      <p:bldP spid="18" grpId="0"/>
      <p:bldP spid="18" grpId="1"/>
      <p:bldP spid="19" grpId="0"/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2|5.6|1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0.9|2.8|2.5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7|1.2|23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2|6.8|8.3|4.7|5.4|3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4.7|5.1|16.1|10.4|1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8|9.2|14.8|1.3|0.8|4.5|13|3.7|8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10.7|8.2|1|8.2|3.9|6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5.4|9.2|9.4|5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5.6|6|12.2|14.3|9.3|18.4|21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13593</TotalTime>
  <Words>372</Words>
  <Application>Microsoft Office PowerPoint</Application>
  <PresentationFormat>On-screen Show (4:3)</PresentationFormat>
  <Paragraphs>104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286</cp:revision>
  <dcterms:created xsi:type="dcterms:W3CDTF">2019-07-05T11:02:13Z</dcterms:created>
  <dcterms:modified xsi:type="dcterms:W3CDTF">2021-06-27T16:38:26Z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