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3" r:id="rId6"/>
    <p:sldId id="262" r:id="rId7"/>
    <p:sldId id="261" r:id="rId8"/>
    <p:sldId id="319" r:id="rId9"/>
    <p:sldId id="323" r:id="rId10"/>
    <p:sldId id="278" r:id="rId11"/>
    <p:sldId id="311" r:id="rId12"/>
    <p:sldId id="312" r:id="rId13"/>
    <p:sldId id="269" r:id="rId14"/>
    <p:sldId id="320" r:id="rId15"/>
    <p:sldId id="297" r:id="rId16"/>
    <p:sldId id="265" r:id="rId17"/>
    <p:sldId id="267" r:id="rId18"/>
    <p:sldId id="268" r:id="rId19"/>
    <p:sldId id="274" r:id="rId20"/>
    <p:sldId id="321" r:id="rId21"/>
    <p:sldId id="317" r:id="rId22"/>
    <p:sldId id="266" r:id="rId23"/>
    <p:sldId id="271" r:id="rId24"/>
    <p:sldId id="280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56" autoAdjust="0"/>
    <p:restoredTop sz="94660"/>
  </p:normalViewPr>
  <p:slideViewPr>
    <p:cSldViewPr snapToGrid="0">
      <p:cViewPr varScale="1">
        <p:scale>
          <a:sx n="72" d="100"/>
          <a:sy n="72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8F599-4DFB-4E6B-A481-E6C01ECA2E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3E93F6C-F9B4-4C56-9EC4-FEFF7B9A12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3A7BDB-73F3-4665-B2FE-E67E01A361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5893D1-CAE2-4159-9E21-3B9D2981BF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FC441D-325E-4BAB-9C56-2B04289239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74662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1C7227-B2B1-4A29-BC8D-3ED09EF193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DE1F1F-8766-4633-8809-16078D26D5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EBA628-0075-405C-A6B8-266D37071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4C696E-76FF-4280-9895-C3CE1C1C4D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1C54CD-C2CD-4EBB-9881-0A9D7173E9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8155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84E798-A300-458D-9F26-0C22085227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E38F85-F2DC-459D-9EE8-82E5A6A004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0939A6-7826-45B3-9EA3-D8D62B5E7D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B8A0CD-EDD7-4B11-8A46-5448B366FE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3B536C-31FF-4967-953B-3E29B4AF16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91114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8FFD5-B829-4198-B363-155AD0B809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71AB61-718F-4236-B664-70CB627CA73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C746B7B-8326-4399-ADBD-911530F437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6FE738-198F-48ED-92CE-784FAA1F2A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A27742-8E50-4724-BABA-30C51FF205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8ACE58-BCA5-4C0F-9AB0-0A03371B94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72575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6A396-2C11-4C40-AD19-937D5D0FB9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4BF5C2-5FD8-4182-A991-A4D286EE26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13E0E40-5DEC-4C66-B198-634D491385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8ECF9B0-AABA-4AA6-B07A-083B05F166B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C35A16B-C0E4-41FA-97DF-519FD30E23A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D701DDC-1504-4B13-8FD0-5F93F3EC87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4556811-003B-4AC5-9CC4-9DFD97E977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7996983-EA86-4BE3-9DF0-4C0566B1D5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90385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150A98-4855-4B8E-9112-384ACCF10C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16ED8C-2224-4E0F-A538-321B047E5C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9C50800-8395-4280-BBBF-E66EC4268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F7D98CE-0E61-4887-83E7-905E3B2ED7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41836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F3DB45B-75DD-4B83-849D-3BCF10E80E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65818D2-3E51-411D-A3EF-4315885B9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36F4AF-09F2-4641-A096-EE29C510C7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53493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4F3B89-27C5-4319-A85E-7DAA919A58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A8BA63-4DC9-4D07-9985-39CE8D5FB0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DCED4F-04DE-4CB1-A65B-CC7E38893D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0AF546-61C4-4A32-8E0F-4D49B965EF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D41F53-D8BB-42E0-9E31-23BF9F15F0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8714D8-374A-4D9A-95FE-57DAA1733F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8278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CD22FE-49FB-46F8-864C-7E207244D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7275AA2-D004-4782-8D1C-3F9C6DE9F6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9D9B46-0060-4A39-A739-C17C946AF7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555FFDC-AF71-4A59-8D8B-53D1977813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5E0618-07FD-4830-82B4-5AB4685A57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C17FF5-BE5E-46B4-8985-9BEB5CB71A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7068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46D87B-5BFE-4DC2-BFD4-AB06B061F0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DED758-9BB0-41E9-A5B1-9CD9B4A81E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F5CDDF-3354-4CB8-9321-45F66AA9B5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4D5061-C00F-4850-8350-DBC50CD2ED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B7E5D7-C161-4657-A902-AC57C647DF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8191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D4A5984-8187-4577-AA59-BF5EF32EFBC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87DB75E-09DF-4BAA-8B15-9827384929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15A19C-18BE-4270-A8C8-0C1D6187A8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32C4F9-8A69-4FAF-9136-980F0DD21D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03BC20-FF0D-4E1A-8865-59AA7CFABA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9889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710AD7A-C1C7-4BC3-9687-78D157B911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DF6B02-1A40-413F-88D3-3AA34FB0D3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117F05-EF76-4C97-A544-1443D447BD1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D97A2A-FEEA-4913-B71F-E689918ED72F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651851-493F-4BFB-A3AC-9BC91697D1E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6D6D6C-E19A-47C5-848D-4B53F8F7EF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7090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748F5C-D413-4BA7-82DF-9048741CC5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52519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>
                <a:latin typeface="Twinkl Precursive" panose="02000000000000000000" pitchFamily="2" charset="0"/>
              </a:rPr>
              <a:t>Tuesday 4</a:t>
            </a:r>
            <a:r>
              <a:rPr lang="en-GB" sz="7200" b="1" baseline="30000" dirty="0">
                <a:latin typeface="Twinkl Precursive" panose="02000000000000000000" pitchFamily="2" charset="0"/>
              </a:rPr>
              <a:t>th</a:t>
            </a:r>
            <a:r>
              <a:rPr lang="en-GB" sz="7200" b="1" dirty="0">
                <a:latin typeface="Twinkl Precursive" panose="02000000000000000000" pitchFamily="2" charset="0"/>
              </a:rPr>
              <a:t>    May 2021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3048000"/>
            <a:ext cx="11985763" cy="3829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37450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6" y="4442719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8784" y="-577262"/>
            <a:ext cx="12589565" cy="1849471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Precursive" panose="02000000000000000000" pitchFamily="2" charset="0"/>
              </a:rPr>
              <a:t>This week’s </a:t>
            </a:r>
            <a:r>
              <a:rPr lang="en-GB" sz="6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Red </a:t>
            </a:r>
            <a:r>
              <a:rPr lang="en-GB" sz="6600" b="1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813C28-A1C8-49D7-809C-F592BD66C935}"/>
              </a:ext>
            </a:extLst>
          </p:cNvPr>
          <p:cNvSpPr/>
          <p:nvPr/>
        </p:nvSpPr>
        <p:spPr>
          <a:xfrm>
            <a:off x="234333" y="3429000"/>
            <a:ext cx="606608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because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8F6AD-7F43-4446-B03F-6A30F53D8C51}"/>
              </a:ext>
            </a:extLst>
          </p:cNvPr>
          <p:cNvSpPr/>
          <p:nvPr/>
        </p:nvSpPr>
        <p:spPr>
          <a:xfrm>
            <a:off x="4326902" y="2277439"/>
            <a:ext cx="341952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their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C4BB49-1370-4A0C-A97A-D16E668E3820}"/>
              </a:ext>
            </a:extLst>
          </p:cNvPr>
          <p:cNvSpPr/>
          <p:nvPr/>
        </p:nvSpPr>
        <p:spPr>
          <a:xfrm>
            <a:off x="7561864" y="3429000"/>
            <a:ext cx="427713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could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B9108-7F75-4CCA-8F20-55C327C84AF7}"/>
              </a:ext>
            </a:extLst>
          </p:cNvPr>
          <p:cNvSpPr/>
          <p:nvPr/>
        </p:nvSpPr>
        <p:spPr>
          <a:xfrm>
            <a:off x="8096740" y="1130595"/>
            <a:ext cx="351250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once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6BA3A6-B9D1-42D1-B58C-979B7B137BED}"/>
              </a:ext>
            </a:extLst>
          </p:cNvPr>
          <p:cNvSpPr/>
          <p:nvPr/>
        </p:nvSpPr>
        <p:spPr>
          <a:xfrm>
            <a:off x="234333" y="1230713"/>
            <a:ext cx="371665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love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45346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89450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5262" y="-1100241"/>
            <a:ext cx="11256894" cy="2387600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Today’s sound is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720CB6E-45FE-4A39-8738-30236AF428D8}"/>
              </a:ext>
            </a:extLst>
          </p:cNvPr>
          <p:cNvSpPr/>
          <p:nvPr/>
        </p:nvSpPr>
        <p:spPr>
          <a:xfrm>
            <a:off x="5036423" y="4107022"/>
            <a:ext cx="162095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ur</a:t>
            </a:r>
            <a:endParaRPr lang="en-US" sz="8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04B3364-564B-4B9D-8244-2DF21240B6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36858" y="1163983"/>
            <a:ext cx="3513701" cy="3325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521398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39366" y="5087056"/>
            <a:ext cx="11985763" cy="1814077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19270"/>
            <a:ext cx="9144000" cy="1575146"/>
          </a:xfrm>
        </p:spPr>
        <p:txBody>
          <a:bodyPr>
            <a:normAutofit/>
          </a:bodyPr>
          <a:lstStyle/>
          <a:p>
            <a:r>
              <a:rPr lang="en-GB" sz="9600" b="1" u="sng" dirty="0" err="1">
                <a:solidFill>
                  <a:srgbClr val="00B050"/>
                </a:solidFill>
                <a:latin typeface="Twinkl Precursive" panose="02000000000000000000" pitchFamily="2" charset="0"/>
              </a:rPr>
              <a:t>ur</a:t>
            </a:r>
            <a:r>
              <a:rPr lang="en-GB" sz="9600" b="1" u="sng" dirty="0">
                <a:solidFill>
                  <a:srgbClr val="00B050"/>
                </a:solidFill>
                <a:latin typeface="Twinkl Precursive" panose="02000000000000000000" pitchFamily="2" charset="0"/>
              </a:rPr>
              <a:t> </a:t>
            </a:r>
            <a:r>
              <a:rPr lang="en-GB" sz="9600" b="1" u="sng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26EB9EA-00C4-4781-8DE1-02053B982BCE}"/>
              </a:ext>
            </a:extLst>
          </p:cNvPr>
          <p:cNvSpPr/>
          <p:nvPr/>
        </p:nvSpPr>
        <p:spPr>
          <a:xfrm>
            <a:off x="139366" y="1485531"/>
            <a:ext cx="549701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burning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EE26E96-166C-4F7D-80F6-0BBFF9D6F07B}"/>
              </a:ext>
            </a:extLst>
          </p:cNvPr>
          <p:cNvSpPr/>
          <p:nvPr/>
        </p:nvSpPr>
        <p:spPr>
          <a:xfrm>
            <a:off x="675740" y="3949005"/>
            <a:ext cx="390684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nurse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6887713-FA93-4AED-95A7-3C95AFAF5B0A}"/>
              </a:ext>
            </a:extLst>
          </p:cNvPr>
          <p:cNvSpPr/>
          <p:nvPr/>
        </p:nvSpPr>
        <p:spPr>
          <a:xfrm>
            <a:off x="8399429" y="1312764"/>
            <a:ext cx="226857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fur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FD00AFB-880F-4455-97A4-CEA50687BF33}"/>
              </a:ext>
            </a:extLst>
          </p:cNvPr>
          <p:cNvSpPr/>
          <p:nvPr/>
        </p:nvSpPr>
        <p:spPr>
          <a:xfrm>
            <a:off x="7505183" y="2676874"/>
            <a:ext cx="445186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turkey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5DEEE95-8AF0-4D68-9646-899A06BBF84B}"/>
              </a:ext>
            </a:extLst>
          </p:cNvPr>
          <p:cNvSpPr/>
          <p:nvPr/>
        </p:nvSpPr>
        <p:spPr>
          <a:xfrm>
            <a:off x="6309230" y="4221797"/>
            <a:ext cx="475963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church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A46D350-1025-47FB-82F5-473F837285C0}"/>
              </a:ext>
            </a:extLst>
          </p:cNvPr>
          <p:cNvSpPr/>
          <p:nvPr/>
        </p:nvSpPr>
        <p:spPr>
          <a:xfrm>
            <a:off x="3598345" y="2958059"/>
            <a:ext cx="304121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hurt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224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4731025"/>
            <a:ext cx="11985763" cy="224624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22889" y="0"/>
            <a:ext cx="10346222" cy="1397276"/>
          </a:xfrm>
        </p:spPr>
        <p:txBody>
          <a:bodyPr>
            <a:normAutofit/>
          </a:bodyPr>
          <a:lstStyle/>
          <a:p>
            <a:r>
              <a:rPr lang="en-GB" sz="8000" b="1" dirty="0" err="1">
                <a:solidFill>
                  <a:srgbClr val="00B050"/>
                </a:solidFill>
                <a:latin typeface="Twinkl Precursive" panose="02000000000000000000" pitchFamily="2" charset="0"/>
              </a:rPr>
              <a:t>ur</a:t>
            </a:r>
            <a:r>
              <a:rPr lang="en-GB" sz="8000" b="1" dirty="0">
                <a:latin typeface="Twinkl Precursive" panose="02000000000000000000" pitchFamily="2" charset="0"/>
              </a:rPr>
              <a:t> alien words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48C8899-BFCB-4402-99DF-8CF353542F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171" y="1266285"/>
            <a:ext cx="4299916" cy="197147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7E5AEF7-F69A-416F-B0FB-0D93A8F052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5186" y="1251295"/>
            <a:ext cx="4299916" cy="198646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FDF91BD-DB4A-4177-BFAE-00940EFAA1E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82655" y="3237757"/>
            <a:ext cx="3937346" cy="2142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754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5" y="4929809"/>
            <a:ext cx="11985763" cy="2119175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288513"/>
            <a:ext cx="9144000" cy="1363111"/>
          </a:xfrm>
        </p:spPr>
        <p:txBody>
          <a:bodyPr>
            <a:normAutofit/>
          </a:bodyPr>
          <a:lstStyle/>
          <a:p>
            <a:r>
              <a:rPr lang="en-GB" sz="8000" b="1" dirty="0" err="1">
                <a:solidFill>
                  <a:srgbClr val="00B050"/>
                </a:solidFill>
                <a:latin typeface="Twinkl Precursive" panose="02000000000000000000" pitchFamily="2" charset="0"/>
              </a:rPr>
              <a:t>ur</a:t>
            </a:r>
            <a:r>
              <a:rPr lang="en-GB" sz="8000" b="1" dirty="0">
                <a:latin typeface="Twinkl Precursive" panose="02000000000000000000" pitchFamily="2" charset="0"/>
              </a:rPr>
              <a:t> sentences</a:t>
            </a:r>
          </a:p>
        </p:txBody>
      </p:sp>
      <p:sp>
        <p:nvSpPr>
          <p:cNvPr id="6" name="Title 4">
            <a:extLst>
              <a:ext uri="{FF2B5EF4-FFF2-40B4-BE49-F238E27FC236}">
                <a16:creationId xmlns:a16="http://schemas.microsoft.com/office/drawing/2014/main" id="{C1DA2B80-F262-4364-BF80-CC6FBDF4C295}"/>
              </a:ext>
            </a:extLst>
          </p:cNvPr>
          <p:cNvSpPr txBox="1">
            <a:spLocks/>
          </p:cNvSpPr>
          <p:nvPr/>
        </p:nvSpPr>
        <p:spPr>
          <a:xfrm>
            <a:off x="206235" y="882442"/>
            <a:ext cx="11588199" cy="423952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4000" b="1" dirty="0">
              <a:latin typeface="Twinkl Precursive" panose="02000000000000000000" pitchFamily="2" charset="0"/>
            </a:endParaRPr>
          </a:p>
          <a:p>
            <a:r>
              <a:rPr lang="en-GB" sz="4000" b="1" dirty="0">
                <a:latin typeface="Twinkl Precursive" panose="02000000000000000000" pitchFamily="2" charset="0"/>
              </a:rPr>
              <a:t>“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I love </a:t>
            </a:r>
            <a:r>
              <a:rPr lang="en-GB" sz="4000" b="1" dirty="0">
                <a:latin typeface="Twinkl Precursive" panose="02000000000000000000" pitchFamily="2" charset="0"/>
              </a:rPr>
              <a:t>t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ur</a:t>
            </a:r>
            <a:r>
              <a:rPr lang="en-GB" sz="4000" b="1" dirty="0">
                <a:latin typeface="Twinkl Precursive" panose="02000000000000000000" pitchFamily="2" charset="0"/>
              </a:rPr>
              <a:t>key”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said the </a:t>
            </a:r>
            <a:r>
              <a:rPr lang="en-GB" sz="4000" b="1" dirty="0">
                <a:latin typeface="Twinkl Precursive" panose="02000000000000000000" pitchFamily="2" charset="0"/>
              </a:rPr>
              <a:t>n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ur</a:t>
            </a:r>
            <a:r>
              <a:rPr lang="en-GB" sz="4000" b="1" dirty="0">
                <a:latin typeface="Twinkl Precursive" panose="02000000000000000000" pitchFamily="2" charset="0"/>
              </a:rPr>
              <a:t>se with a p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ur</a:t>
            </a:r>
            <a:r>
              <a:rPr lang="en-GB" sz="4000" b="1" dirty="0">
                <a:latin typeface="Twinkl Precursive" panose="02000000000000000000" pitchFamily="2" charset="0"/>
              </a:rPr>
              <a:t>ple p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ur</a:t>
            </a:r>
            <a:r>
              <a:rPr lang="en-GB" sz="4000" b="1" dirty="0">
                <a:latin typeface="Twinkl Precursive" panose="02000000000000000000" pitchFamily="2" charset="0"/>
              </a:rPr>
              <a:t>se.</a:t>
            </a:r>
          </a:p>
          <a:p>
            <a:endParaRPr lang="en-GB" sz="4000" b="1" dirty="0">
              <a:latin typeface="Twinkl Precursive" panose="02000000000000000000" pitchFamily="2" charset="0"/>
            </a:endParaRPr>
          </a:p>
          <a:p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4000" b="1" dirty="0">
                <a:latin typeface="Twinkl Precursive" panose="02000000000000000000" pitchFamily="2" charset="0"/>
              </a:rPr>
              <a:t> dog wi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th</a:t>
            </a:r>
            <a:r>
              <a:rPr lang="en-GB" sz="4000" b="1" dirty="0">
                <a:latin typeface="Twinkl Precursive" panose="02000000000000000000" pitchFamily="2" charset="0"/>
              </a:rPr>
              <a:t> golden f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ur</a:t>
            </a:r>
            <a:r>
              <a:rPr lang="en-GB" sz="4000" b="1" dirty="0">
                <a:latin typeface="Twinkl Precursive" panose="02000000000000000000" pitchFamily="2" charset="0"/>
              </a:rPr>
              <a:t>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could</a:t>
            </a:r>
            <a:r>
              <a:rPr lang="en-GB" sz="4000" b="1" dirty="0">
                <a:latin typeface="Twinkl Precursive" panose="02000000000000000000" pitchFamily="2" charset="0"/>
              </a:rPr>
              <a:t> not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walk</a:t>
            </a:r>
            <a:r>
              <a:rPr lang="en-GB" sz="4000" b="1" dirty="0">
                <a:latin typeface="Twinkl Precursive" panose="02000000000000000000" pitchFamily="2" charset="0"/>
              </a:rPr>
              <a:t>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because</a:t>
            </a:r>
            <a:r>
              <a:rPr lang="en-GB" sz="4000" b="1" dirty="0">
                <a:latin typeface="Twinkl Precursive" panose="02000000000000000000" pitchFamily="2" charset="0"/>
              </a:rPr>
              <a:t> it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was</a:t>
            </a:r>
            <a:r>
              <a:rPr lang="en-GB" sz="4000" b="1" dirty="0">
                <a:latin typeface="Twinkl Precursive" panose="02000000000000000000" pitchFamily="2" charset="0"/>
              </a:rPr>
              <a:t> h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ur</a:t>
            </a:r>
            <a:r>
              <a:rPr lang="en-GB" sz="4000" b="1" dirty="0">
                <a:latin typeface="Twinkl Precursive" panose="02000000000000000000" pitchFamily="2" charset="0"/>
              </a:rPr>
              <a:t>t.</a:t>
            </a:r>
          </a:p>
          <a:p>
            <a:endParaRPr lang="en-GB" sz="4000" b="1" dirty="0">
              <a:latin typeface="Twinkl Precursive" panose="02000000000000000000" pitchFamily="2" charset="0"/>
            </a:endParaRPr>
          </a:p>
          <a:p>
            <a:r>
              <a:rPr lang="en-GB" sz="4000" b="1" dirty="0">
                <a:latin typeface="Twinkl Precursive" panose="02000000000000000000" pitchFamily="2" charset="0"/>
              </a:rPr>
              <a:t>My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friend</a:t>
            </a:r>
            <a:r>
              <a:rPr lang="en-GB" sz="4000" b="1" dirty="0">
                <a:latin typeface="Twinkl Precursive" panose="02000000000000000000" pitchFamily="2" charset="0"/>
              </a:rPr>
              <a:t> inv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i</a:t>
            </a:r>
            <a:r>
              <a:rPr lang="en-GB" sz="4000" b="1" dirty="0">
                <a:latin typeface="Twinkl Precursive" panose="02000000000000000000" pitchFamily="2" charset="0"/>
              </a:rPr>
              <a:t>t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</a:t>
            </a:r>
            <a:r>
              <a:rPr lang="en-GB" sz="4000" b="1" dirty="0">
                <a:latin typeface="Twinkl Precursive" panose="02000000000000000000" pitchFamily="2" charset="0"/>
              </a:rPr>
              <a:t>d me to go to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their</a:t>
            </a:r>
            <a:r>
              <a:rPr lang="en-GB" sz="4000" b="1" dirty="0">
                <a:latin typeface="Twinkl Precursive" panose="02000000000000000000" pitchFamily="2" charset="0"/>
              </a:rPr>
              <a:t> h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ou</a:t>
            </a:r>
            <a:r>
              <a:rPr lang="en-GB" sz="4000" b="1" dirty="0">
                <a:latin typeface="Twinkl Precursive" panose="02000000000000000000" pitchFamily="2" charset="0"/>
              </a:rPr>
              <a:t>se aft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er</a:t>
            </a:r>
            <a:r>
              <a:rPr lang="en-GB" sz="4000" b="1" dirty="0">
                <a:latin typeface="Twinkl Precursive" panose="02000000000000000000" pitchFamily="2" charset="0"/>
              </a:rPr>
              <a:t> 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ch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ur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ch</a:t>
            </a:r>
            <a:r>
              <a:rPr lang="en-GB" sz="4000" b="1" dirty="0">
                <a:latin typeface="Twinkl Precursive" panose="02000000000000000000" pitchFamily="2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804378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678307"/>
            <a:ext cx="11985763" cy="317969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26016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>
                <a:latin typeface="Twinkl Precursive" panose="02000000000000000000" pitchFamily="2" charset="0"/>
              </a:rPr>
              <a:t>Wednesday 5</a:t>
            </a:r>
            <a:r>
              <a:rPr lang="en-GB" sz="7200" b="1" baseline="30000" dirty="0">
                <a:latin typeface="Twinkl Precursive" panose="02000000000000000000" pitchFamily="2" charset="0"/>
              </a:rPr>
              <a:t>th</a:t>
            </a:r>
            <a:r>
              <a:rPr lang="en-GB" sz="7200" b="1" dirty="0">
                <a:latin typeface="Twinkl Precursive" panose="02000000000000000000" pitchFamily="2" charset="0"/>
              </a:rPr>
              <a:t>  </a:t>
            </a:r>
            <a:br>
              <a:rPr lang="en-GB" sz="7200" b="1" dirty="0">
                <a:latin typeface="Twinkl Precursive" panose="02000000000000000000" pitchFamily="2" charset="0"/>
              </a:rPr>
            </a:br>
            <a:r>
              <a:rPr lang="en-GB" sz="7200" b="1" dirty="0">
                <a:latin typeface="Twinkl Precursive" panose="02000000000000000000" pitchFamily="2" charset="0"/>
              </a:rPr>
              <a:t>May 2021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40494981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6" y="4442719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8784" y="-577262"/>
            <a:ext cx="12589565" cy="1849471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Precursive" panose="02000000000000000000" pitchFamily="2" charset="0"/>
              </a:rPr>
              <a:t>This week’s </a:t>
            </a:r>
            <a:r>
              <a:rPr lang="en-GB" sz="6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Red </a:t>
            </a:r>
            <a:r>
              <a:rPr lang="en-GB" sz="6600" b="1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813C28-A1C8-49D7-809C-F592BD66C935}"/>
              </a:ext>
            </a:extLst>
          </p:cNvPr>
          <p:cNvSpPr/>
          <p:nvPr/>
        </p:nvSpPr>
        <p:spPr>
          <a:xfrm>
            <a:off x="234333" y="3429000"/>
            <a:ext cx="606608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because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8F6AD-7F43-4446-B03F-6A30F53D8C51}"/>
              </a:ext>
            </a:extLst>
          </p:cNvPr>
          <p:cNvSpPr/>
          <p:nvPr/>
        </p:nvSpPr>
        <p:spPr>
          <a:xfrm>
            <a:off x="4326902" y="2277439"/>
            <a:ext cx="341952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their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C4BB49-1370-4A0C-A97A-D16E668E3820}"/>
              </a:ext>
            </a:extLst>
          </p:cNvPr>
          <p:cNvSpPr/>
          <p:nvPr/>
        </p:nvSpPr>
        <p:spPr>
          <a:xfrm>
            <a:off x="7561864" y="3429000"/>
            <a:ext cx="427713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could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B9108-7F75-4CCA-8F20-55C327C84AF7}"/>
              </a:ext>
            </a:extLst>
          </p:cNvPr>
          <p:cNvSpPr/>
          <p:nvPr/>
        </p:nvSpPr>
        <p:spPr>
          <a:xfrm>
            <a:off x="8096740" y="1130595"/>
            <a:ext cx="351250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once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6BA3A6-B9D1-42D1-B58C-979B7B137BED}"/>
              </a:ext>
            </a:extLst>
          </p:cNvPr>
          <p:cNvSpPr/>
          <p:nvPr/>
        </p:nvSpPr>
        <p:spPr>
          <a:xfrm>
            <a:off x="234333" y="1230713"/>
            <a:ext cx="371665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love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06714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89450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5262" y="-1100241"/>
            <a:ext cx="11256894" cy="2387600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Today’s sound is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720CB6E-45FE-4A39-8738-30236AF428D8}"/>
              </a:ext>
            </a:extLst>
          </p:cNvPr>
          <p:cNvSpPr/>
          <p:nvPr/>
        </p:nvSpPr>
        <p:spPr>
          <a:xfrm>
            <a:off x="5036423" y="4107022"/>
            <a:ext cx="162095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ur</a:t>
            </a:r>
            <a:endParaRPr lang="en-US" sz="8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04B3364-564B-4B9D-8244-2DF21240B6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36858" y="1163983"/>
            <a:ext cx="3513701" cy="3325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300260"/>
      </p:ext>
    </p:extLst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8" y="4235116"/>
            <a:ext cx="11985763" cy="2727718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1362942"/>
          </a:xfrm>
        </p:spPr>
        <p:txBody>
          <a:bodyPr>
            <a:normAutofit/>
          </a:bodyPr>
          <a:lstStyle/>
          <a:p>
            <a:r>
              <a:rPr lang="en-GB" sz="8800" b="1" u="sng" dirty="0" err="1">
                <a:solidFill>
                  <a:srgbClr val="00B050"/>
                </a:solidFill>
                <a:latin typeface="Twinkl Precursive" panose="02000000000000000000" pitchFamily="2" charset="0"/>
              </a:rPr>
              <a:t>ur</a:t>
            </a:r>
            <a:r>
              <a:rPr lang="en-GB" sz="8800" b="1" u="sng" dirty="0">
                <a:latin typeface="Twinkl Precursive" panose="02000000000000000000" pitchFamily="2" charset="0"/>
              </a:rPr>
              <a:t> words</a:t>
            </a:r>
            <a:endParaRPr lang="en-GB" sz="8800" u="sng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867C088-5BBC-4508-81F0-4149657F8A38}"/>
              </a:ext>
            </a:extLst>
          </p:cNvPr>
          <p:cNvSpPr/>
          <p:nvPr/>
        </p:nvSpPr>
        <p:spPr>
          <a:xfrm>
            <a:off x="0" y="3429000"/>
            <a:ext cx="455445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burger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2BA5484-1E55-4626-B7B3-AD5BA71E4AFA}"/>
              </a:ext>
            </a:extLst>
          </p:cNvPr>
          <p:cNvSpPr/>
          <p:nvPr/>
        </p:nvSpPr>
        <p:spPr>
          <a:xfrm>
            <a:off x="220940" y="1153466"/>
            <a:ext cx="377379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burst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1D2B002-8866-4D82-8444-2821C77348B9}"/>
              </a:ext>
            </a:extLst>
          </p:cNvPr>
          <p:cNvSpPr/>
          <p:nvPr/>
        </p:nvSpPr>
        <p:spPr>
          <a:xfrm>
            <a:off x="3679839" y="2306932"/>
            <a:ext cx="371287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curly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BCF7F31-6B17-4C95-B2DD-A6D8F16C8A76}"/>
              </a:ext>
            </a:extLst>
          </p:cNvPr>
          <p:cNvSpPr/>
          <p:nvPr/>
        </p:nvSpPr>
        <p:spPr>
          <a:xfrm>
            <a:off x="6707920" y="3435955"/>
            <a:ext cx="524053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surfing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A7526CD-0F5A-422F-93DB-64F3E8C6B274}"/>
              </a:ext>
            </a:extLst>
          </p:cNvPr>
          <p:cNvSpPr/>
          <p:nvPr/>
        </p:nvSpPr>
        <p:spPr>
          <a:xfrm>
            <a:off x="7279878" y="1168526"/>
            <a:ext cx="398378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turtle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07679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4969042"/>
            <a:ext cx="11985763" cy="1888958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467553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="1" dirty="0" err="1">
                <a:solidFill>
                  <a:srgbClr val="00B050"/>
                </a:solidFill>
                <a:latin typeface="Twinkl Precursive" panose="02000000000000000000" pitchFamily="2" charset="0"/>
              </a:rPr>
              <a:t>ur</a:t>
            </a:r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 </a:t>
            </a:r>
            <a:r>
              <a:rPr lang="en-GB" sz="8000" b="1" dirty="0">
                <a:latin typeface="Twinkl Precursive" panose="02000000000000000000" pitchFamily="2" charset="0"/>
              </a:rPr>
              <a:t>alien words</a:t>
            </a:r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7D32B60-7047-4719-9867-330B39CE26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2121" y="1154289"/>
            <a:ext cx="4331184" cy="197391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3380146-CD1F-4ED0-8617-D435E08E23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8283" y="1174773"/>
            <a:ext cx="4331185" cy="199838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D12B3A4-1CAC-4BCF-B347-B27E32DBD8F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91107" y="3385930"/>
            <a:ext cx="4056615" cy="1848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6037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7" y="4731027"/>
            <a:ext cx="11985763" cy="2387600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12254" y="-1024489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7" name="Title 4">
            <a:extLst>
              <a:ext uri="{FF2B5EF4-FFF2-40B4-BE49-F238E27FC236}">
                <a16:creationId xmlns:a16="http://schemas.microsoft.com/office/drawing/2014/main" id="{C82E431D-721E-4E1A-A36A-633E674FF9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225287"/>
            <a:ext cx="9144000" cy="1363111"/>
          </a:xfrm>
        </p:spPr>
        <p:txBody>
          <a:bodyPr>
            <a:normAutofit/>
          </a:bodyPr>
          <a:lstStyle/>
          <a:p>
            <a:r>
              <a:rPr lang="en-GB" sz="8000" b="1" dirty="0" err="1">
                <a:solidFill>
                  <a:srgbClr val="00B050"/>
                </a:solidFill>
                <a:latin typeface="Twinkl Precursive" panose="02000000000000000000" pitchFamily="2" charset="0"/>
              </a:rPr>
              <a:t>ur</a:t>
            </a:r>
            <a:r>
              <a:rPr lang="en-GB" sz="8000" b="1" dirty="0">
                <a:latin typeface="Twinkl Precursive" panose="02000000000000000000" pitchFamily="2" charset="0"/>
              </a:rPr>
              <a:t> sentences</a:t>
            </a:r>
          </a:p>
        </p:txBody>
      </p:sp>
      <p:sp>
        <p:nvSpPr>
          <p:cNvPr id="8" name="Title 4">
            <a:extLst>
              <a:ext uri="{FF2B5EF4-FFF2-40B4-BE49-F238E27FC236}">
                <a16:creationId xmlns:a16="http://schemas.microsoft.com/office/drawing/2014/main" id="{6006CDF9-5D32-42AB-883B-038E3E814573}"/>
              </a:ext>
            </a:extLst>
          </p:cNvPr>
          <p:cNvSpPr txBox="1">
            <a:spLocks/>
          </p:cNvSpPr>
          <p:nvPr/>
        </p:nvSpPr>
        <p:spPr>
          <a:xfrm>
            <a:off x="1" y="1579217"/>
            <a:ext cx="12191999" cy="450574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3600" b="1" dirty="0">
                <a:latin typeface="Twinkl Precursive" panose="02000000000000000000" pitchFamily="2" charset="0"/>
              </a:rPr>
              <a:t> ball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oo</a:t>
            </a:r>
            <a:r>
              <a:rPr lang="en-GB" sz="3600" b="1" dirty="0">
                <a:latin typeface="Twinkl Precursive" panose="02000000000000000000" pitchFamily="2" charset="0"/>
              </a:rPr>
              <a:t>n b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ur</a:t>
            </a:r>
            <a:r>
              <a:rPr lang="en-GB" sz="3600" b="1" dirty="0">
                <a:latin typeface="Twinkl Precursive" panose="02000000000000000000" pitchFamily="2" charset="0"/>
              </a:rPr>
              <a:t>st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because</a:t>
            </a:r>
            <a:r>
              <a:rPr lang="en-GB" sz="3600" b="1" dirty="0">
                <a:latin typeface="Twinkl Precursive" panose="02000000000000000000" pitchFamily="2" charset="0"/>
              </a:rPr>
              <a:t> it fl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ew</a:t>
            </a:r>
            <a:r>
              <a:rPr lang="en-GB" sz="3600" b="1" dirty="0">
                <a:latin typeface="Twinkl Precursive" panose="02000000000000000000" pitchFamily="2" charset="0"/>
              </a:rPr>
              <a:t> t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oo</a:t>
            </a:r>
            <a:r>
              <a:rPr lang="en-GB" sz="3600" b="1" dirty="0">
                <a:latin typeface="Twinkl Precursive" panose="02000000000000000000" pitchFamily="2" charset="0"/>
              </a:rPr>
              <a:t> cl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o</a:t>
            </a:r>
            <a:r>
              <a:rPr lang="en-GB" sz="3600" b="1" dirty="0">
                <a:latin typeface="Twinkl Precursive" panose="02000000000000000000" pitchFamily="2" charset="0"/>
              </a:rPr>
              <a:t>s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</a:t>
            </a:r>
            <a:r>
              <a:rPr lang="en-GB" sz="3600" b="1" dirty="0">
                <a:latin typeface="Twinkl Precursive" panose="02000000000000000000" pitchFamily="2" charset="0"/>
              </a:rPr>
              <a:t>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to the </a:t>
            </a:r>
            <a:r>
              <a:rPr lang="en-GB" sz="3600" b="1" dirty="0">
                <a:latin typeface="Twinkl Precursive" panose="02000000000000000000" pitchFamily="2" charset="0"/>
              </a:rPr>
              <a:t>l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igh</a:t>
            </a:r>
            <a:r>
              <a:rPr lang="en-GB" sz="3600" b="1" dirty="0">
                <a:latin typeface="Twinkl Precursive" panose="02000000000000000000" pitchFamily="2" charset="0"/>
              </a:rPr>
              <a:t>t. </a:t>
            </a: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r>
              <a:rPr lang="en-GB" sz="3600" b="1" dirty="0">
                <a:latin typeface="Twinkl Precursive" panose="02000000000000000000" pitchFamily="2" charset="0"/>
              </a:rPr>
              <a:t>“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Could you </a:t>
            </a:r>
            <a:r>
              <a:rPr lang="en-GB" sz="3600" b="1" dirty="0">
                <a:latin typeface="Twinkl Precursive" panose="02000000000000000000" pitchFamily="2" charset="0"/>
              </a:rPr>
              <a:t>t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ea</a:t>
            </a:r>
            <a:r>
              <a:rPr lang="en-GB" sz="3600" b="1" dirty="0">
                <a:latin typeface="Twinkl Precursive" panose="02000000000000000000" pitchFamily="2" charset="0"/>
              </a:rPr>
              <a:t>ch me h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ow</a:t>
            </a:r>
            <a:r>
              <a:rPr lang="en-GB" sz="3600" b="1" dirty="0">
                <a:latin typeface="Twinkl Precursive" panose="02000000000000000000" pitchFamily="2" charset="0"/>
              </a:rPr>
              <a:t>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to</a:t>
            </a:r>
            <a:r>
              <a:rPr lang="en-GB" sz="3600" b="1" dirty="0">
                <a:latin typeface="Twinkl Precursive" panose="02000000000000000000" pitchFamily="2" charset="0"/>
              </a:rPr>
              <a:t> s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ur</a:t>
            </a:r>
            <a:r>
              <a:rPr lang="en-GB" sz="3600" b="1" dirty="0">
                <a:latin typeface="Twinkl Precursive" panose="02000000000000000000" pitchFamily="2" charset="0"/>
              </a:rPr>
              <a:t>f?” asked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3600" b="1" dirty="0">
                <a:latin typeface="Twinkl Precursive" panose="02000000000000000000" pitchFamily="2" charset="0"/>
              </a:rPr>
              <a:t> g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ir</a:t>
            </a:r>
            <a:r>
              <a:rPr lang="en-GB" sz="3600" b="1" dirty="0">
                <a:latin typeface="Twinkl Precursive" panose="02000000000000000000" pitchFamily="2" charset="0"/>
              </a:rPr>
              <a:t>l wi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th</a:t>
            </a:r>
            <a:r>
              <a:rPr lang="en-GB" sz="3600" b="1" dirty="0">
                <a:latin typeface="Twinkl Precursive" panose="02000000000000000000" pitchFamily="2" charset="0"/>
              </a:rPr>
              <a:t> c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ur</a:t>
            </a:r>
            <a:r>
              <a:rPr lang="en-GB" sz="3600" b="1" dirty="0">
                <a:latin typeface="Twinkl Precursive" panose="02000000000000000000" pitchFamily="2" charset="0"/>
              </a:rPr>
              <a:t>ly h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air</a:t>
            </a:r>
            <a:r>
              <a:rPr lang="en-GB" sz="3600" b="1" dirty="0">
                <a:latin typeface="Twinkl Precursive" panose="02000000000000000000" pitchFamily="2" charset="0"/>
              </a:rPr>
              <a:t>.</a:t>
            </a: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Once</a:t>
            </a:r>
            <a:r>
              <a:rPr lang="en-GB" sz="3600" b="1" dirty="0">
                <a:latin typeface="Twinkl Precursive" panose="02000000000000000000" pitchFamily="2" charset="0"/>
              </a:rPr>
              <a:t>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I</a:t>
            </a:r>
            <a:r>
              <a:rPr lang="en-GB" sz="3600" b="1" dirty="0">
                <a:latin typeface="Twinkl Precursive" panose="02000000000000000000" pitchFamily="2" charset="0"/>
              </a:rPr>
              <a:t> s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aw</a:t>
            </a:r>
            <a:r>
              <a:rPr lang="en-GB" sz="3600" b="1" dirty="0">
                <a:latin typeface="Twinkl Precursive" panose="02000000000000000000" pitchFamily="2" charset="0"/>
              </a:rPr>
              <a:t> a h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u</a:t>
            </a:r>
            <a:r>
              <a:rPr lang="en-GB" sz="3600" b="1" dirty="0">
                <a:latin typeface="Twinkl Precursive" panose="02000000000000000000" pitchFamily="2" charset="0"/>
              </a:rPr>
              <a:t>g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</a:t>
            </a:r>
            <a:r>
              <a:rPr lang="en-GB" sz="3600" b="1" dirty="0">
                <a:latin typeface="Twinkl Precursive" panose="02000000000000000000" pitchFamily="2" charset="0"/>
              </a:rPr>
              <a:t> t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ur</a:t>
            </a:r>
            <a:r>
              <a:rPr lang="en-GB" sz="3600" b="1" dirty="0">
                <a:latin typeface="Twinkl Precursive" panose="02000000000000000000" pitchFamily="2" charset="0"/>
              </a:rPr>
              <a:t>tle swimmi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ng</a:t>
            </a:r>
            <a:r>
              <a:rPr lang="en-GB" sz="3600" b="1" dirty="0">
                <a:latin typeface="Twinkl Precursive" panose="02000000000000000000" pitchFamily="2" charset="0"/>
              </a:rPr>
              <a:t> in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3600" b="1" dirty="0">
                <a:latin typeface="Twinkl Precursive" panose="02000000000000000000" pitchFamily="2" charset="0"/>
              </a:rPr>
              <a:t> s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ea</a:t>
            </a:r>
            <a:r>
              <a:rPr lang="en-GB" sz="3600" b="1" dirty="0">
                <a:latin typeface="Twinkl Precursive" panose="02000000000000000000" pitchFamily="2" charset="0"/>
              </a:rPr>
              <a:t>.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I</a:t>
            </a:r>
            <a:r>
              <a:rPr lang="en-GB" sz="3600" b="1" dirty="0">
                <a:latin typeface="Twinkl Precursive" panose="02000000000000000000" pitchFamily="2" charset="0"/>
              </a:rPr>
              <a:t> n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a</a:t>
            </a:r>
            <a:r>
              <a:rPr lang="en-GB" sz="3600" b="1" dirty="0">
                <a:latin typeface="Twinkl Precursive" panose="02000000000000000000" pitchFamily="2" charset="0"/>
              </a:rPr>
              <a:t>m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</a:t>
            </a:r>
            <a:r>
              <a:rPr lang="en-GB" sz="3600" b="1" dirty="0">
                <a:latin typeface="Twinkl Precursive" panose="02000000000000000000" pitchFamily="2" charset="0"/>
              </a:rPr>
              <a:t>d it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love</a:t>
            </a:r>
            <a:r>
              <a:rPr lang="en-GB" sz="3600" b="1" dirty="0">
                <a:latin typeface="Twinkl Precursive" panose="02000000000000000000" pitchFamily="2" charset="0"/>
              </a:rPr>
              <a:t>. </a:t>
            </a: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endParaRPr lang="en-GB" sz="3600" b="1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37712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678307"/>
            <a:ext cx="11985763" cy="317969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26016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>
                <a:latin typeface="Twinkl Precursive" panose="02000000000000000000" pitchFamily="2" charset="0"/>
              </a:rPr>
              <a:t>Thursday 6</a:t>
            </a:r>
            <a:r>
              <a:rPr lang="en-GB" sz="7200" b="1" baseline="30000" dirty="0">
                <a:latin typeface="Twinkl Precursive" panose="02000000000000000000" pitchFamily="2" charset="0"/>
              </a:rPr>
              <a:t>th</a:t>
            </a:r>
            <a:r>
              <a:rPr lang="en-GB" sz="7200" b="1" dirty="0">
                <a:latin typeface="Twinkl Precursive" panose="02000000000000000000" pitchFamily="2" charset="0"/>
              </a:rPr>
              <a:t> May 2021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853775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6" y="4442719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8784" y="-577262"/>
            <a:ext cx="12589565" cy="1849471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Precursive" panose="02000000000000000000" pitchFamily="2" charset="0"/>
              </a:rPr>
              <a:t>This week’s </a:t>
            </a:r>
            <a:r>
              <a:rPr lang="en-GB" sz="6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Red </a:t>
            </a:r>
            <a:r>
              <a:rPr lang="en-GB" sz="6600" b="1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813C28-A1C8-49D7-809C-F592BD66C935}"/>
              </a:ext>
            </a:extLst>
          </p:cNvPr>
          <p:cNvSpPr/>
          <p:nvPr/>
        </p:nvSpPr>
        <p:spPr>
          <a:xfrm>
            <a:off x="234333" y="3429000"/>
            <a:ext cx="606608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because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8F6AD-7F43-4446-B03F-6A30F53D8C51}"/>
              </a:ext>
            </a:extLst>
          </p:cNvPr>
          <p:cNvSpPr/>
          <p:nvPr/>
        </p:nvSpPr>
        <p:spPr>
          <a:xfrm>
            <a:off x="4326902" y="2277439"/>
            <a:ext cx="341952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their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C4BB49-1370-4A0C-A97A-D16E668E3820}"/>
              </a:ext>
            </a:extLst>
          </p:cNvPr>
          <p:cNvSpPr/>
          <p:nvPr/>
        </p:nvSpPr>
        <p:spPr>
          <a:xfrm>
            <a:off x="7561864" y="3429000"/>
            <a:ext cx="427713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could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B9108-7F75-4CCA-8F20-55C327C84AF7}"/>
              </a:ext>
            </a:extLst>
          </p:cNvPr>
          <p:cNvSpPr/>
          <p:nvPr/>
        </p:nvSpPr>
        <p:spPr>
          <a:xfrm>
            <a:off x="8096740" y="1130595"/>
            <a:ext cx="351250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once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6BA3A6-B9D1-42D1-B58C-979B7B137BED}"/>
              </a:ext>
            </a:extLst>
          </p:cNvPr>
          <p:cNvSpPr/>
          <p:nvPr/>
        </p:nvSpPr>
        <p:spPr>
          <a:xfrm>
            <a:off x="234333" y="1230713"/>
            <a:ext cx="371665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love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72784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89450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5262" y="-1100241"/>
            <a:ext cx="11256894" cy="2387600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Today’s sound is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720CB6E-45FE-4A39-8738-30236AF428D8}"/>
              </a:ext>
            </a:extLst>
          </p:cNvPr>
          <p:cNvSpPr/>
          <p:nvPr/>
        </p:nvSpPr>
        <p:spPr>
          <a:xfrm>
            <a:off x="5116573" y="4107022"/>
            <a:ext cx="146065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er</a:t>
            </a:r>
            <a:endParaRPr lang="en-US" sz="8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EAE4BC-9F5D-44C1-AC6D-55C9CF3126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8496" y="998076"/>
            <a:ext cx="3570426" cy="3505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9097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4507455"/>
            <a:ext cx="11985763" cy="2274306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06017"/>
            <a:ext cx="9144000" cy="1510748"/>
          </a:xfrm>
        </p:spPr>
        <p:txBody>
          <a:bodyPr>
            <a:normAutofit/>
          </a:bodyPr>
          <a:lstStyle/>
          <a:p>
            <a:r>
              <a:rPr lang="en-GB" sz="9600" b="1" u="sng" dirty="0" err="1">
                <a:solidFill>
                  <a:srgbClr val="00B050"/>
                </a:solidFill>
                <a:latin typeface="Twinkl Precursive" panose="02000000000000000000" pitchFamily="2" charset="0"/>
              </a:rPr>
              <a:t>er</a:t>
            </a:r>
            <a:r>
              <a:rPr lang="en-GB" sz="9600" b="1" u="sng" dirty="0">
                <a:latin typeface="Twinkl Precursive" panose="02000000000000000000" pitchFamily="2" charset="0"/>
              </a:rPr>
              <a:t> words</a:t>
            </a:r>
            <a:endParaRPr lang="en-GB" sz="9600" u="sng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5AE18BE-1B34-46EE-B0E1-4A8909F32A08}"/>
              </a:ext>
            </a:extLst>
          </p:cNvPr>
          <p:cNvSpPr/>
          <p:nvPr/>
        </p:nvSpPr>
        <p:spPr>
          <a:xfrm>
            <a:off x="200783" y="1374138"/>
            <a:ext cx="442300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spider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9A13357-6344-4512-BC54-5558A32EFD86}"/>
              </a:ext>
            </a:extLst>
          </p:cNvPr>
          <p:cNvSpPr/>
          <p:nvPr/>
        </p:nvSpPr>
        <p:spPr>
          <a:xfrm>
            <a:off x="4033793" y="4089556"/>
            <a:ext cx="231024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her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9BB2CC6-706F-46C5-8BF4-1A6AE87C5A13}"/>
              </a:ext>
            </a:extLst>
          </p:cNvPr>
          <p:cNvSpPr/>
          <p:nvPr/>
        </p:nvSpPr>
        <p:spPr>
          <a:xfrm>
            <a:off x="6595833" y="1126187"/>
            <a:ext cx="540564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hammer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60AFBF9-3877-48DD-8FA3-163DBB7F54E5}"/>
              </a:ext>
            </a:extLst>
          </p:cNvPr>
          <p:cNvSpPr/>
          <p:nvPr/>
        </p:nvSpPr>
        <p:spPr>
          <a:xfrm>
            <a:off x="5360368" y="2504925"/>
            <a:ext cx="466506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person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4CAD9CC-A25B-4221-B138-5EBBA80CAE13}"/>
              </a:ext>
            </a:extLst>
          </p:cNvPr>
          <p:cNvSpPr/>
          <p:nvPr/>
        </p:nvSpPr>
        <p:spPr>
          <a:xfrm>
            <a:off x="-25495" y="2893782"/>
            <a:ext cx="454964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flower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8A9D73B-913E-445C-951B-1C7D71ACF307}"/>
              </a:ext>
            </a:extLst>
          </p:cNvPr>
          <p:cNvSpPr/>
          <p:nvPr/>
        </p:nvSpPr>
        <p:spPr>
          <a:xfrm>
            <a:off x="8766718" y="3845735"/>
            <a:ext cx="315984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term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5463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/>
      <p:bldP spid="9" grpId="0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8" y="4926022"/>
            <a:ext cx="11985763" cy="2141884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9478" y="0"/>
            <a:ext cx="10933044" cy="1510748"/>
          </a:xfrm>
        </p:spPr>
        <p:txBody>
          <a:bodyPr>
            <a:normAutofit/>
          </a:bodyPr>
          <a:lstStyle/>
          <a:p>
            <a:r>
              <a:rPr lang="en-GB" sz="8800" b="1" dirty="0" err="1">
                <a:solidFill>
                  <a:srgbClr val="00B050"/>
                </a:solidFill>
                <a:latin typeface="Twinkl Precursive" panose="02000000000000000000" pitchFamily="2" charset="0"/>
              </a:rPr>
              <a:t>er</a:t>
            </a:r>
            <a:r>
              <a:rPr lang="en-GB" sz="8800" b="1" dirty="0">
                <a:latin typeface="Twinkl Precursive" panose="02000000000000000000" pitchFamily="2" charset="0"/>
              </a:rPr>
              <a:t> alien words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6EC738-0EE8-4F43-A587-8E8024B2E0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478" y="1329275"/>
            <a:ext cx="4533693" cy="209972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DF3CC02-0096-4387-814A-9163F1F396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79110" y="3429000"/>
            <a:ext cx="4404415" cy="199445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73B29D2-7606-4239-B0AF-A015B0BEC26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14165" y="1329275"/>
            <a:ext cx="4692374" cy="2154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324859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2292" y="5075582"/>
            <a:ext cx="11985763" cy="1888435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65262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7" name="Title 4">
            <a:extLst>
              <a:ext uri="{FF2B5EF4-FFF2-40B4-BE49-F238E27FC236}">
                <a16:creationId xmlns:a16="http://schemas.microsoft.com/office/drawing/2014/main" id="{C82E431D-721E-4E1A-A36A-633E674FF9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173" y="-106019"/>
            <a:ext cx="9144000" cy="1363111"/>
          </a:xfrm>
        </p:spPr>
        <p:txBody>
          <a:bodyPr>
            <a:normAutofit/>
          </a:bodyPr>
          <a:lstStyle/>
          <a:p>
            <a:r>
              <a:rPr lang="en-GB" sz="8000" b="1" dirty="0" err="1">
                <a:solidFill>
                  <a:srgbClr val="00B050"/>
                </a:solidFill>
                <a:latin typeface="Twinkl Precursive" panose="02000000000000000000" pitchFamily="2" charset="0"/>
              </a:rPr>
              <a:t>er</a:t>
            </a:r>
            <a:r>
              <a:rPr lang="en-GB" sz="8000" b="1" dirty="0">
                <a:latin typeface="Twinkl Precursive" panose="02000000000000000000" pitchFamily="2" charset="0"/>
              </a:rPr>
              <a:t> sentences</a:t>
            </a:r>
          </a:p>
        </p:txBody>
      </p:sp>
      <p:sp>
        <p:nvSpPr>
          <p:cNvPr id="8" name="Title 4">
            <a:extLst>
              <a:ext uri="{FF2B5EF4-FFF2-40B4-BE49-F238E27FC236}">
                <a16:creationId xmlns:a16="http://schemas.microsoft.com/office/drawing/2014/main" id="{6006CDF9-5D32-42AB-883B-038E3E814573}"/>
              </a:ext>
            </a:extLst>
          </p:cNvPr>
          <p:cNvSpPr txBox="1">
            <a:spLocks/>
          </p:cNvSpPr>
          <p:nvPr/>
        </p:nvSpPr>
        <p:spPr>
          <a:xfrm>
            <a:off x="-102291" y="1627653"/>
            <a:ext cx="12191999" cy="360269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4300" b="1" dirty="0">
              <a:latin typeface="Twinkl Precursive" panose="02000000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22C9B81-FF89-4254-A7BE-E30A2AF21A3F}"/>
              </a:ext>
            </a:extLst>
          </p:cNvPr>
          <p:cNvSpPr txBox="1"/>
          <p:nvPr/>
        </p:nvSpPr>
        <p:spPr>
          <a:xfrm>
            <a:off x="233776" y="1134508"/>
            <a:ext cx="11722793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I</a:t>
            </a:r>
            <a:r>
              <a:rPr lang="en-GB" sz="3200" b="1" dirty="0">
                <a:latin typeface="Twinkl Precursive" panose="02000000000000000000" pitchFamily="2" charset="0"/>
              </a:rPr>
              <a:t> buy my mum lilies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because they are </a:t>
            </a:r>
            <a:r>
              <a:rPr lang="en-GB" sz="3200" b="1" dirty="0">
                <a:latin typeface="Twinkl Precursive" panose="02000000000000000000" pitchFamily="2" charset="0"/>
              </a:rPr>
              <a:t>h</a:t>
            </a:r>
            <a:r>
              <a:rPr lang="en-GB" sz="3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er</a:t>
            </a:r>
            <a:r>
              <a:rPr lang="en-GB" sz="3200" b="1" dirty="0">
                <a:latin typeface="Twinkl Precursive" panose="02000000000000000000" pitchFamily="2" charset="0"/>
              </a:rPr>
              <a:t>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favourite</a:t>
            </a:r>
            <a:r>
              <a:rPr lang="en-GB" sz="3200" b="1" dirty="0">
                <a:latin typeface="Twinkl Precursive" panose="02000000000000000000" pitchFamily="2" charset="0"/>
              </a:rPr>
              <a:t> fl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ow</a:t>
            </a:r>
            <a:r>
              <a:rPr lang="en-GB" sz="3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er</a:t>
            </a:r>
            <a:r>
              <a:rPr lang="en-GB" sz="3200" b="1" dirty="0">
                <a:latin typeface="Twinkl Precursive" panose="02000000000000000000" pitchFamily="2" charset="0"/>
              </a:rPr>
              <a:t>.</a:t>
            </a:r>
          </a:p>
          <a:p>
            <a:pPr algn="ctr"/>
            <a:endParaRPr lang="en-GB" sz="3200" b="1" dirty="0">
              <a:latin typeface="Twinkl Precursive" panose="02000000000000000000" pitchFamily="2" charset="0"/>
            </a:endParaRPr>
          </a:p>
          <a:p>
            <a:pPr algn="ctr"/>
            <a:r>
              <a:rPr lang="en-GB" sz="3200" b="1" dirty="0">
                <a:latin typeface="Twinkl Precursive" panose="02000000000000000000" pitchFamily="2" charset="0"/>
              </a:rPr>
              <a:t>“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Could you </a:t>
            </a:r>
            <a:r>
              <a:rPr lang="en-GB" sz="3200" b="1" dirty="0">
                <a:latin typeface="Twinkl Precursive" panose="02000000000000000000" pitchFamily="2" charset="0"/>
              </a:rPr>
              <a:t>pass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 </a:t>
            </a:r>
            <a:r>
              <a:rPr lang="en-GB" sz="3200" b="1" dirty="0">
                <a:latin typeface="Twinkl Precursive" panose="02000000000000000000" pitchFamily="2" charset="0"/>
              </a:rPr>
              <a:t>hamm</a:t>
            </a:r>
            <a:r>
              <a:rPr lang="en-GB" sz="3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er</a:t>
            </a:r>
            <a:r>
              <a:rPr lang="en-GB" sz="3200" b="1" dirty="0">
                <a:latin typeface="Twinkl Precursive" panose="02000000000000000000" pitchFamily="2" charset="0"/>
              </a:rPr>
              <a:t> pl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ea</a:t>
            </a:r>
            <a:r>
              <a:rPr lang="en-GB" sz="3200" b="1" dirty="0">
                <a:latin typeface="Twinkl Precursive" panose="02000000000000000000" pitchFamily="2" charset="0"/>
              </a:rPr>
              <a:t>se?” asked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3200" b="1" dirty="0">
                <a:latin typeface="Twinkl Precursive" panose="02000000000000000000" pitchFamily="2" charset="0"/>
              </a:rPr>
              <a:t> tall p</a:t>
            </a:r>
            <a:r>
              <a:rPr lang="en-GB" sz="3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er</a:t>
            </a:r>
            <a:r>
              <a:rPr lang="en-GB" sz="3200" b="1" dirty="0">
                <a:latin typeface="Twinkl Precursive" panose="02000000000000000000" pitchFamily="2" charset="0"/>
              </a:rPr>
              <a:t>son.</a:t>
            </a:r>
          </a:p>
          <a:p>
            <a:pPr algn="ctr"/>
            <a:endParaRPr lang="en-GB" sz="3200" b="1" dirty="0">
              <a:latin typeface="Twinkl Precursive" panose="02000000000000000000" pitchFamily="2" charset="0"/>
            </a:endParaRPr>
          </a:p>
          <a:p>
            <a:pPr algn="ctr"/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Once</a:t>
            </a:r>
            <a:r>
              <a:rPr lang="en-GB" sz="3200" b="1" dirty="0">
                <a:latin typeface="Twinkl Precursive" panose="02000000000000000000" pitchFamily="2" charset="0"/>
              </a:rPr>
              <a:t> a t</a:t>
            </a:r>
            <a:r>
              <a:rPr lang="en-GB" sz="3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er</a:t>
            </a:r>
            <a:r>
              <a:rPr lang="en-GB" sz="3200" b="1" dirty="0">
                <a:latin typeface="Twinkl Precursive" panose="02000000000000000000" pitchFamily="2" charset="0"/>
              </a:rPr>
              <a:t>m a h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u</a:t>
            </a:r>
            <a:r>
              <a:rPr lang="en-GB" sz="3200" b="1" dirty="0">
                <a:latin typeface="Twinkl Precursive" panose="02000000000000000000" pitchFamily="2" charset="0"/>
              </a:rPr>
              <a:t>g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</a:t>
            </a:r>
            <a:r>
              <a:rPr lang="en-GB" sz="3200" b="1" dirty="0">
                <a:latin typeface="Twinkl Precursive" panose="02000000000000000000" pitchFamily="2" charset="0"/>
              </a:rPr>
              <a:t> spid</a:t>
            </a:r>
            <a:r>
              <a:rPr lang="en-GB" sz="3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er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comes</a:t>
            </a:r>
            <a:r>
              <a:rPr lang="en-GB" sz="3200" b="1" dirty="0">
                <a:latin typeface="Twinkl Precursive" panose="02000000000000000000" pitchFamily="2" charset="0"/>
              </a:rPr>
              <a:t> into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3200" b="1" dirty="0">
                <a:latin typeface="Twinkl Precursive" panose="02000000000000000000" pitchFamily="2" charset="0"/>
              </a:rPr>
              <a:t> classr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oo</a:t>
            </a:r>
            <a:r>
              <a:rPr lang="en-GB" sz="3200" b="1" dirty="0">
                <a:latin typeface="Twinkl Precursive" panose="02000000000000000000" pitchFamily="2" charset="0"/>
              </a:rPr>
              <a:t>m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because</a:t>
            </a:r>
            <a:r>
              <a:rPr lang="en-GB" sz="3200" b="1" dirty="0">
                <a:latin typeface="Twinkl Precursive" panose="02000000000000000000" pitchFamily="2" charset="0"/>
              </a:rPr>
              <a:t> it is w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ar</a:t>
            </a:r>
            <a:r>
              <a:rPr lang="en-GB" sz="3200" b="1" dirty="0">
                <a:latin typeface="Twinkl Precursive" panose="02000000000000000000" pitchFamily="2" charset="0"/>
              </a:rPr>
              <a:t>m.</a:t>
            </a:r>
          </a:p>
        </p:txBody>
      </p:sp>
    </p:spTree>
    <p:extLst>
      <p:ext uri="{BB962C8B-B14F-4D97-AF65-F5344CB8AC3E}">
        <p14:creationId xmlns:p14="http://schemas.microsoft.com/office/powerpoint/2010/main" val="2584693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678307"/>
            <a:ext cx="11985763" cy="317969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26016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>
                <a:latin typeface="Twinkl Precursive" panose="02000000000000000000" pitchFamily="2" charset="0"/>
              </a:rPr>
              <a:t>Friday 7</a:t>
            </a:r>
            <a:r>
              <a:rPr lang="en-GB" sz="7200" b="1" baseline="30000" dirty="0">
                <a:latin typeface="Twinkl Precursive" panose="02000000000000000000" pitchFamily="2" charset="0"/>
              </a:rPr>
              <a:t>th</a:t>
            </a:r>
            <a:r>
              <a:rPr lang="en-GB" sz="7200" b="1" dirty="0">
                <a:latin typeface="Twinkl Precursive" panose="02000000000000000000" pitchFamily="2" charset="0"/>
              </a:rPr>
              <a:t>  </a:t>
            </a:r>
            <a:br>
              <a:rPr lang="en-GB" sz="7200" b="1" dirty="0">
                <a:latin typeface="Twinkl Precursive" panose="02000000000000000000" pitchFamily="2" charset="0"/>
              </a:rPr>
            </a:br>
            <a:r>
              <a:rPr lang="en-GB" sz="7200" b="1" dirty="0">
                <a:latin typeface="Twinkl Precursive" panose="02000000000000000000" pitchFamily="2" charset="0"/>
              </a:rPr>
              <a:t>May 2021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79280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6" y="4442719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8784" y="-577262"/>
            <a:ext cx="12589565" cy="1849471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Precursive" panose="02000000000000000000" pitchFamily="2" charset="0"/>
              </a:rPr>
              <a:t>This week’s </a:t>
            </a:r>
            <a:r>
              <a:rPr lang="en-GB" sz="6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Red </a:t>
            </a:r>
            <a:r>
              <a:rPr lang="en-GB" sz="6600" b="1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813C28-A1C8-49D7-809C-F592BD66C935}"/>
              </a:ext>
            </a:extLst>
          </p:cNvPr>
          <p:cNvSpPr/>
          <p:nvPr/>
        </p:nvSpPr>
        <p:spPr>
          <a:xfrm>
            <a:off x="234333" y="3429000"/>
            <a:ext cx="606608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because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8F6AD-7F43-4446-B03F-6A30F53D8C51}"/>
              </a:ext>
            </a:extLst>
          </p:cNvPr>
          <p:cNvSpPr/>
          <p:nvPr/>
        </p:nvSpPr>
        <p:spPr>
          <a:xfrm>
            <a:off x="4326902" y="2277439"/>
            <a:ext cx="341952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their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C4BB49-1370-4A0C-A97A-D16E668E3820}"/>
              </a:ext>
            </a:extLst>
          </p:cNvPr>
          <p:cNvSpPr/>
          <p:nvPr/>
        </p:nvSpPr>
        <p:spPr>
          <a:xfrm>
            <a:off x="7561864" y="3429000"/>
            <a:ext cx="427713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could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B9108-7F75-4CCA-8F20-55C327C84AF7}"/>
              </a:ext>
            </a:extLst>
          </p:cNvPr>
          <p:cNvSpPr/>
          <p:nvPr/>
        </p:nvSpPr>
        <p:spPr>
          <a:xfrm>
            <a:off x="8096740" y="1130595"/>
            <a:ext cx="351250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once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6BA3A6-B9D1-42D1-B58C-979B7B137BED}"/>
              </a:ext>
            </a:extLst>
          </p:cNvPr>
          <p:cNvSpPr/>
          <p:nvPr/>
        </p:nvSpPr>
        <p:spPr>
          <a:xfrm>
            <a:off x="234333" y="1230713"/>
            <a:ext cx="371665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love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655999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89450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5262" y="-1100241"/>
            <a:ext cx="11256894" cy="2387600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Today’s sound is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720CB6E-45FE-4A39-8738-30236AF428D8}"/>
              </a:ext>
            </a:extLst>
          </p:cNvPr>
          <p:cNvSpPr/>
          <p:nvPr/>
        </p:nvSpPr>
        <p:spPr>
          <a:xfrm>
            <a:off x="5116573" y="4107022"/>
            <a:ext cx="146065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er</a:t>
            </a:r>
            <a:endParaRPr lang="en-US" sz="8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C124A71-5E3F-45AB-8086-488B7CE6C0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8496" y="998076"/>
            <a:ext cx="3570426" cy="3505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4333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970524"/>
            <a:ext cx="11985763" cy="2767281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1362942"/>
          </a:xfrm>
        </p:spPr>
        <p:txBody>
          <a:bodyPr>
            <a:normAutofit/>
          </a:bodyPr>
          <a:lstStyle/>
          <a:p>
            <a:r>
              <a:rPr lang="en-GB" sz="8800" b="1" u="sng" dirty="0" err="1">
                <a:solidFill>
                  <a:srgbClr val="00B050"/>
                </a:solidFill>
                <a:latin typeface="Twinkl Precursive" panose="02000000000000000000" pitchFamily="2" charset="0"/>
              </a:rPr>
              <a:t>er</a:t>
            </a:r>
            <a:r>
              <a:rPr lang="en-GB" sz="8800" b="1" u="sng" dirty="0">
                <a:latin typeface="Twinkl Precursive" panose="02000000000000000000" pitchFamily="2" charset="0"/>
              </a:rPr>
              <a:t> words</a:t>
            </a:r>
            <a:endParaRPr lang="en-GB" sz="8800" u="sng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867C088-5BBC-4508-81F0-4149657F8A38}"/>
              </a:ext>
            </a:extLst>
          </p:cNvPr>
          <p:cNvSpPr/>
          <p:nvPr/>
        </p:nvSpPr>
        <p:spPr>
          <a:xfrm>
            <a:off x="5329111" y="2201119"/>
            <a:ext cx="347563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herd 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2BA5484-1E55-4626-B7B3-AD5BA71E4AFA}"/>
              </a:ext>
            </a:extLst>
          </p:cNvPr>
          <p:cNvSpPr/>
          <p:nvPr/>
        </p:nvSpPr>
        <p:spPr>
          <a:xfrm>
            <a:off x="0" y="1225305"/>
            <a:ext cx="547617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nervous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1D2B002-8866-4D82-8444-2821C77348B9}"/>
              </a:ext>
            </a:extLst>
          </p:cNvPr>
          <p:cNvSpPr/>
          <p:nvPr/>
        </p:nvSpPr>
        <p:spPr>
          <a:xfrm>
            <a:off x="118762" y="2887476"/>
            <a:ext cx="452720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dinner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BCF7F31-6B17-4C95-B2DD-A6D8F16C8A76}"/>
              </a:ext>
            </a:extLst>
          </p:cNvPr>
          <p:cNvSpPr/>
          <p:nvPr/>
        </p:nvSpPr>
        <p:spPr>
          <a:xfrm>
            <a:off x="5835019" y="3304962"/>
            <a:ext cx="593944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mermaid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A7526CD-0F5A-422F-93DB-64F3E8C6B274}"/>
              </a:ext>
            </a:extLst>
          </p:cNvPr>
          <p:cNvSpPr/>
          <p:nvPr/>
        </p:nvSpPr>
        <p:spPr>
          <a:xfrm>
            <a:off x="8369367" y="1005709"/>
            <a:ext cx="340509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tiger</a:t>
            </a:r>
          </a:p>
        </p:txBody>
      </p:sp>
    </p:spTree>
    <p:extLst>
      <p:ext uri="{BB962C8B-B14F-4D97-AF65-F5344CB8AC3E}">
        <p14:creationId xmlns:p14="http://schemas.microsoft.com/office/powerpoint/2010/main" val="1702736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4969042"/>
            <a:ext cx="11985763" cy="1888958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467553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="1" dirty="0" err="1">
                <a:solidFill>
                  <a:srgbClr val="00B050"/>
                </a:solidFill>
                <a:latin typeface="Twinkl Precursive" panose="02000000000000000000" pitchFamily="2" charset="0"/>
              </a:rPr>
              <a:t>er</a:t>
            </a:r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 </a:t>
            </a:r>
            <a:r>
              <a:rPr lang="en-GB" sz="8000" b="1" dirty="0">
                <a:latin typeface="Twinkl Precursive" panose="02000000000000000000" pitchFamily="2" charset="0"/>
              </a:rPr>
              <a:t>alien words</a:t>
            </a:r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C96B041-A3B1-47E7-A749-2AAE719E00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7956" y="1128299"/>
            <a:ext cx="4648200" cy="212162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D264390-1FA8-4D39-9F80-7890DE90DA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75071" y="3249921"/>
            <a:ext cx="4102170" cy="187791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DFCD638-1D32-428C-9E99-6F1A9CB9194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6000" y="1123628"/>
            <a:ext cx="4648201" cy="2117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158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7" y="4664766"/>
            <a:ext cx="11985763" cy="2387600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12254" y="-1024489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7" name="Title 4">
            <a:extLst>
              <a:ext uri="{FF2B5EF4-FFF2-40B4-BE49-F238E27FC236}">
                <a16:creationId xmlns:a16="http://schemas.microsoft.com/office/drawing/2014/main" id="{C82E431D-721E-4E1A-A36A-633E674FF9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999" y="-295586"/>
            <a:ext cx="9144000" cy="1363111"/>
          </a:xfrm>
        </p:spPr>
        <p:txBody>
          <a:bodyPr>
            <a:normAutofit/>
          </a:bodyPr>
          <a:lstStyle/>
          <a:p>
            <a:r>
              <a:rPr lang="en-GB" sz="8000" b="1" dirty="0" err="1">
                <a:solidFill>
                  <a:srgbClr val="00B050"/>
                </a:solidFill>
                <a:latin typeface="Twinkl Precursive" panose="02000000000000000000" pitchFamily="2" charset="0"/>
              </a:rPr>
              <a:t>er</a:t>
            </a:r>
            <a:r>
              <a:rPr lang="en-GB" sz="8000" b="1" dirty="0">
                <a:latin typeface="Twinkl Precursive" panose="02000000000000000000" pitchFamily="2" charset="0"/>
              </a:rPr>
              <a:t> sentences</a:t>
            </a:r>
          </a:p>
        </p:txBody>
      </p:sp>
      <p:sp>
        <p:nvSpPr>
          <p:cNvPr id="8" name="Title 4">
            <a:extLst>
              <a:ext uri="{FF2B5EF4-FFF2-40B4-BE49-F238E27FC236}">
                <a16:creationId xmlns:a16="http://schemas.microsoft.com/office/drawing/2014/main" id="{6006CDF9-5D32-42AB-883B-038E3E814573}"/>
              </a:ext>
            </a:extLst>
          </p:cNvPr>
          <p:cNvSpPr txBox="1">
            <a:spLocks/>
          </p:cNvSpPr>
          <p:nvPr/>
        </p:nvSpPr>
        <p:spPr>
          <a:xfrm>
            <a:off x="-1" y="3080025"/>
            <a:ext cx="12191999" cy="450574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3600" b="1" dirty="0">
                <a:latin typeface="Twinkl Precursive" panose="02000000000000000000" pitchFamily="2" charset="0"/>
              </a:rPr>
              <a:t> h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er</a:t>
            </a:r>
            <a:r>
              <a:rPr lang="en-GB" sz="3600" b="1" dirty="0">
                <a:latin typeface="Twinkl Precursive" panose="02000000000000000000" pitchFamily="2" charset="0"/>
              </a:rPr>
              <a:t>d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of</a:t>
            </a:r>
            <a:r>
              <a:rPr lang="en-GB" sz="3600" b="1" dirty="0">
                <a:latin typeface="Twinkl Precursive" panose="02000000000000000000" pitchFamily="2" charset="0"/>
              </a:rPr>
              <a:t> sh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ee</a:t>
            </a:r>
            <a:r>
              <a:rPr lang="en-GB" sz="3600" b="1" dirty="0">
                <a:latin typeface="Twinkl Precursive" panose="02000000000000000000" pitchFamily="2" charset="0"/>
              </a:rPr>
              <a:t>p ran towards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3600" b="1" dirty="0">
                <a:latin typeface="Twinkl Precursive" panose="02000000000000000000" pitchFamily="2" charset="0"/>
              </a:rPr>
              <a:t> f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ar</a:t>
            </a:r>
            <a:r>
              <a:rPr lang="en-GB" sz="3600" b="1" dirty="0">
                <a:latin typeface="Twinkl Precursive" panose="02000000000000000000" pitchFamily="2" charset="0"/>
              </a:rPr>
              <a:t>m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er</a:t>
            </a:r>
            <a:r>
              <a:rPr lang="en-GB" sz="3600" b="1" dirty="0">
                <a:latin typeface="Twinkl Precursive" panose="02000000000000000000" pitchFamily="2" charset="0"/>
              </a:rPr>
              <a:t>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because</a:t>
            </a:r>
            <a:r>
              <a:rPr lang="en-GB" sz="3600" b="1" dirty="0">
                <a:latin typeface="Twinkl Precursive" panose="02000000000000000000" pitchFamily="2" charset="0"/>
              </a:rPr>
              <a:t> he had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their</a:t>
            </a:r>
            <a:r>
              <a:rPr lang="en-GB" sz="3600" b="1" dirty="0">
                <a:latin typeface="Twinkl Precursive" panose="02000000000000000000" pitchFamily="2" charset="0"/>
              </a:rPr>
              <a:t> dinn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er</a:t>
            </a:r>
            <a:r>
              <a:rPr lang="en-GB" sz="3600" b="1" dirty="0">
                <a:latin typeface="Twinkl Precursive" panose="02000000000000000000" pitchFamily="2" charset="0"/>
              </a:rPr>
              <a:t>. </a:t>
            </a:r>
          </a:p>
          <a:p>
            <a:endParaRPr lang="en-GB" sz="3600" b="1" dirty="0">
              <a:solidFill>
                <a:srgbClr val="92D050"/>
              </a:solidFill>
              <a:latin typeface="Twinkl Precursive" panose="02000000000000000000" pitchFamily="2" charset="0"/>
            </a:endParaRPr>
          </a:p>
          <a:p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I love </a:t>
            </a:r>
            <a:r>
              <a:rPr lang="en-GB" sz="3600" b="1" dirty="0">
                <a:latin typeface="Twinkl Precursive" panose="02000000000000000000" pitchFamily="2" charset="0"/>
              </a:rPr>
              <a:t>tig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er</a:t>
            </a:r>
            <a:r>
              <a:rPr lang="en-GB" sz="3600" b="1" dirty="0">
                <a:latin typeface="Twinkl Precursive" panose="02000000000000000000" pitchFamily="2" charset="0"/>
              </a:rPr>
              <a:t>s,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they are </a:t>
            </a:r>
            <a:r>
              <a:rPr lang="en-GB" sz="3600" b="1" dirty="0">
                <a:latin typeface="Twinkl Precursive" panose="02000000000000000000" pitchFamily="2" charset="0"/>
              </a:rPr>
              <a:t>my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favourite</a:t>
            </a:r>
            <a:r>
              <a:rPr lang="en-GB" sz="3600" b="1" dirty="0">
                <a:latin typeface="Twinkl Precursive" panose="02000000000000000000" pitchFamily="2" charset="0"/>
              </a:rPr>
              <a:t> animal. </a:t>
            </a: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3600" b="1" dirty="0">
                <a:latin typeface="Twinkl Precursive" panose="02000000000000000000" pitchFamily="2" charset="0"/>
              </a:rPr>
              <a:t> n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er</a:t>
            </a:r>
            <a:r>
              <a:rPr lang="en-GB" sz="3600" b="1" dirty="0">
                <a:latin typeface="Twinkl Precursive" panose="02000000000000000000" pitchFamily="2" charset="0"/>
              </a:rPr>
              <a:t>vous m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er</a:t>
            </a:r>
            <a:r>
              <a:rPr lang="en-GB" sz="3600" b="1" dirty="0">
                <a:latin typeface="Twinkl Precursive" panose="02000000000000000000" pitchFamily="2" charset="0"/>
              </a:rPr>
              <a:t>m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ai</a:t>
            </a:r>
            <a:r>
              <a:rPr lang="en-GB" sz="3600" b="1" dirty="0">
                <a:latin typeface="Twinkl Precursive" panose="02000000000000000000" pitchFamily="2" charset="0"/>
              </a:rPr>
              <a:t>d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could</a:t>
            </a:r>
            <a:r>
              <a:rPr lang="en-GB" sz="3600" b="1" dirty="0">
                <a:latin typeface="Twinkl Precursive" panose="02000000000000000000" pitchFamily="2" charset="0"/>
              </a:rPr>
              <a:t> not find h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er</a:t>
            </a:r>
            <a:r>
              <a:rPr lang="en-GB" sz="3600" b="1" dirty="0">
                <a:latin typeface="Twinkl Precursive" panose="02000000000000000000" pitchFamily="2" charset="0"/>
              </a:rPr>
              <a:t> n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ew</a:t>
            </a:r>
            <a:r>
              <a:rPr lang="en-GB" sz="3600" b="1" dirty="0">
                <a:latin typeface="Twinkl Precursive" panose="02000000000000000000" pitchFamily="2" charset="0"/>
              </a:rPr>
              <a:t> h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air</a:t>
            </a:r>
            <a:r>
              <a:rPr lang="en-GB" sz="3600" b="1" dirty="0">
                <a:latin typeface="Twinkl Precursive" panose="02000000000000000000" pitchFamily="2" charset="0"/>
              </a:rPr>
              <a:t>bru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sh</a:t>
            </a:r>
            <a:r>
              <a:rPr lang="en-GB" sz="3600" b="1" dirty="0">
                <a:latin typeface="Twinkl Precursive" panose="02000000000000000000" pitchFamily="2" charset="0"/>
              </a:rPr>
              <a:t>.</a:t>
            </a: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endParaRPr lang="en-GB" sz="3600" b="1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1054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643</TotalTime>
  <Words>276</Words>
  <Application>Microsoft Office PowerPoint</Application>
  <PresentationFormat>Widescreen</PresentationFormat>
  <Paragraphs>94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Arial</vt:lpstr>
      <vt:lpstr>Calibri</vt:lpstr>
      <vt:lpstr>Calibri Light</vt:lpstr>
      <vt:lpstr>Twinkl Precursive</vt:lpstr>
      <vt:lpstr>Office Theme</vt:lpstr>
      <vt:lpstr>Tuesday 4th    May 2021</vt:lpstr>
      <vt:lpstr>This week’s Red words</vt:lpstr>
      <vt:lpstr>Today’s sound is</vt:lpstr>
      <vt:lpstr>ur words</vt:lpstr>
      <vt:lpstr>ur alien words</vt:lpstr>
      <vt:lpstr>ur sentences</vt:lpstr>
      <vt:lpstr>Wednesday 5th   May 2021</vt:lpstr>
      <vt:lpstr>This week’s Red words</vt:lpstr>
      <vt:lpstr>Today’s sound is</vt:lpstr>
      <vt:lpstr>ur words</vt:lpstr>
      <vt:lpstr>PowerPoint Presentation</vt:lpstr>
      <vt:lpstr>ur sentences</vt:lpstr>
      <vt:lpstr>Thursday 6th May 2021</vt:lpstr>
      <vt:lpstr>This week’s Red words</vt:lpstr>
      <vt:lpstr>Today’s sound is</vt:lpstr>
      <vt:lpstr>er words</vt:lpstr>
      <vt:lpstr>er alien words</vt:lpstr>
      <vt:lpstr>er sentences</vt:lpstr>
      <vt:lpstr>Friday 7th   May 2021</vt:lpstr>
      <vt:lpstr>This week’s Red words</vt:lpstr>
      <vt:lpstr>Today’s sound is</vt:lpstr>
      <vt:lpstr>er words</vt:lpstr>
      <vt:lpstr>PowerPoint Presentation</vt:lpstr>
      <vt:lpstr>er sentences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21st September 2020</dc:title>
  <dc:creator>C Coles BTP</dc:creator>
  <cp:lastModifiedBy>C Coles BTP</cp:lastModifiedBy>
  <cp:revision>72</cp:revision>
  <dcterms:created xsi:type="dcterms:W3CDTF">2020-09-20T14:39:07Z</dcterms:created>
  <dcterms:modified xsi:type="dcterms:W3CDTF">2021-05-01T11:36:10Z</dcterms:modified>
</cp:coreProperties>
</file>