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3" r:id="rId14"/>
    <p:sldId id="274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660"/>
  </p:normalViewPr>
  <p:slideViewPr>
    <p:cSldViewPr>
      <p:cViewPr varScale="1">
        <p:scale>
          <a:sx n="65" d="100"/>
          <a:sy n="65" d="100"/>
        </p:scale>
        <p:origin x="145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0770B-3FD0-458F-8F15-A83C72AADD6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51EE3-C307-4328-9D3D-7CEB55C0633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Lesson Objective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At the end of this lesson we will have looked at how people spoke in Tudor England, and understand it better.</a:t>
            </a:r>
            <a:endParaRPr lang="en-GB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0070C0"/>
            </a:solidFill>
          </a:ln>
        </p:spPr>
        <p:txBody>
          <a:bodyPr/>
          <a:lstStyle/>
          <a:p>
            <a:r>
              <a:rPr lang="en-GB" dirty="0" smtClean="0"/>
              <a:t>The Inventor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2881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b="1" dirty="0" smtClean="0"/>
              <a:t>Shakespeare invented over 1700 words.</a:t>
            </a:r>
          </a:p>
          <a:p>
            <a:pPr marL="0" indent="0" algn="ctr">
              <a:buNone/>
            </a:pPr>
            <a:r>
              <a:rPr lang="en-GB" dirty="0" smtClean="0"/>
              <a:t>Do you recognise any of the following? If you do, what do they mean?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1311775" y="4361794"/>
            <a:ext cx="1872208" cy="10081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Accused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3194697" y="3206646"/>
            <a:ext cx="2016224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Label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323528" y="3206646"/>
            <a:ext cx="2016224" cy="9361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Tranquil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6956082" y="4383269"/>
            <a:ext cx="2016224" cy="936104"/>
          </a:xfrm>
          <a:prstGeom prst="roundRect">
            <a:avLst/>
          </a:prstGeom>
          <a:solidFill>
            <a:srgbClr val="F55D5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Varied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301008" y="5661248"/>
            <a:ext cx="2016224" cy="9361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Rant</a:t>
            </a:r>
            <a:endParaRPr lang="en-GB" dirty="0"/>
          </a:p>
        </p:txBody>
      </p:sp>
      <p:sp>
        <p:nvSpPr>
          <p:cNvPr id="9" name="Rounded Rectangle 8"/>
          <p:cNvSpPr/>
          <p:nvPr/>
        </p:nvSpPr>
        <p:spPr>
          <a:xfrm>
            <a:off x="6253935" y="5629591"/>
            <a:ext cx="2016224" cy="936104"/>
          </a:xfrm>
          <a:prstGeom prst="roundRect">
            <a:avLst/>
          </a:prstGeom>
          <a:solidFill>
            <a:srgbClr val="8AEE8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Outbreak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23528" y="56612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Lonely</a:t>
            </a: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6253935" y="3223744"/>
            <a:ext cx="2016224" cy="9361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Compromise</a:t>
            </a:r>
            <a:endParaRPr lang="en-GB" dirty="0"/>
          </a:p>
        </p:txBody>
      </p:sp>
      <p:sp>
        <p:nvSpPr>
          <p:cNvPr id="12" name="Rounded Rectangle 11"/>
          <p:cNvSpPr/>
          <p:nvPr/>
        </p:nvSpPr>
        <p:spPr>
          <a:xfrm>
            <a:off x="3995936" y="4350275"/>
            <a:ext cx="2016224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Champion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930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sttimetools.com/wp-content/uploads/2009/03/angry-teacher-267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988840"/>
            <a:ext cx="4104456" cy="4611748"/>
          </a:xfrm>
          <a:prstGeom prst="rect">
            <a:avLst/>
          </a:prstGeom>
          <a:noFill/>
        </p:spPr>
      </p:pic>
      <p:sp>
        <p:nvSpPr>
          <p:cNvPr id="5" name="Oval Callout 4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Keep thy peace!!</a:t>
            </a:r>
            <a:endParaRPr lang="en-GB" sz="6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sttimetools.com/wp-content/uploads/2009/03/angry-teacher-267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988840"/>
            <a:ext cx="4104456" cy="4611748"/>
          </a:xfrm>
          <a:prstGeom prst="rect">
            <a:avLst/>
          </a:prstGeom>
          <a:noFill/>
        </p:spPr>
      </p:pic>
      <p:sp>
        <p:nvSpPr>
          <p:cNvPr id="5" name="Oval Callout 4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Keep thy peace!!</a:t>
            </a:r>
            <a:endParaRPr lang="en-GB" sz="6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8" name="Oval Callout 7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Now hark...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sttimetools.com/wp-content/uploads/2009/03/angry-teacher-267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988840"/>
            <a:ext cx="4104456" cy="4611748"/>
          </a:xfrm>
          <a:prstGeom prst="rect">
            <a:avLst/>
          </a:prstGeom>
          <a:noFill/>
        </p:spPr>
      </p:pic>
      <p:sp>
        <p:nvSpPr>
          <p:cNvPr id="5" name="Oval Callout 4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Keep thy peace!!</a:t>
            </a:r>
            <a:endParaRPr lang="en-GB" sz="6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8" name="Oval Callout 7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Now hark...</a:t>
            </a:r>
            <a:endParaRPr lang="en-GB" sz="4400" dirty="0"/>
          </a:p>
        </p:txBody>
      </p:sp>
      <p:sp>
        <p:nvSpPr>
          <p:cNvPr id="6" name="Oval Callout 5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Even now about it!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sttimetools.com/wp-content/uploads/2009/03/angry-teacher-267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988840"/>
            <a:ext cx="4104456" cy="4611748"/>
          </a:xfrm>
          <a:prstGeom prst="rect">
            <a:avLst/>
          </a:prstGeom>
          <a:noFill/>
        </p:spPr>
      </p:pic>
      <p:sp>
        <p:nvSpPr>
          <p:cNvPr id="5" name="Oval Callout 4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Keep thy peace!!</a:t>
            </a:r>
            <a:endParaRPr lang="en-GB" sz="6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8" name="Oval Callout 7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Now hark...</a:t>
            </a:r>
            <a:endParaRPr lang="en-GB" sz="4400" dirty="0"/>
          </a:p>
        </p:txBody>
      </p:sp>
      <p:sp>
        <p:nvSpPr>
          <p:cNvPr id="6" name="Oval Callout 5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Even now about it!</a:t>
            </a:r>
            <a:endParaRPr lang="en-GB" sz="4400" dirty="0"/>
          </a:p>
        </p:txBody>
      </p:sp>
      <p:sp>
        <p:nvSpPr>
          <p:cNvPr id="7" name="Oval Callout 6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err="1" smtClean="0"/>
              <a:t>‘Tis</a:t>
            </a:r>
            <a:r>
              <a:rPr lang="en-GB" sz="4400" dirty="0" smtClean="0"/>
              <a:t> a pretty piece of work!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sttimetools.com/wp-content/uploads/2009/03/angry-teacher-267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988840"/>
            <a:ext cx="4104456" cy="4611748"/>
          </a:xfrm>
          <a:prstGeom prst="rect">
            <a:avLst/>
          </a:prstGeom>
          <a:noFill/>
        </p:spPr>
      </p:pic>
      <p:sp>
        <p:nvSpPr>
          <p:cNvPr id="5" name="Oval Callout 4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Keep thy peace!!</a:t>
            </a:r>
            <a:endParaRPr lang="en-GB" sz="6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8" name="Oval Callout 7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Now hark...</a:t>
            </a:r>
            <a:endParaRPr lang="en-GB" sz="4400" dirty="0"/>
          </a:p>
        </p:txBody>
      </p:sp>
      <p:sp>
        <p:nvSpPr>
          <p:cNvPr id="6" name="Oval Callout 5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Even now about it!</a:t>
            </a:r>
            <a:endParaRPr lang="en-GB" sz="4400" dirty="0"/>
          </a:p>
        </p:txBody>
      </p:sp>
      <p:sp>
        <p:nvSpPr>
          <p:cNvPr id="7" name="Oval Callout 6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err="1" smtClean="0"/>
              <a:t>‘Tis</a:t>
            </a:r>
            <a:r>
              <a:rPr lang="en-GB" sz="4400" dirty="0" smtClean="0"/>
              <a:t> a pretty piece of work!</a:t>
            </a:r>
            <a:endParaRPr lang="en-GB" sz="4400" dirty="0"/>
          </a:p>
        </p:txBody>
      </p:sp>
      <p:sp>
        <p:nvSpPr>
          <p:cNvPr id="9" name="Oval Callout 8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Why thou false knave!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sttimetools.com/wp-content/uploads/2009/03/angry-teacher-267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988840"/>
            <a:ext cx="4104456" cy="4611748"/>
          </a:xfrm>
          <a:prstGeom prst="rect">
            <a:avLst/>
          </a:prstGeom>
          <a:noFill/>
        </p:spPr>
      </p:pic>
      <p:sp>
        <p:nvSpPr>
          <p:cNvPr id="5" name="Oval Callout 4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Keep thy peace!!</a:t>
            </a:r>
            <a:endParaRPr lang="en-GB" sz="6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8" name="Oval Callout 7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Now hark...</a:t>
            </a:r>
            <a:endParaRPr lang="en-GB" sz="4400" dirty="0"/>
          </a:p>
        </p:txBody>
      </p:sp>
      <p:sp>
        <p:nvSpPr>
          <p:cNvPr id="6" name="Oval Callout 5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Even now about it!</a:t>
            </a:r>
            <a:endParaRPr lang="en-GB" sz="4400" dirty="0"/>
          </a:p>
        </p:txBody>
      </p:sp>
      <p:sp>
        <p:nvSpPr>
          <p:cNvPr id="7" name="Oval Callout 6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err="1" smtClean="0"/>
              <a:t>‘Tis</a:t>
            </a:r>
            <a:r>
              <a:rPr lang="en-GB" sz="4400" dirty="0" smtClean="0"/>
              <a:t> a pretty piece of work!</a:t>
            </a:r>
            <a:endParaRPr lang="en-GB" sz="4400" dirty="0"/>
          </a:p>
        </p:txBody>
      </p:sp>
      <p:sp>
        <p:nvSpPr>
          <p:cNvPr id="9" name="Oval Callout 8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Why thou false knave!</a:t>
            </a:r>
            <a:endParaRPr lang="en-GB" sz="4400" dirty="0"/>
          </a:p>
        </p:txBody>
      </p:sp>
      <p:sp>
        <p:nvSpPr>
          <p:cNvPr id="10" name="Oval Callout 9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I thank thee.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sttimetools.com/wp-content/uploads/2009/03/angry-teacher-267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988840"/>
            <a:ext cx="4104456" cy="4611748"/>
          </a:xfrm>
          <a:prstGeom prst="rect">
            <a:avLst/>
          </a:prstGeom>
          <a:noFill/>
        </p:spPr>
      </p:pic>
      <p:sp>
        <p:nvSpPr>
          <p:cNvPr id="5" name="Oval Callout 4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Keep thy peace!!</a:t>
            </a:r>
            <a:endParaRPr lang="en-GB" sz="6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8" name="Oval Callout 7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Now hark...</a:t>
            </a:r>
            <a:endParaRPr lang="en-GB" sz="4400" dirty="0"/>
          </a:p>
        </p:txBody>
      </p:sp>
      <p:sp>
        <p:nvSpPr>
          <p:cNvPr id="6" name="Oval Callout 5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Even now about it!</a:t>
            </a:r>
            <a:endParaRPr lang="en-GB" sz="4400" dirty="0"/>
          </a:p>
        </p:txBody>
      </p:sp>
      <p:sp>
        <p:nvSpPr>
          <p:cNvPr id="7" name="Oval Callout 6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err="1" smtClean="0"/>
              <a:t>‘Tis</a:t>
            </a:r>
            <a:r>
              <a:rPr lang="en-GB" sz="4400" dirty="0" smtClean="0"/>
              <a:t> a pretty piece of work!</a:t>
            </a:r>
            <a:endParaRPr lang="en-GB" sz="4400" dirty="0"/>
          </a:p>
        </p:txBody>
      </p:sp>
      <p:sp>
        <p:nvSpPr>
          <p:cNvPr id="9" name="Oval Callout 8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Why thou false knave!</a:t>
            </a:r>
            <a:endParaRPr lang="en-GB" sz="4400" dirty="0"/>
          </a:p>
        </p:txBody>
      </p:sp>
      <p:sp>
        <p:nvSpPr>
          <p:cNvPr id="10" name="Oval Callout 9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I thank thee.</a:t>
            </a:r>
            <a:endParaRPr lang="en-GB" sz="4400" dirty="0"/>
          </a:p>
        </p:txBody>
      </p:sp>
      <p:sp>
        <p:nvSpPr>
          <p:cNvPr id="11" name="Oval Callout 10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Thou art worthy to be hanged!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sttimetools.com/wp-content/uploads/2009/03/angry-teacher-267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988840"/>
            <a:ext cx="4104456" cy="4611748"/>
          </a:xfrm>
          <a:prstGeom prst="rect">
            <a:avLst/>
          </a:prstGeom>
          <a:noFill/>
        </p:spPr>
      </p:pic>
      <p:sp>
        <p:nvSpPr>
          <p:cNvPr id="5" name="Oval Callout 4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Keep thy peace!!</a:t>
            </a:r>
            <a:endParaRPr lang="en-GB" sz="6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8" name="Oval Callout 7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Now hark...</a:t>
            </a:r>
            <a:endParaRPr lang="en-GB" sz="4400" dirty="0"/>
          </a:p>
        </p:txBody>
      </p:sp>
      <p:sp>
        <p:nvSpPr>
          <p:cNvPr id="6" name="Oval Callout 5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Even now about it!</a:t>
            </a:r>
            <a:endParaRPr lang="en-GB" sz="4400" dirty="0"/>
          </a:p>
        </p:txBody>
      </p:sp>
      <p:sp>
        <p:nvSpPr>
          <p:cNvPr id="7" name="Oval Callout 6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err="1" smtClean="0"/>
              <a:t>‘Tis</a:t>
            </a:r>
            <a:r>
              <a:rPr lang="en-GB" sz="4400" dirty="0" smtClean="0"/>
              <a:t> a pretty piece of work!</a:t>
            </a:r>
            <a:endParaRPr lang="en-GB" sz="4400" dirty="0"/>
          </a:p>
        </p:txBody>
      </p:sp>
      <p:sp>
        <p:nvSpPr>
          <p:cNvPr id="9" name="Oval Callout 8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Why thou false knave!</a:t>
            </a:r>
            <a:endParaRPr lang="en-GB" sz="4400" dirty="0"/>
          </a:p>
        </p:txBody>
      </p:sp>
      <p:sp>
        <p:nvSpPr>
          <p:cNvPr id="10" name="Oval Callout 9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I thank thee.</a:t>
            </a:r>
            <a:endParaRPr lang="en-GB" sz="4400" dirty="0"/>
          </a:p>
        </p:txBody>
      </p:sp>
      <p:sp>
        <p:nvSpPr>
          <p:cNvPr id="11" name="Oval Callout 10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Thou art worthy to be hanged!</a:t>
            </a:r>
            <a:endParaRPr lang="en-GB" sz="4400" dirty="0"/>
          </a:p>
        </p:txBody>
      </p:sp>
      <p:sp>
        <p:nvSpPr>
          <p:cNvPr id="12" name="Oval Callout 11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Get thee gone!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sttimetools.com/wp-content/uploads/2009/03/angry-teacher-267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988840"/>
            <a:ext cx="4104456" cy="4611748"/>
          </a:xfrm>
          <a:prstGeom prst="rect">
            <a:avLst/>
          </a:prstGeom>
          <a:noFill/>
        </p:spPr>
      </p:pic>
      <p:sp>
        <p:nvSpPr>
          <p:cNvPr id="5" name="Oval Callout 4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Keep thy peace!!</a:t>
            </a:r>
            <a:endParaRPr lang="en-GB" sz="6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8" name="Oval Callout 7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Now hark...</a:t>
            </a:r>
            <a:endParaRPr lang="en-GB" sz="4400" dirty="0"/>
          </a:p>
        </p:txBody>
      </p:sp>
      <p:sp>
        <p:nvSpPr>
          <p:cNvPr id="6" name="Oval Callout 5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Even now about it!</a:t>
            </a:r>
            <a:endParaRPr lang="en-GB" sz="4400" dirty="0"/>
          </a:p>
        </p:txBody>
      </p:sp>
      <p:sp>
        <p:nvSpPr>
          <p:cNvPr id="7" name="Oval Callout 6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err="1" smtClean="0"/>
              <a:t>‘Tis</a:t>
            </a:r>
            <a:r>
              <a:rPr lang="en-GB" sz="4400" dirty="0" smtClean="0"/>
              <a:t> a pretty piece of work!</a:t>
            </a:r>
            <a:endParaRPr lang="en-GB" sz="4400" dirty="0"/>
          </a:p>
        </p:txBody>
      </p:sp>
      <p:sp>
        <p:nvSpPr>
          <p:cNvPr id="9" name="Oval Callout 8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Why thou false knave!</a:t>
            </a:r>
            <a:endParaRPr lang="en-GB" sz="4400" dirty="0"/>
          </a:p>
        </p:txBody>
      </p:sp>
      <p:sp>
        <p:nvSpPr>
          <p:cNvPr id="10" name="Oval Callout 9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I thank thee.</a:t>
            </a:r>
            <a:endParaRPr lang="en-GB" sz="4400" dirty="0"/>
          </a:p>
        </p:txBody>
      </p:sp>
      <p:sp>
        <p:nvSpPr>
          <p:cNvPr id="11" name="Oval Callout 10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Thou art worthy to be hanged!</a:t>
            </a:r>
            <a:endParaRPr lang="en-GB" sz="4400" dirty="0"/>
          </a:p>
        </p:txBody>
      </p:sp>
      <p:sp>
        <p:nvSpPr>
          <p:cNvPr id="12" name="Oval Callout 11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Get thee gone!</a:t>
            </a:r>
            <a:endParaRPr lang="en-GB" sz="4400" dirty="0"/>
          </a:p>
        </p:txBody>
      </p:sp>
      <p:sp>
        <p:nvSpPr>
          <p:cNvPr id="13" name="Oval Callout 12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Hence! Follow me not!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sttimetools.com/wp-content/uploads/2009/03/angry-teacher-267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988840"/>
            <a:ext cx="4104456" cy="4611748"/>
          </a:xfrm>
          <a:prstGeom prst="rect">
            <a:avLst/>
          </a:prstGeom>
          <a:noFill/>
        </p:spPr>
      </p:pic>
      <p:sp>
        <p:nvSpPr>
          <p:cNvPr id="5" name="Oval Callout 4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/>
              <a:t>Keep thy peace!!</a:t>
            </a:r>
            <a:endParaRPr lang="en-GB" sz="6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8" name="Oval Callout 7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Now hark...</a:t>
            </a:r>
            <a:endParaRPr lang="en-GB" sz="4400" dirty="0"/>
          </a:p>
        </p:txBody>
      </p:sp>
      <p:sp>
        <p:nvSpPr>
          <p:cNvPr id="6" name="Oval Callout 5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Even now about it!</a:t>
            </a:r>
            <a:endParaRPr lang="en-GB" sz="4400" dirty="0"/>
          </a:p>
        </p:txBody>
      </p:sp>
      <p:sp>
        <p:nvSpPr>
          <p:cNvPr id="7" name="Oval Callout 6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err="1" smtClean="0"/>
              <a:t>‘Tis</a:t>
            </a:r>
            <a:r>
              <a:rPr lang="en-GB" sz="4400" dirty="0" smtClean="0"/>
              <a:t> a pretty piece of work!</a:t>
            </a:r>
            <a:endParaRPr lang="en-GB" sz="4400" dirty="0"/>
          </a:p>
        </p:txBody>
      </p:sp>
      <p:sp>
        <p:nvSpPr>
          <p:cNvPr id="9" name="Oval Callout 8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Why thou false knave!</a:t>
            </a:r>
            <a:endParaRPr lang="en-GB" sz="4400" dirty="0"/>
          </a:p>
        </p:txBody>
      </p:sp>
      <p:sp>
        <p:nvSpPr>
          <p:cNvPr id="10" name="Oval Callout 9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I thank thee.</a:t>
            </a:r>
            <a:endParaRPr lang="en-GB" sz="4400" dirty="0"/>
          </a:p>
        </p:txBody>
      </p:sp>
      <p:sp>
        <p:nvSpPr>
          <p:cNvPr id="11" name="Oval Callout 10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Thou art worthy to be hanged!</a:t>
            </a:r>
            <a:endParaRPr lang="en-GB" sz="4400" dirty="0"/>
          </a:p>
        </p:txBody>
      </p:sp>
      <p:sp>
        <p:nvSpPr>
          <p:cNvPr id="12" name="Oval Callout 11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Get thee gone!</a:t>
            </a:r>
            <a:endParaRPr lang="en-GB" sz="4400" dirty="0"/>
          </a:p>
        </p:txBody>
      </p:sp>
      <p:sp>
        <p:nvSpPr>
          <p:cNvPr id="13" name="Oval Callout 12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Hence! Follow me not!</a:t>
            </a:r>
            <a:endParaRPr lang="en-GB" sz="4400" dirty="0"/>
          </a:p>
        </p:txBody>
      </p:sp>
      <p:sp>
        <p:nvSpPr>
          <p:cNvPr id="14" name="Oval Callout 13"/>
          <p:cNvSpPr/>
          <p:nvPr/>
        </p:nvSpPr>
        <p:spPr>
          <a:xfrm>
            <a:off x="467544" y="1196752"/>
            <a:ext cx="4320480" cy="3024336"/>
          </a:xfrm>
          <a:prstGeom prst="wedgeEllipseCallout">
            <a:avLst>
              <a:gd name="adj1" fmla="val 79274"/>
              <a:gd name="adj2" fmla="val 301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Did I not bid thee hold thy peace?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 smtClean="0"/>
              <a:t>Shakespearean Insults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-337" b="48338"/>
          <a:stretch/>
        </p:blipFill>
        <p:spPr>
          <a:xfrm>
            <a:off x="-29798" y="1170038"/>
            <a:ext cx="4887236" cy="40591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50243"/>
          <a:stretch/>
        </p:blipFill>
        <p:spPr>
          <a:xfrm>
            <a:off x="4857438" y="2852936"/>
            <a:ext cx="4286562" cy="400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71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Shakespeare’s </a:t>
            </a:r>
            <a:r>
              <a:rPr lang="en-GB" b="1" u="sng" dirty="0" smtClean="0"/>
              <a:t>Language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692696"/>
            <a:ext cx="8167936" cy="604867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Translate the following phrases from Shakespearian English into modern English:</a:t>
            </a: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Canst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 	</a:t>
            </a:r>
            <a:r>
              <a:rPr lang="en-GB" sz="4800" dirty="0" smtClean="0">
                <a:latin typeface="Twinkl Cursive Looped" panose="02000000000000000000" pitchFamily="2" charset="0"/>
              </a:rPr>
              <a:t>Hath </a:t>
            </a:r>
            <a:r>
              <a:rPr lang="en-GB" sz="4800" dirty="0">
                <a:latin typeface="Twinkl Cursive Looped" panose="02000000000000000000" pitchFamily="2" charset="0"/>
              </a:rPr>
              <a:t>=</a:t>
            </a:r>
            <a:r>
              <a:rPr lang="en-GB" sz="4800" u="sng" dirty="0">
                <a:latin typeface="Twinkl Cursive Looped" panose="02000000000000000000" pitchFamily="2" charset="0"/>
              </a:rPr>
              <a:t>	</a:t>
            </a:r>
            <a:r>
              <a:rPr lang="en-GB" sz="4800" u="sng" dirty="0" smtClean="0">
                <a:latin typeface="Twinkl Cursive Looped" panose="02000000000000000000" pitchFamily="2" charset="0"/>
              </a:rPr>
              <a:t>_____________________</a:t>
            </a:r>
            <a:endParaRPr lang="en-GB" sz="4800" u="sng" dirty="0" smtClean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sz="4800" u="sng" dirty="0" smtClean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 smtClean="0">
                <a:latin typeface="Twinkl Cursive Looped" panose="02000000000000000000" pitchFamily="2" charset="0"/>
              </a:rPr>
              <a:t>Doth </a:t>
            </a:r>
            <a:r>
              <a:rPr lang="en-GB" sz="4800" dirty="0">
                <a:latin typeface="Twinkl Cursive Looped" panose="02000000000000000000" pitchFamily="2" charset="0"/>
              </a:rPr>
              <a:t>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</a:t>
            </a:r>
            <a:r>
              <a:rPr lang="en-GB" sz="4800" dirty="0" err="1">
                <a:latin typeface="Twinkl Cursive Looped" panose="02000000000000000000" pitchFamily="2" charset="0"/>
              </a:rPr>
              <a:t>Ist</a:t>
            </a:r>
            <a:r>
              <a:rPr lang="en-GB" sz="4800" dirty="0">
                <a:latin typeface="Twinkl Cursive Looped" panose="02000000000000000000" pitchFamily="2" charset="0"/>
              </a:rPr>
              <a:t>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Durst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Wilt </a:t>
            </a:r>
            <a:r>
              <a:rPr lang="en-GB" sz="4800" dirty="0" smtClean="0">
                <a:latin typeface="Twinkl Cursive Looped" panose="02000000000000000000" pitchFamily="2" charset="0"/>
              </a:rPr>
              <a:t>=</a:t>
            </a:r>
            <a:r>
              <a:rPr lang="en-GB" sz="4800" u="sng" dirty="0">
                <a:latin typeface="Twinkl Cursive Looped" panose="02000000000000000000" pitchFamily="2" charset="0"/>
              </a:rPr>
              <a:t>	</a:t>
            </a:r>
            <a:r>
              <a:rPr lang="en-GB" sz="4800" u="sng" dirty="0" smtClean="0">
                <a:latin typeface="Twinkl Cursive Looped" panose="02000000000000000000" pitchFamily="2" charset="0"/>
              </a:rPr>
              <a:t>________________</a:t>
            </a:r>
            <a:r>
              <a:rPr lang="en-GB" sz="4800" u="sng" dirty="0">
                <a:latin typeface="Twinkl Cursive Looped" panose="02000000000000000000" pitchFamily="2" charset="0"/>
              </a:rPr>
              <a:t>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 </a:t>
            </a:r>
          </a:p>
          <a:p>
            <a:pPr marL="0" indent="0">
              <a:buNone/>
            </a:pPr>
            <a:r>
              <a:rPr lang="en-GB" sz="4800" b="1" dirty="0">
                <a:latin typeface="Twinkl Cursive Looped" panose="02000000000000000000" pitchFamily="2" charset="0"/>
              </a:rPr>
              <a:t>Look to see if the next set appear familiar: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b="1" dirty="0">
                <a:latin typeface="Twinkl Cursive Looped" panose="02000000000000000000" pitchFamily="2" charset="0"/>
              </a:rPr>
              <a:t> 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Betwixt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</a:t>
            </a:r>
            <a:r>
              <a:rPr lang="en-GB" sz="4800" dirty="0" err="1">
                <a:latin typeface="Twinkl Cursive Looped" panose="02000000000000000000" pitchFamily="2" charset="0"/>
              </a:rPr>
              <a:t>Quoth</a:t>
            </a:r>
            <a:r>
              <a:rPr lang="en-GB" sz="4800" dirty="0">
                <a:latin typeface="Twinkl Cursive Looped" panose="02000000000000000000" pitchFamily="2" charset="0"/>
              </a:rPr>
              <a:t> = </a:t>
            </a:r>
            <a:r>
              <a:rPr lang="en-GB" sz="4800" u="sng" dirty="0">
                <a:latin typeface="Twinkl Cursive Looped" panose="02000000000000000000" pitchFamily="2" charset="0"/>
              </a:rPr>
              <a:t>		</a:t>
            </a:r>
            <a:r>
              <a:rPr lang="en-GB" sz="4800" u="sng" dirty="0" smtClean="0">
                <a:latin typeface="Twinkl Cursive Looped" panose="02000000000000000000" pitchFamily="2" charset="0"/>
              </a:rPr>
              <a:t>_____________</a:t>
            </a:r>
          </a:p>
          <a:p>
            <a:pPr marL="0" indent="0">
              <a:buNone/>
            </a:pP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Thou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</a:t>
            </a:r>
            <a:r>
              <a:rPr lang="en-GB" sz="4800" dirty="0" err="1">
                <a:latin typeface="Twinkl Cursive Looped" panose="02000000000000000000" pitchFamily="2" charset="0"/>
              </a:rPr>
              <a:t>Thine</a:t>
            </a:r>
            <a:r>
              <a:rPr lang="en-GB" sz="4800" dirty="0">
                <a:latin typeface="Twinkl Cursive Looped" panose="02000000000000000000" pitchFamily="2" charset="0"/>
              </a:rPr>
              <a:t>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Thee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Yonder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 </a:t>
            </a:r>
          </a:p>
          <a:p>
            <a:pPr marL="0" indent="0">
              <a:buNone/>
            </a:pPr>
            <a:r>
              <a:rPr lang="en-GB" sz="4800" b="1" dirty="0">
                <a:latin typeface="Twinkl Cursive Looped" panose="02000000000000000000" pitchFamily="2" charset="0"/>
              </a:rPr>
              <a:t>The following are very common in Shakespeare’s work; have a guess at their translations into modern English: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b="1" dirty="0">
                <a:latin typeface="Twinkl Cursive Looped" panose="02000000000000000000" pitchFamily="2" charset="0"/>
              </a:rPr>
              <a:t> 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 err="1">
                <a:latin typeface="Twinkl Cursive Looped" panose="02000000000000000000" pitchFamily="2" charset="0"/>
              </a:rPr>
              <a:t>Avaunt</a:t>
            </a:r>
            <a:r>
              <a:rPr lang="en-GB" sz="4800" dirty="0">
                <a:latin typeface="Twinkl Cursive Looped" panose="02000000000000000000" pitchFamily="2" charset="0"/>
              </a:rPr>
              <a:t>!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Drab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Forsooth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</a:t>
            </a:r>
            <a:r>
              <a:rPr lang="en-GB" sz="4800" dirty="0" err="1">
                <a:latin typeface="Twinkl Cursive Looped" panose="02000000000000000000" pitchFamily="2" charset="0"/>
              </a:rPr>
              <a:t>Ifaith</a:t>
            </a:r>
            <a:r>
              <a:rPr lang="en-GB" sz="4800" dirty="0">
                <a:latin typeface="Twinkl Cursive Looped" panose="02000000000000000000" pitchFamily="2" charset="0"/>
              </a:rPr>
              <a:t>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Lest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Methinks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Naught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O’er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 </a:t>
            </a:r>
          </a:p>
          <a:p>
            <a:pPr marL="0" indent="0">
              <a:buNone/>
            </a:pPr>
            <a:r>
              <a:rPr lang="en-GB" sz="4800" dirty="0" err="1">
                <a:latin typeface="Twinkl Cursive Looped" panose="02000000000000000000" pitchFamily="2" charset="0"/>
              </a:rPr>
              <a:t>Prithee</a:t>
            </a:r>
            <a:r>
              <a:rPr lang="en-GB" sz="4800" dirty="0">
                <a:latin typeface="Twinkl Cursive Looped" panose="02000000000000000000" pitchFamily="2" charset="0"/>
              </a:rPr>
              <a:t> =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Quaff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Repair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Varlet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Twinkl Cursive Looped" panose="02000000000000000000" pitchFamily="2" charset="0"/>
              </a:rPr>
              <a:t>Wench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r>
              <a:rPr lang="en-GB" sz="4800" dirty="0">
                <a:latin typeface="Twinkl Cursive Looped" panose="02000000000000000000" pitchFamily="2" charset="0"/>
              </a:rPr>
              <a:t>	Zounds! = </a:t>
            </a:r>
            <a:r>
              <a:rPr lang="en-GB" sz="4800" u="sng" dirty="0">
                <a:latin typeface="Twinkl Cursive Looped" panose="02000000000000000000" pitchFamily="2" charset="0"/>
              </a:rPr>
              <a:t>			</a:t>
            </a:r>
            <a:endParaRPr lang="en-GB" sz="48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708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544</Words>
  <Application>Microsoft Office PowerPoint</Application>
  <PresentationFormat>On-screen Show (4:3)</PresentationFormat>
  <Paragraphs>112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Twinkl Cursive Looped</vt:lpstr>
      <vt:lpstr>Office Theme</vt:lpstr>
      <vt:lpstr>Lesson Objective</vt:lpstr>
      <vt:lpstr>The Inventor</vt:lpstr>
      <vt:lpstr>PowerPoint Presentation</vt:lpstr>
      <vt:lpstr>Starter</vt:lpstr>
      <vt:lpstr>Starter</vt:lpstr>
      <vt:lpstr>Starter</vt:lpstr>
      <vt:lpstr>Starter</vt:lpstr>
      <vt:lpstr>Starter</vt:lpstr>
      <vt:lpstr>Starter</vt:lpstr>
      <vt:lpstr>Starter</vt:lpstr>
      <vt:lpstr>Starter</vt:lpstr>
      <vt:lpstr>Starter</vt:lpstr>
      <vt:lpstr>Shakespearean Insults</vt:lpstr>
      <vt:lpstr>Shakespeare’s Language</vt:lpstr>
    </vt:vector>
  </TitlesOfParts>
  <Company>Soham Village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 to Shakespeare</dc:title>
  <dc:creator>krista carson</dc:creator>
  <cp:lastModifiedBy>J Allard BTP</cp:lastModifiedBy>
  <cp:revision>8</cp:revision>
  <dcterms:created xsi:type="dcterms:W3CDTF">2010-09-09T13:30:53Z</dcterms:created>
  <dcterms:modified xsi:type="dcterms:W3CDTF">2021-06-20T18:29:25Z</dcterms:modified>
</cp:coreProperties>
</file>