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13.xml" ContentType="application/vnd.openxmlformats-officedocument.presentationml.tags+xml"/>
  <Override PartName="/ppt/notesSlides/notesSlide11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tags/tag16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34"/>
  </p:notesMasterIdLst>
  <p:sldIdLst>
    <p:sldId id="296" r:id="rId10"/>
    <p:sldId id="297" r:id="rId11"/>
    <p:sldId id="370" r:id="rId12"/>
    <p:sldId id="389" r:id="rId13"/>
    <p:sldId id="299" r:id="rId14"/>
    <p:sldId id="371" r:id="rId15"/>
    <p:sldId id="372" r:id="rId16"/>
    <p:sldId id="373" r:id="rId17"/>
    <p:sldId id="374" r:id="rId18"/>
    <p:sldId id="375" r:id="rId19"/>
    <p:sldId id="376" r:id="rId20"/>
    <p:sldId id="377" r:id="rId21"/>
    <p:sldId id="378" r:id="rId22"/>
    <p:sldId id="379" r:id="rId23"/>
    <p:sldId id="380" r:id="rId24"/>
    <p:sldId id="364" r:id="rId25"/>
    <p:sldId id="385" r:id="rId26"/>
    <p:sldId id="381" r:id="rId27"/>
    <p:sldId id="386" r:id="rId28"/>
    <p:sldId id="382" r:id="rId29"/>
    <p:sldId id="383" r:id="rId30"/>
    <p:sldId id="387" r:id="rId31"/>
    <p:sldId id="384" r:id="rId32"/>
    <p:sldId id="388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4876" userDrawn="1">
          <p15:clr>
            <a:srgbClr val="A4A3A4"/>
          </p15:clr>
        </p15:guide>
        <p15:guide id="3" orient="horz" pos="120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7" autoAdjust="0"/>
    <p:restoredTop sz="85766" autoAdjust="0"/>
  </p:normalViewPr>
  <p:slideViewPr>
    <p:cSldViewPr snapToGrid="0" snapToObjects="1">
      <p:cViewPr>
        <p:scale>
          <a:sx n="69" d="100"/>
          <a:sy n="69" d="100"/>
        </p:scale>
        <p:origin x="-1380" y="-72"/>
      </p:cViewPr>
      <p:guideLst>
        <p:guide orient="horz" pos="1207"/>
        <p:guide pos="48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572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0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4133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572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245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542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6715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11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0455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5628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8818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0695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081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he starts facing the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244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7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203200" y="265989"/>
            <a:ext cx="8318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Clockwise or Anti-clockwise?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76027" y="1884538"/>
            <a:ext cx="1264690" cy="122516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3" y="4210980"/>
            <a:ext cx="1264690" cy="122516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965" y="1828022"/>
            <a:ext cx="1264690" cy="122516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600528" y="4210980"/>
            <a:ext cx="1264690" cy="122516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41565" y="4571306"/>
            <a:ext cx="1264690" cy="12251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34522" y="1341566"/>
            <a:ext cx="5613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1)</a:t>
            </a:r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4243689" y="1298534"/>
            <a:ext cx="12452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2)</a:t>
            </a:r>
            <a:endParaRPr lang="en-GB" dirty="0"/>
          </a:p>
        </p:txBody>
      </p:sp>
      <p:sp>
        <p:nvSpPr>
          <p:cNvPr id="42" name="Rectangle 41"/>
          <p:cNvSpPr/>
          <p:nvPr/>
        </p:nvSpPr>
        <p:spPr>
          <a:xfrm>
            <a:off x="576988" y="3288736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3)</a:t>
            </a:r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3633674" y="3288736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4)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817411" y="3296637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5)</a:t>
            </a:r>
            <a:endParaRPr lang="en-GB" dirty="0"/>
          </a:p>
        </p:txBody>
      </p:sp>
      <p:sp>
        <p:nvSpPr>
          <p:cNvPr id="49" name="Arc 48"/>
          <p:cNvSpPr/>
          <p:nvPr/>
        </p:nvSpPr>
        <p:spPr>
          <a:xfrm rot="10470197">
            <a:off x="6412082" y="3937162"/>
            <a:ext cx="1601021" cy="1601021"/>
          </a:xfrm>
          <a:prstGeom prst="arc">
            <a:avLst>
              <a:gd name="adj1" fmla="val 16200000"/>
              <a:gd name="adj2" fmla="val 4558651"/>
            </a:avLst>
          </a:prstGeom>
          <a:ln w="762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Arc 49"/>
          <p:cNvSpPr/>
          <p:nvPr/>
        </p:nvSpPr>
        <p:spPr>
          <a:xfrm rot="21160093">
            <a:off x="983192" y="4236926"/>
            <a:ext cx="1601021" cy="1601021"/>
          </a:xfrm>
          <a:prstGeom prst="arc">
            <a:avLst>
              <a:gd name="adj1" fmla="val 16200000"/>
              <a:gd name="adj2" fmla="val 4558651"/>
            </a:avLst>
          </a:prstGeom>
          <a:ln w="762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up 50"/>
          <p:cNvGrpSpPr/>
          <p:nvPr/>
        </p:nvGrpSpPr>
        <p:grpSpPr>
          <a:xfrm>
            <a:off x="6730573" y="46538"/>
            <a:ext cx="1180062" cy="1233098"/>
            <a:chOff x="2128024" y="734358"/>
            <a:chExt cx="4103249" cy="4287665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53" name="Arc 52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4" name="Isosceles Triangle 53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5" name="Isosceles Triangle 54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6" name="Oval 55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111397" flipH="1">
            <a:off x="1287980" y="1683664"/>
            <a:ext cx="1306081" cy="202708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657377" flipH="1">
            <a:off x="5383328" y="1350233"/>
            <a:ext cx="1306081" cy="202708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623352" flipH="1">
            <a:off x="3708403" y="4297282"/>
            <a:ext cx="1306081" cy="20270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403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87"/>
    </mc:Choice>
    <mc:Fallback xmlns="">
      <p:transition spd="slow" advTm="56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203200" y="265989"/>
            <a:ext cx="8318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Clockwise or Anti-clockwise?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76027" y="1884538"/>
            <a:ext cx="1264690" cy="122516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3" y="4210980"/>
            <a:ext cx="1264690" cy="122516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965" y="1828022"/>
            <a:ext cx="1264690" cy="122516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600528" y="4210980"/>
            <a:ext cx="1264690" cy="122516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41565" y="4571306"/>
            <a:ext cx="1264690" cy="12251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34522" y="1341566"/>
            <a:ext cx="5613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1)</a:t>
            </a:r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4243689" y="1298534"/>
            <a:ext cx="12452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2)</a:t>
            </a:r>
            <a:endParaRPr lang="en-GB" dirty="0"/>
          </a:p>
        </p:txBody>
      </p:sp>
      <p:sp>
        <p:nvSpPr>
          <p:cNvPr id="42" name="Rectangle 41"/>
          <p:cNvSpPr/>
          <p:nvPr/>
        </p:nvSpPr>
        <p:spPr>
          <a:xfrm>
            <a:off x="576988" y="3288736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3)</a:t>
            </a:r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3633674" y="3288736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4)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817411" y="3296637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5)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887121" y="1169871"/>
            <a:ext cx="2622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Anti-clockwise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765745" y="1169871"/>
            <a:ext cx="2622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Anti-clockwise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932272" y="4032590"/>
            <a:ext cx="2622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Anti-clockwise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274785" y="3602553"/>
            <a:ext cx="17844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Clockwise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367667" y="3396336"/>
            <a:ext cx="17844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Clockwise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9" name="Arc 48"/>
          <p:cNvSpPr/>
          <p:nvPr/>
        </p:nvSpPr>
        <p:spPr>
          <a:xfrm rot="10470197">
            <a:off x="6412082" y="3937162"/>
            <a:ext cx="1601021" cy="1601021"/>
          </a:xfrm>
          <a:prstGeom prst="arc">
            <a:avLst>
              <a:gd name="adj1" fmla="val 16200000"/>
              <a:gd name="adj2" fmla="val 4558651"/>
            </a:avLst>
          </a:prstGeom>
          <a:ln w="762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Arc 49"/>
          <p:cNvSpPr/>
          <p:nvPr/>
        </p:nvSpPr>
        <p:spPr>
          <a:xfrm rot="21160093">
            <a:off x="983192" y="4236926"/>
            <a:ext cx="1601021" cy="1601021"/>
          </a:xfrm>
          <a:prstGeom prst="arc">
            <a:avLst>
              <a:gd name="adj1" fmla="val 16200000"/>
              <a:gd name="adj2" fmla="val 4558651"/>
            </a:avLst>
          </a:prstGeom>
          <a:ln w="762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up 50"/>
          <p:cNvGrpSpPr/>
          <p:nvPr/>
        </p:nvGrpSpPr>
        <p:grpSpPr>
          <a:xfrm>
            <a:off x="6730573" y="46538"/>
            <a:ext cx="1180062" cy="1233098"/>
            <a:chOff x="2128024" y="734358"/>
            <a:chExt cx="4103249" cy="4287665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53" name="Arc 52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4" name="Isosceles Triangle 53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5" name="Isosceles Triangle 54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6" name="Oval 55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111397" flipH="1">
            <a:off x="1287980" y="1683664"/>
            <a:ext cx="1306081" cy="202708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657377" flipH="1">
            <a:off x="5383328" y="1350233"/>
            <a:ext cx="1306081" cy="202708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623352" flipH="1">
            <a:off x="3708403" y="4297282"/>
            <a:ext cx="1306081" cy="20270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57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87"/>
    </mc:Choice>
    <mc:Fallback xmlns="">
      <p:transition spd="slow" advTm="56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0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7"/>
    </mc:Choice>
    <mc:Fallback xmlns="">
      <p:transition spd="slow" advTm="162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326" y="1722969"/>
            <a:ext cx="25431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ounded Rectangle 28"/>
          <p:cNvSpPr/>
          <p:nvPr/>
        </p:nvSpPr>
        <p:spPr>
          <a:xfrm>
            <a:off x="5132976" y="5187517"/>
            <a:ext cx="905874" cy="67273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2" name="TextBox 51"/>
          <p:cNvSpPr txBox="1"/>
          <p:nvPr/>
        </p:nvSpPr>
        <p:spPr>
          <a:xfrm>
            <a:off x="750215" y="522752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person has done a 		  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021899" y="5227521"/>
            <a:ext cx="9541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full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053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90"/>
    </mc:Choice>
    <mc:Fallback xmlns="">
      <p:transition spd="slow" advTm="25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132976" y="5187517"/>
            <a:ext cx="905874" cy="67273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11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326" y="1722969"/>
            <a:ext cx="25431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50215" y="522752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person has done a 		  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21899" y="5227521"/>
            <a:ext cx="1075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744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32"/>
    </mc:Choice>
    <mc:Fallback xmlns="">
      <p:transition spd="slow" advTm="43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5132976" y="5187517"/>
            <a:ext cx="905874" cy="67273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0" name="Rounded Rectangle 9"/>
          <p:cNvSpPr/>
          <p:nvPr/>
        </p:nvSpPr>
        <p:spPr>
          <a:xfrm rot="21283221">
            <a:off x="5226139" y="10311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9" name="Rounded Rectangle 8"/>
          <p:cNvSpPr/>
          <p:nvPr/>
        </p:nvSpPr>
        <p:spPr>
          <a:xfrm rot="302430">
            <a:off x="2131062" y="78945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" name="Rounded Rectangle 6"/>
          <p:cNvSpPr/>
          <p:nvPr/>
        </p:nvSpPr>
        <p:spPr>
          <a:xfrm rot="302430">
            <a:off x="2177814" y="10438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1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326" y="1722969"/>
            <a:ext cx="25431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50215" y="522752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person has done a 		  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21899" y="5227521"/>
            <a:ext cx="1075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</a:t>
            </a:r>
            <a:endParaRPr lang="en-GB" sz="3200" dirty="0"/>
          </a:p>
        </p:txBody>
      </p:sp>
      <p:sp>
        <p:nvSpPr>
          <p:cNvPr id="2" name="Rounded Rectangle 1"/>
          <p:cNvSpPr/>
          <p:nvPr/>
        </p:nvSpPr>
        <p:spPr>
          <a:xfrm>
            <a:off x="2092271" y="-216976"/>
            <a:ext cx="3618828" cy="166097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323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33"/>
    </mc:Choice>
    <mc:Fallback xmlns="">
      <p:transition spd="slow" advTm="37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5132976" y="5187517"/>
            <a:ext cx="905874" cy="67273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0" name="Rounded Rectangle 9"/>
          <p:cNvSpPr/>
          <p:nvPr/>
        </p:nvSpPr>
        <p:spPr>
          <a:xfrm rot="21283221">
            <a:off x="5226139" y="10311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9" name="Rounded Rectangle 8"/>
          <p:cNvSpPr/>
          <p:nvPr/>
        </p:nvSpPr>
        <p:spPr>
          <a:xfrm rot="302430">
            <a:off x="2131062" y="78945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" name="Rounded Rectangle 6"/>
          <p:cNvSpPr/>
          <p:nvPr/>
        </p:nvSpPr>
        <p:spPr>
          <a:xfrm rot="302430">
            <a:off x="2177814" y="10438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1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99326" y="1722969"/>
            <a:ext cx="25431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50215" y="522752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person has done a 		  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21899" y="5227521"/>
            <a:ext cx="9541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full</a:t>
            </a:r>
            <a:endParaRPr lang="en-GB" sz="3200" dirty="0"/>
          </a:p>
        </p:txBody>
      </p:sp>
      <p:sp>
        <p:nvSpPr>
          <p:cNvPr id="2" name="Rounded Rectangle 1"/>
          <p:cNvSpPr/>
          <p:nvPr/>
        </p:nvSpPr>
        <p:spPr>
          <a:xfrm>
            <a:off x="2092271" y="-216976"/>
            <a:ext cx="3618828" cy="166097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367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00"/>
    </mc:Choice>
    <mc:Fallback xmlns="">
      <p:transition spd="slow" advTm="40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5132976" y="5187517"/>
            <a:ext cx="905874" cy="67273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0" name="Rounded Rectangle 9"/>
          <p:cNvSpPr/>
          <p:nvPr/>
        </p:nvSpPr>
        <p:spPr>
          <a:xfrm rot="21283221">
            <a:off x="5226139" y="10311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9" name="Rounded Rectangle 8"/>
          <p:cNvSpPr/>
          <p:nvPr/>
        </p:nvSpPr>
        <p:spPr>
          <a:xfrm rot="302430">
            <a:off x="2131062" y="78945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" name="Rounded Rectangle 6"/>
          <p:cNvSpPr/>
          <p:nvPr/>
        </p:nvSpPr>
        <p:spPr>
          <a:xfrm rot="302430">
            <a:off x="2177814" y="10438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1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99326" y="1722969"/>
            <a:ext cx="25431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50215" y="522752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person has done a 		  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21899" y="5227521"/>
            <a:ext cx="1075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</a:t>
            </a:r>
            <a:endParaRPr lang="en-GB" sz="3200" dirty="0"/>
          </a:p>
        </p:txBody>
      </p:sp>
      <p:sp>
        <p:nvSpPr>
          <p:cNvPr id="2" name="Rounded Rectangle 1"/>
          <p:cNvSpPr/>
          <p:nvPr/>
        </p:nvSpPr>
        <p:spPr>
          <a:xfrm>
            <a:off x="2092271" y="-216976"/>
            <a:ext cx="3618828" cy="166097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406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67"/>
    </mc:Choice>
    <mc:Fallback xmlns="">
      <p:transition spd="slow" advTm="19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5132976" y="5187517"/>
            <a:ext cx="905874" cy="67273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0" name="Rounded Rectangle 9"/>
          <p:cNvSpPr/>
          <p:nvPr/>
        </p:nvSpPr>
        <p:spPr>
          <a:xfrm rot="21283221">
            <a:off x="5226139" y="10311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9" name="Rounded Rectangle 8"/>
          <p:cNvSpPr/>
          <p:nvPr/>
        </p:nvSpPr>
        <p:spPr>
          <a:xfrm rot="302430">
            <a:off x="2131062" y="78945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" name="Rounded Rectangle 6"/>
          <p:cNvSpPr/>
          <p:nvPr/>
        </p:nvSpPr>
        <p:spPr>
          <a:xfrm rot="302430">
            <a:off x="2177814" y="10438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1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99326" y="1722969"/>
            <a:ext cx="25431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50215" y="522752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person has done a 		  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21899" y="5227521"/>
            <a:ext cx="1075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</a:t>
            </a:r>
            <a:endParaRPr lang="en-GB" sz="3200" dirty="0"/>
          </a:p>
        </p:txBody>
      </p:sp>
      <p:sp>
        <p:nvSpPr>
          <p:cNvPr id="2" name="Rounded Rectangle 1"/>
          <p:cNvSpPr/>
          <p:nvPr/>
        </p:nvSpPr>
        <p:spPr>
          <a:xfrm>
            <a:off x="2092271" y="-216976"/>
            <a:ext cx="3618828" cy="166097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348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49"/>
    </mc:Choice>
    <mc:Fallback xmlns="">
      <p:transition spd="slow" advTm="34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5191033" y="5187517"/>
            <a:ext cx="1692904" cy="67273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0" name="Rounded Rectangle 9"/>
          <p:cNvSpPr/>
          <p:nvPr/>
        </p:nvSpPr>
        <p:spPr>
          <a:xfrm rot="21283221">
            <a:off x="5226139" y="10311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9" name="Rounded Rectangle 8"/>
          <p:cNvSpPr/>
          <p:nvPr/>
        </p:nvSpPr>
        <p:spPr>
          <a:xfrm rot="302430">
            <a:off x="2131062" y="78945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" name="Rounded Rectangle 6"/>
          <p:cNvSpPr/>
          <p:nvPr/>
        </p:nvSpPr>
        <p:spPr>
          <a:xfrm rot="302430">
            <a:off x="2177814" y="1043874"/>
            <a:ext cx="294969" cy="895979"/>
          </a:xfrm>
          <a:prstGeom prst="roundRect">
            <a:avLst>
              <a:gd name="adj" fmla="val 0"/>
            </a:avLst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1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99326" y="1722969"/>
            <a:ext cx="25431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50215" y="522752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person has done a 		    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	  </a:t>
            </a:r>
            <a:r>
              <a:rPr lang="en-GB" sz="3200" dirty="0">
                <a:latin typeface="Comic Sans MS" panose="030F0702030302020204" pitchFamily="66" charset="0"/>
              </a:rPr>
              <a:t>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34581" y="5227521"/>
            <a:ext cx="16337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quarter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092271" y="-216976"/>
            <a:ext cx="3618828" cy="166097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88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16"/>
    </mc:Choice>
    <mc:Fallback xmlns="">
      <p:transition spd="slow" advTm="31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750215" y="522752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lollypop has done 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full </a:t>
            </a:r>
            <a:r>
              <a:rPr lang="en-GB" sz="3200" dirty="0">
                <a:latin typeface="Comic Sans MS" panose="030F0702030302020204" pitchFamily="66" charset="0"/>
              </a:rPr>
              <a:t>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423545" cy="170311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95945" y="528390"/>
            <a:ext cx="68465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Amir says this lollypop has done a full 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012">
            <a:off x="838602" y="2174184"/>
            <a:ext cx="2214563" cy="312896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012">
            <a:off x="5340014" y="2174184"/>
            <a:ext cx="2214563" cy="31289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0087" y="1874594"/>
            <a:ext cx="13500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Before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5847522" y="1905874"/>
            <a:ext cx="11705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794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32"/>
    </mc:Choice>
    <mc:Fallback xmlns="">
      <p:transition spd="slow" advTm="37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750215" y="4734036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lollypop has done 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 </a:t>
            </a:r>
            <a:r>
              <a:rPr lang="en-GB" sz="3200" dirty="0">
                <a:latin typeface="Comic Sans MS" panose="030F0702030302020204" pitchFamily="66" charset="0"/>
              </a:rPr>
              <a:t>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95946" y="528390"/>
            <a:ext cx="69046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Rosie says this lollypop has done a full 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91"/>
            <a:ext cx="1395823" cy="15335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0214" y="4727296"/>
            <a:ext cx="78480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lollypop has done 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clockwise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012">
            <a:off x="838602" y="1666185"/>
            <a:ext cx="2214563" cy="3128963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4717944" y="1939883"/>
            <a:ext cx="2470532" cy="2581566"/>
            <a:chOff x="2128024" y="734358"/>
            <a:chExt cx="4103249" cy="428766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3" name="Arc 2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6" name="Isosceles Triangle 25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8" name="Oval 27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012">
            <a:off x="838600" y="1656568"/>
            <a:ext cx="2214563" cy="31289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263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43"/>
    </mc:Choice>
    <mc:Fallback xmlns="">
      <p:transition spd="slow" advTm="56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50216" y="4022407"/>
            <a:ext cx="6964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banana has done 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anti-clockwise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6561589" y="140782"/>
            <a:ext cx="1585831" cy="1657105"/>
            <a:chOff x="2128024" y="734358"/>
            <a:chExt cx="4103249" cy="428766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3" name="Arc 2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15" y="1435918"/>
            <a:ext cx="2267169" cy="25864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45482" y="1588447"/>
            <a:ext cx="2267169" cy="258648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1237020" y="1526252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Before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5793107" y="1526252"/>
            <a:ext cx="1308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After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5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43"/>
    </mc:Choice>
    <mc:Fallback xmlns="">
      <p:transition spd="slow" advTm="54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questions 1, 2 and 3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7128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7"/>
    </mc:Choice>
    <mc:Fallback xmlns="">
      <p:transition spd="slow" advTm="1017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If you feel really confident have a go at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 4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0222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7"/>
    </mc:Choice>
    <mc:Fallback xmlns="">
      <p:transition spd="slow" advTm="1017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41727" y="4530599"/>
            <a:ext cx="64994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pineapple has done 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quarter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clockwise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6561589" y="24670"/>
            <a:ext cx="1585831" cy="1657105"/>
            <a:chOff x="2128024" y="734358"/>
            <a:chExt cx="4103249" cy="428766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3" name="Arc 2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0876">
            <a:off x="1045501" y="1664779"/>
            <a:ext cx="2187430" cy="24955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5353579" y="1604189"/>
            <a:ext cx="2187430" cy="2495519"/>
          </a:xfrm>
          <a:prstGeom prst="rect">
            <a:avLst/>
          </a:prstGeom>
        </p:spPr>
      </p:pic>
      <p:sp>
        <p:nvSpPr>
          <p:cNvPr id="15" name="Cross 14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7271406" y="4680040"/>
            <a:ext cx="886848" cy="878685"/>
          </a:xfrm>
          <a:prstGeom prst="plus">
            <a:avLst>
              <a:gd name="adj" fmla="val 3999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9" name="Bent Arrow 18"/>
          <p:cNvSpPr/>
          <p:nvPr/>
        </p:nvSpPr>
        <p:spPr>
          <a:xfrm rot="16200000" flipH="1">
            <a:off x="869573" y="2219668"/>
            <a:ext cx="935238" cy="998288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Bent Arrow 22"/>
          <p:cNvSpPr/>
          <p:nvPr/>
        </p:nvSpPr>
        <p:spPr>
          <a:xfrm rot="10800000" flipH="1">
            <a:off x="1003053" y="3338703"/>
            <a:ext cx="935238" cy="998288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Bent Arrow 23"/>
          <p:cNvSpPr/>
          <p:nvPr/>
        </p:nvSpPr>
        <p:spPr>
          <a:xfrm rot="5400000" flipH="1">
            <a:off x="2190130" y="3280075"/>
            <a:ext cx="935238" cy="998288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1727" y="4529475"/>
            <a:ext cx="64994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pineapple has done 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three-quarter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anti-clockwise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237020" y="1526252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Before</a:t>
            </a:r>
            <a:endParaRPr lang="en-GB" sz="3200" dirty="0"/>
          </a:p>
        </p:txBody>
      </p:sp>
      <p:sp>
        <p:nvSpPr>
          <p:cNvPr id="30" name="Rectangle 29"/>
          <p:cNvSpPr/>
          <p:nvPr/>
        </p:nvSpPr>
        <p:spPr>
          <a:xfrm>
            <a:off x="5793107" y="1526252"/>
            <a:ext cx="1308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After</a:t>
            </a:r>
            <a:endParaRPr lang="en-GB" sz="3200" dirty="0"/>
          </a:p>
        </p:txBody>
      </p:sp>
      <p:sp>
        <p:nvSpPr>
          <p:cNvPr id="31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538703" y="4680046"/>
            <a:ext cx="333377" cy="776076"/>
          </a:xfrm>
          <a:prstGeom prst="corner">
            <a:avLst>
              <a:gd name="adj1" fmla="val 45956"/>
              <a:gd name="adj2" fmla="val 44071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343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181"/>
    </mc:Choice>
    <mc:Fallback xmlns="">
      <p:transition spd="slow" advTm="82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1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5" grpId="0" animBg="1"/>
      <p:bldP spid="15" grpId="1" animBg="1"/>
      <p:bldP spid="19" grpId="0" animBg="1"/>
      <p:bldP spid="23" grpId="0" animBg="1"/>
      <p:bldP spid="24" grpId="0" animBg="1"/>
      <p:bldP spid="25" grpId="0"/>
      <p:bldP spid="27" grpId="0"/>
      <p:bldP spid="3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 4, 5 and 6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89318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7"/>
    </mc:Choice>
    <mc:Fallback xmlns="">
      <p:transition spd="slow" advTm="1017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561890" y="5063197"/>
            <a:ext cx="649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clockwise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6743" y="4317656"/>
            <a:ext cx="649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anti-clockwise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6561589" y="24670"/>
            <a:ext cx="1585831" cy="1657105"/>
            <a:chOff x="2128024" y="734358"/>
            <a:chExt cx="4103249" cy="428766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3" name="Arc 2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0876">
            <a:off x="1605063" y="1553096"/>
            <a:ext cx="2187430" cy="249551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250" y="1813172"/>
            <a:ext cx="2000478" cy="219783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4469"/>
            <a:ext cx="1834378" cy="2212771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066456" y="5012491"/>
            <a:ext cx="767922" cy="686185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7" name="Rounded Rectangle 26"/>
          <p:cNvSpPr/>
          <p:nvPr/>
        </p:nvSpPr>
        <p:spPr>
          <a:xfrm>
            <a:off x="2920878" y="5012620"/>
            <a:ext cx="1719835" cy="686185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0" name="Rectangle 29"/>
          <p:cNvSpPr/>
          <p:nvPr/>
        </p:nvSpPr>
        <p:spPr>
          <a:xfrm>
            <a:off x="2034172" y="1293508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Before</a:t>
            </a:r>
            <a:endParaRPr lang="en-GB" sz="3200" dirty="0"/>
          </a:p>
        </p:txBody>
      </p:sp>
      <p:sp>
        <p:nvSpPr>
          <p:cNvPr id="31" name="Rectangle 30"/>
          <p:cNvSpPr/>
          <p:nvPr/>
        </p:nvSpPr>
        <p:spPr>
          <a:xfrm>
            <a:off x="5051376" y="1293507"/>
            <a:ext cx="1308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After</a:t>
            </a:r>
            <a:endParaRPr lang="en-GB" sz="3200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238">
            <a:off x="4521037" y="1513243"/>
            <a:ext cx="2187430" cy="249551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10143" y="4432744"/>
            <a:ext cx="662090" cy="66209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5930869" y="5144642"/>
            <a:ext cx="2420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455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769"/>
    </mc:Choice>
    <mc:Fallback xmlns="">
      <p:transition spd="slow" advTm="567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8" grpId="0"/>
      <p:bldP spid="4" grpId="0" animBg="1"/>
      <p:bldP spid="4" grpId="1" animBg="1"/>
      <p:bldP spid="27" grpId="0" animBg="1"/>
      <p:bldP spid="27" grpId="1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561890" y="5048685"/>
            <a:ext cx="649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three-quarter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clockwise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6743" y="4303144"/>
            <a:ext cx="649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quarter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anti-clockwise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6561589" y="24670"/>
            <a:ext cx="1585831" cy="1657105"/>
            <a:chOff x="2128024" y="734358"/>
            <a:chExt cx="4103249" cy="428766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3" name="Arc 2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0876">
            <a:off x="1605063" y="1538584"/>
            <a:ext cx="2187430" cy="249551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250" y="1798660"/>
            <a:ext cx="2000478" cy="219783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9957"/>
            <a:ext cx="1834378" cy="2212771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039239" y="5027827"/>
            <a:ext cx="2698981" cy="686185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7" name="Rounded Rectangle 26"/>
          <p:cNvSpPr/>
          <p:nvPr/>
        </p:nvSpPr>
        <p:spPr>
          <a:xfrm>
            <a:off x="4822721" y="5027827"/>
            <a:ext cx="1738868" cy="686185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0" name="Rectangle 29"/>
          <p:cNvSpPr/>
          <p:nvPr/>
        </p:nvSpPr>
        <p:spPr>
          <a:xfrm>
            <a:off x="2034172" y="1293508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Before</a:t>
            </a:r>
            <a:endParaRPr lang="en-GB" sz="3200" dirty="0"/>
          </a:p>
        </p:txBody>
      </p:sp>
      <p:sp>
        <p:nvSpPr>
          <p:cNvPr id="31" name="Rectangle 30"/>
          <p:cNvSpPr/>
          <p:nvPr/>
        </p:nvSpPr>
        <p:spPr>
          <a:xfrm>
            <a:off x="5051376" y="1293507"/>
            <a:ext cx="1308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After</a:t>
            </a:r>
            <a:endParaRPr lang="en-GB" sz="3200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96554">
            <a:off x="4521037" y="1498731"/>
            <a:ext cx="2187430" cy="249551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2713" y="4210405"/>
            <a:ext cx="677514" cy="67751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6782561" y="4923342"/>
            <a:ext cx="1512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477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54"/>
    </mc:Choice>
    <mc:Fallback xmlns="">
      <p:transition spd="slow" advTm="67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8" grpId="0"/>
      <p:bldP spid="4" grpId="0" animBg="1"/>
      <p:bldP spid="4" grpId="1" animBg="1"/>
      <p:bldP spid="27" grpId="0" animBg="1"/>
      <p:bldP spid="27" grpId="1" animBg="1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If you feel really confident have a go at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 6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7714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7"/>
    </mc:Choice>
    <mc:Fallback xmlns="">
      <p:transition spd="slow" advTm="1017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567125" y="4872205"/>
            <a:ext cx="649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full </a:t>
            </a:r>
            <a:r>
              <a:rPr lang="en-GB" sz="3200" dirty="0">
                <a:latin typeface="Comic Sans MS" panose="030F0702030302020204" pitchFamily="66" charset="0"/>
              </a:rPr>
              <a:t>turn.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6744" y="3249567"/>
            <a:ext cx="3338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quarter </a:t>
            </a:r>
            <a:r>
              <a:rPr lang="en-GB" sz="3200" dirty="0">
                <a:latin typeface="Comic Sans MS" panose="030F0702030302020204" pitchFamily="66" charset="0"/>
              </a:rPr>
              <a:t>turn?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6561589" y="24670"/>
            <a:ext cx="1585831" cy="1657105"/>
            <a:chOff x="2128024" y="734358"/>
            <a:chExt cx="4103249" cy="428766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3" name="Arc 2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250" y="1602345"/>
            <a:ext cx="2000478" cy="219783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7241"/>
            <a:ext cx="1834378" cy="2212771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034172" y="858080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Before</a:t>
            </a:r>
            <a:endParaRPr lang="en-GB" sz="3200" dirty="0"/>
          </a:p>
        </p:txBody>
      </p:sp>
      <p:sp>
        <p:nvSpPr>
          <p:cNvPr id="31" name="Rectangle 30"/>
          <p:cNvSpPr/>
          <p:nvPr/>
        </p:nvSpPr>
        <p:spPr>
          <a:xfrm>
            <a:off x="5051376" y="858079"/>
            <a:ext cx="1308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After</a:t>
            </a:r>
            <a:endParaRPr lang="en-GB" sz="3200" dirty="0"/>
          </a:p>
        </p:txBody>
      </p:sp>
      <p:sp>
        <p:nvSpPr>
          <p:cNvPr id="7" name="Rectangle 6"/>
          <p:cNvSpPr/>
          <p:nvPr/>
        </p:nvSpPr>
        <p:spPr>
          <a:xfrm>
            <a:off x="2141273" y="1579192"/>
            <a:ext cx="1208868" cy="1208868"/>
          </a:xfrm>
          <a:prstGeom prst="rect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5101127" y="1579192"/>
            <a:ext cx="1208868" cy="1208868"/>
          </a:xfrm>
          <a:prstGeom prst="rect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66744" y="3820878"/>
            <a:ext cx="3338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half </a:t>
            </a:r>
            <a:r>
              <a:rPr lang="en-GB" sz="3200" dirty="0">
                <a:latin typeface="Comic Sans MS" panose="030F0702030302020204" pitchFamily="66" charset="0"/>
              </a:rPr>
              <a:t>turn?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2342" y="4357405"/>
            <a:ext cx="4428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three-quarter </a:t>
            </a:r>
            <a:r>
              <a:rPr lang="en-GB" sz="3200" dirty="0">
                <a:latin typeface="Comic Sans MS" panose="030F0702030302020204" pitchFamily="66" charset="0"/>
              </a:rPr>
              <a:t>turn?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1908" y="5351648"/>
            <a:ext cx="649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full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anti-clockwise</a:t>
            </a:r>
            <a:r>
              <a:rPr lang="en-GB" sz="3200" dirty="0">
                <a:latin typeface="Comic Sans MS" panose="030F0702030302020204" pitchFamily="66" charset="0"/>
              </a:rPr>
              <a:t>?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2342" y="4868426"/>
            <a:ext cx="649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full </a:t>
            </a:r>
            <a:r>
              <a:rPr lang="en-GB" sz="3200" dirty="0">
                <a:latin typeface="Comic Sans MS" panose="030F0702030302020204" pitchFamily="66" charset="0"/>
              </a:rPr>
              <a:t>turn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clockwise</a:t>
            </a:r>
            <a:r>
              <a:rPr lang="en-GB" sz="3200" dirty="0">
                <a:latin typeface="Comic Sans MS" panose="030F0702030302020204" pitchFamily="66" charset="0"/>
              </a:rPr>
              <a:t>?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35" name="Cross 34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3843083" y="3281723"/>
            <a:ext cx="573186" cy="564253"/>
          </a:xfrm>
          <a:prstGeom prst="plus">
            <a:avLst>
              <a:gd name="adj" fmla="val 3891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6" name="Cross 35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3069263" y="3861997"/>
            <a:ext cx="573186" cy="564253"/>
          </a:xfrm>
          <a:prstGeom prst="plus">
            <a:avLst>
              <a:gd name="adj" fmla="val 3975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7" name="Cross 36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4953645" y="4418326"/>
            <a:ext cx="573186" cy="564253"/>
          </a:xfrm>
          <a:prstGeom prst="plus">
            <a:avLst>
              <a:gd name="adj" fmla="val 3891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8" name="Cross 37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4782433" y="4912501"/>
            <a:ext cx="573186" cy="564253"/>
          </a:xfrm>
          <a:prstGeom prst="plus">
            <a:avLst>
              <a:gd name="adj" fmla="val 3891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0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5978089" y="5293081"/>
            <a:ext cx="328027" cy="614917"/>
          </a:xfrm>
          <a:prstGeom prst="corner">
            <a:avLst>
              <a:gd name="adj1" fmla="val 45211"/>
              <a:gd name="adj2" fmla="val 451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1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128849" y="4814613"/>
            <a:ext cx="328027" cy="614917"/>
          </a:xfrm>
          <a:prstGeom prst="corner">
            <a:avLst>
              <a:gd name="adj1" fmla="val 45211"/>
              <a:gd name="adj2" fmla="val 4301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551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84"/>
    </mc:Choice>
    <mc:Fallback xmlns="">
      <p:transition spd="slow" advTm="93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8" grpId="0"/>
      <p:bldP spid="21" grpId="0" animBg="1"/>
      <p:bldP spid="23" grpId="0"/>
      <p:bldP spid="24" grpId="0"/>
      <p:bldP spid="25" grpId="0"/>
      <p:bldP spid="34" grpId="0"/>
      <p:bldP spid="35" grpId="0" animBg="1"/>
      <p:bldP spid="36" grpId="0" animBg="1"/>
      <p:bldP spid="37" grpId="0" animBg="1"/>
      <p:bldP spid="38" grpId="0" animBg="1"/>
      <p:bldP spid="40" grpId="0" animBg="1"/>
      <p:bldP spid="41" grpId="0" animBg="1"/>
      <p:bldP spid="41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 6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8555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7"/>
    </mc:Choice>
    <mc:Fallback xmlns="">
      <p:transition spd="slow" advTm="1017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5|9.3|10|6.6|9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5|9.3|10|6.6|9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8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9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25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.6|6.6|3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4.9|11.3|11.8|6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4|12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3.9|8.9|14.3|36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10.1|7.6|10|12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6.3|30.1|14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11.9|1.9|4|1.5|3.8|1.5|6.1|5.6|8.1|3.1|7.4|5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 w="76200">
          <a:headEnd type="none" w="med" len="med"/>
          <a:tailEnd type="arrow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4FFCB9F-6270-4C99-9DAB-D4489667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16649</TotalTime>
  <Words>327</Words>
  <Application>Microsoft Office PowerPoint</Application>
  <PresentationFormat>On-screen Show (4:3)</PresentationFormat>
  <Paragraphs>93</Paragraphs>
  <Slides>24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 questions 1, 2 and 3  on the worksheet</vt:lpstr>
      <vt:lpstr>If you feel really confident have a go at  question 4 on the worksheet</vt:lpstr>
      <vt:lpstr>PowerPoint Presentation</vt:lpstr>
      <vt:lpstr>Have a go at  question 4, 5 and 6 on the worksheet</vt:lpstr>
      <vt:lpstr>PowerPoint Presentation</vt:lpstr>
      <vt:lpstr>PowerPoint Presentation</vt:lpstr>
      <vt:lpstr>If you feel really confident have a go at  question 6 on the worksheet</vt:lpstr>
      <vt:lpstr>PowerPoint Presentation</vt:lpstr>
      <vt:lpstr>Have a go at  question 6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329</cp:revision>
  <dcterms:created xsi:type="dcterms:W3CDTF">2019-07-05T11:02:13Z</dcterms:created>
  <dcterms:modified xsi:type="dcterms:W3CDTF">2021-05-04T19:01:43Z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