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72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73" r:id="rId13"/>
    <p:sldId id="274" r:id="rId14"/>
    <p:sldId id="275" r:id="rId15"/>
    <p:sldId id="276" r:id="rId16"/>
  </p:sldIdLst>
  <p:sldSz cx="9144000" cy="6858000" type="screen4x3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74" autoAdjust="0"/>
    <p:restoredTop sz="94660"/>
  </p:normalViewPr>
  <p:slideViewPr>
    <p:cSldViewPr>
      <p:cViewPr>
        <p:scale>
          <a:sx n="76" d="100"/>
          <a:sy n="76" d="100"/>
        </p:scale>
        <p:origin x="-1224" y="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BE406E84-7C02-42F3-9638-4200C6EF571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73BACC7-80E2-4EFF-815F-B68554F40E7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43C9B5D-B52A-407B-BED9-3DDDAD248CF7}" type="datetimeFigureOut">
              <a:rPr lang="en-GB"/>
              <a:pPr>
                <a:defRPr/>
              </a:pPr>
              <a:t>20/02/2021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72087BAC-91F3-4ABE-B176-078A389D993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D0315200-7603-4B4B-AE0F-C330F0F28B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0D3D9E8-DA21-4F11-A021-E97C2C8F008F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F3B39FF-DE04-4030-A6EB-D177747F6D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AF78B5C-00AA-4A50-966E-B2B47B11DBB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994818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:a16="http://schemas.microsoft.com/office/drawing/2014/main" xmlns="" id="{7FB9257E-1A61-423D-A633-70856FF9B70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>
            <a:extLst>
              <a:ext uri="{FF2B5EF4-FFF2-40B4-BE49-F238E27FC236}">
                <a16:creationId xmlns:a16="http://schemas.microsoft.com/office/drawing/2014/main" xmlns="" id="{624E026B-8F65-4CFB-9E23-12B80057C49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xmlns="" id="{D8FD62BE-35F9-493F-8FC9-E7872F9449E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fld id="{10562D39-966E-4C02-9BDA-6A693E780EF6}" type="slidenum">
              <a:rPr lang="en-GB" altLang="en-US">
                <a:latin typeface="Calibri" panose="020F0502020204030204" pitchFamily="34" charset="0"/>
              </a:rPr>
              <a:pPr/>
              <a:t>12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886A1AD0-2347-4BE6-BE6D-77ABD4829216}"/>
              </a:ext>
            </a:extLst>
          </p:cNvPr>
          <p:cNvSpPr/>
          <p:nvPr/>
        </p:nvSpPr>
        <p:spPr>
          <a:xfrm>
            <a:off x="182563" y="182563"/>
            <a:ext cx="8778875" cy="6492875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EF8A15B4-4F88-4453-9F62-27B3560D6140}"/>
              </a:ext>
            </a:extLst>
          </p:cNvPr>
          <p:cNvCxnSpPr/>
          <p:nvPr/>
        </p:nvCxnSpPr>
        <p:spPr>
          <a:xfrm>
            <a:off x="1484313" y="3733800"/>
            <a:ext cx="6172200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2485" y="882376"/>
            <a:ext cx="747522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60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2148" y="3869635"/>
            <a:ext cx="6575895" cy="1388165"/>
          </a:xfrm>
        </p:spPr>
        <p:txBody>
          <a:bodyPr>
            <a:normAutofit/>
          </a:bodyPr>
          <a:lstStyle>
            <a:lvl1pPr marL="0" indent="0" algn="ctr">
              <a:spcBef>
                <a:spcPts val="1000"/>
              </a:spcBef>
              <a:buNone/>
              <a:defRPr sz="1800">
                <a:solidFill>
                  <a:srgbClr val="FFFFFF"/>
                </a:solidFill>
              </a:defRPr>
            </a:lvl1pPr>
            <a:lvl2pPr marL="342900" indent="0" algn="ctr">
              <a:buNone/>
              <a:defRPr sz="18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xmlns="" id="{0AFAB8ED-4C2D-4C7E-A7B8-5D442B0D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39CACFE-D395-43EB-98E5-89845F4C5390}" type="datetimeFigureOut">
              <a:rPr lang="en-GB"/>
              <a:pPr>
                <a:defRPr/>
              </a:pPr>
              <a:t>20/02/2021</a:t>
            </a:fld>
            <a:endParaRPr lang="en-GB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xmlns="" id="{C2A7956F-13CE-47F0-9E53-79455A92C2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xmlns="" id="{47834B1B-681C-4C7A-83C0-AF56C8B77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F7FB86D-BE80-442F-B488-26066243317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534107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1000"/>
              </a:spcBef>
              <a:defRPr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DCBC7BA-DE5E-46F4-8A63-B331E0207E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3D8AB-EDE8-4281-8CE6-FC0BBF88737F}" type="datetimeFigureOut">
              <a:rPr lang="en-GB"/>
              <a:pPr>
                <a:defRPr/>
              </a:pPr>
              <a:t>20/02/2021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E17C0BD-995F-4C44-84DE-C8809AD8C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7AF8760-DE5F-49EE-8B15-9E71BADE2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E0EBEF-C8C8-46CA-9516-C7EA1571B33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10466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xmlns="" id="{4E247217-22E4-4653-A5F1-1B08CF7BD207}"/>
              </a:ext>
            </a:extLst>
          </p:cNvPr>
          <p:cNvCxnSpPr/>
          <p:nvPr/>
        </p:nvCxnSpPr>
        <p:spPr>
          <a:xfrm>
            <a:off x="1485900" y="4021138"/>
            <a:ext cx="6172200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9818" y="1173575"/>
            <a:ext cx="747522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60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2446" y="4154520"/>
            <a:ext cx="6576822" cy="1363806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1CF7BD2E-64BE-4B24-87B1-8C33462014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64F03-A147-4C46-93A9-71C8D035D62E}" type="datetimeFigureOut">
              <a:rPr lang="en-GB"/>
              <a:pPr>
                <a:defRPr/>
              </a:pPr>
              <a:t>20/02/2021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4069FF06-698C-4F27-ABCE-36150F00B4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9DEB5E8A-AF46-4314-B150-FB479F281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FC1A4A-608B-4958-964A-CED50FDDDEE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62860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7250" y="2057399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709" y="2057400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8ADDB9CD-21C6-4E4C-9052-ED3EEB4CA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FCF3D-46C1-4B6C-9847-B10E9BD58A0A}" type="datetimeFigureOut">
              <a:rPr lang="en-GB"/>
              <a:pPr>
                <a:defRPr/>
              </a:pPr>
              <a:t>20/02/2021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1BF29A3B-1961-487E-A562-0FF5D02F5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EEFAA532-4C75-415E-BF05-F3B96BE1C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902D74-B714-417B-A831-4253E918B61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78165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0" y="2001511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7250" y="2721483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1880" y="1999032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1880" y="2719322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350F8792-FE70-4368-8601-0AD3B1B826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94B0A1-6E54-42D4-95ED-2A92CFC5B0C9}" type="datetimeFigureOut">
              <a:rPr lang="en-GB"/>
              <a:pPr>
                <a:defRPr/>
              </a:pPr>
              <a:t>20/02/2021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99E23A80-0969-48F5-A2B1-6C1D27CCA2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B386BDEC-B521-4A02-8803-B2CE5A7B04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10AC79-2315-466A-97EE-EB0C80CB225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00832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1E3DD6EE-3732-48CE-8470-4623899AD0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E524F7-DD3A-4154-9F7F-C71514B703A9}" type="datetimeFigureOut">
              <a:rPr lang="en-GB"/>
              <a:pPr>
                <a:defRPr/>
              </a:pPr>
              <a:t>20/02/2021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697FE7A9-4A2C-407F-9A93-E25AD26927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0EB34697-B919-4746-A9AF-C4FD72EFC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F9ADD5-C95E-40DB-A2BC-8F5C99008FA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02205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274783CE-1AAA-421D-BB60-C137BBB833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950FDC-7560-4A40-97AD-9FEA99831B63}" type="datetimeFigureOut">
              <a:rPr lang="en-GB"/>
              <a:pPr>
                <a:defRPr/>
              </a:pPr>
              <a:t>20/02/2021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1204A173-2BC0-441D-86D2-BA22C85F9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90A3370A-C8D2-4EDB-ADDB-82CD4E907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623D4E-744D-45B4-8101-1849C9BFA2C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37740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8346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9314" y="1097280"/>
            <a:ext cx="4149638" cy="466344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834640" cy="292608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05CDE117-D08B-40CF-A632-ADAB0F09A3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F0FA70-29F2-4152-BAF6-E524CEC8E306}" type="datetimeFigureOut">
              <a:rPr lang="en-GB"/>
              <a:pPr>
                <a:defRPr/>
              </a:pPr>
              <a:t>20/02/2021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9723D964-C7DA-42DE-9A01-782695A1E1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9616A24D-92FE-4862-87AA-B15C56635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3DCA86-648E-4671-89D7-ADFDF0A890B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852638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8346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19107" y="1069847"/>
            <a:ext cx="4257703" cy="4645153"/>
          </a:xfrm>
        </p:spPr>
        <p:txBody>
          <a:bodyPr lIns="274320" tIns="182880" rtlCol="0">
            <a:normAutofit/>
          </a:bodyPr>
          <a:lstStyle>
            <a:lvl1pPr marL="0" indent="0">
              <a:buNone/>
              <a:defRPr sz="21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83464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A2E77EA3-7111-4353-B704-D43BC1B7BE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C0E22-6245-40F0-B169-2E911C9A5555}" type="datetimeFigureOut">
              <a:rPr lang="en-GB"/>
              <a:pPr>
                <a:defRPr/>
              </a:pPr>
              <a:t>20/02/2021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31291326-5142-4387-8F57-840DCD49DB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5B91F454-AA4D-404C-BA14-601FDA8E6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0F59B5-F9D0-4AB4-BEF2-F7E177C1A5A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59270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F5C431B-DEE9-4A70-BCF8-1F4CC7B17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FACD6-6A19-40AE-B969-68367A34B0AE}" type="datetimeFigureOut">
              <a:rPr lang="en-GB"/>
              <a:pPr>
                <a:defRPr/>
              </a:pPr>
              <a:t>20/02/2021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1269A6B-26E8-467C-87F6-950B993C9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F546EA5-E0EB-42BD-BEB2-4D67D3F254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7702C2-3BD2-4A5C-B6DC-1AEB10AFE7A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52365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762000"/>
            <a:ext cx="1743075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7250" y="762000"/>
            <a:ext cx="5572125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33F9276-091F-45D2-A908-46B1AEF1C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FD3799-6819-42CE-8647-B3EC8F629DF2}" type="datetimeFigureOut">
              <a:rPr lang="en-GB"/>
              <a:pPr>
                <a:defRPr/>
              </a:pPr>
              <a:t>20/02/2021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11EA876-6CA7-40B3-B36A-578B081A0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7CFE311-B12F-454D-881A-6A2BB14E38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F24A07-E5EA-404E-BBB3-7F6B2AE8EC6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67693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75FE513A-AE2B-4CA5-A821-68E4616F1170}"/>
              </a:ext>
            </a:extLst>
          </p:cNvPr>
          <p:cNvSpPr/>
          <p:nvPr/>
        </p:nvSpPr>
        <p:spPr>
          <a:xfrm>
            <a:off x="182563" y="182563"/>
            <a:ext cx="8778875" cy="6492875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27" name="Title Placeholder 1">
            <a:extLst>
              <a:ext uri="{FF2B5EF4-FFF2-40B4-BE49-F238E27FC236}">
                <a16:creationId xmlns:a16="http://schemas.microsoft.com/office/drawing/2014/main" xmlns="" id="{9147F271-0446-4958-BFE6-75B5EA6E233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57250" y="609600"/>
            <a:ext cx="7407275" cy="135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Text Placeholder 2">
            <a:extLst>
              <a:ext uri="{FF2B5EF4-FFF2-40B4-BE49-F238E27FC236}">
                <a16:creationId xmlns:a16="http://schemas.microsoft.com/office/drawing/2014/main" xmlns="" id="{A5F606F6-E661-43BD-9938-75C20A436D6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57250" y="2057400"/>
            <a:ext cx="74041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90AC596-CC12-4C4E-B65F-80BE59D1EB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57250" y="6224588"/>
            <a:ext cx="1746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fld id="{F1BAA8C2-E1A1-4841-BD40-B4420B8B6B8B}" type="datetimeFigureOut">
              <a:rPr lang="en-GB"/>
              <a:pPr>
                <a:defRPr/>
              </a:pPr>
              <a:t>20/02/2021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5B1CB2F-48B0-4211-9F7B-6678C46C81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962275" y="6224588"/>
            <a:ext cx="35385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1D81E15-8DB8-4BD3-B396-E585EF80C0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97700" y="6224588"/>
            <a:ext cx="1279525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solidFill>
                  <a:schemeClr val="accent1"/>
                </a:solidFill>
              </a:defRPr>
            </a:lvl1pPr>
          </a:lstStyle>
          <a:p>
            <a:fld id="{6EC53DE9-BDBB-4A32-BCCC-B9526DEF93D8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87" r:id="rId2"/>
    <p:sldLayoutId id="214748369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orbel" panose="020B050302020402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orbel" panose="020B050302020402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orbel" panose="020B050302020402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orbel" panose="020B050302020402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orbel" panose="020B050302020402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orbel" panose="020B050302020402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orbel" panose="020B050302020402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orbel" panose="020B0503020204020204" pitchFamily="34" charset="0"/>
        </a:defRPr>
      </a:lvl9pPr>
    </p:titleStyle>
    <p:bodyStyle>
      <a:lvl1pPr marL="171450" indent="-136525" algn="l" defTabSz="6858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Corbel" panose="020B0503020204020204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342900" indent="-136525" algn="l" defTabSz="685800" rtl="0" eaLnBrk="0" fontAlgn="base" hangingPunct="0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anose="020B0503020204020204" pitchFamily="34" charset="0"/>
        <a:buChar char="•"/>
        <a:defRPr kern="1200">
          <a:solidFill>
            <a:schemeClr val="accent1"/>
          </a:solidFill>
          <a:latin typeface="+mn-lt"/>
          <a:ea typeface="+mn-ea"/>
          <a:cs typeface="+mn-cs"/>
        </a:defRPr>
      </a:lvl2pPr>
      <a:lvl3pPr marL="547688" indent="-136525" algn="l" defTabSz="685800" rtl="0" eaLnBrk="0" fontAlgn="base" hangingPunct="0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anose="020B0503020204020204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754063" indent="-136525" algn="l" defTabSz="685800" rtl="0" eaLnBrk="0" fontAlgn="base" hangingPunct="0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anose="020B0503020204020204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919163" indent="-136525" algn="l" defTabSz="685800" rtl="0" eaLnBrk="0" fontAlgn="base" hangingPunct="0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anose="020B0503020204020204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1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3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15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17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xmlns="" id="{3A232664-BA1A-44BA-9B9F-634E296834C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20688" y="260350"/>
            <a:ext cx="8302625" cy="1357313"/>
          </a:xfrm>
        </p:spPr>
        <p:txBody>
          <a:bodyPr/>
          <a:lstStyle/>
          <a:p>
            <a:pPr algn="ctr" eaLnBrk="1" hangingPunct="1"/>
            <a:r>
              <a:rPr lang="en-GB" altLang="en-US" b="1" u="sng">
                <a:latin typeface="Comic Sans MS" panose="030F0702030302020204" pitchFamily="66" charset="0"/>
              </a:rPr>
              <a:t>Wednesday 24</a:t>
            </a:r>
            <a:r>
              <a:rPr lang="en-GB" altLang="en-US" b="1" u="sng" baseline="30000">
                <a:latin typeface="Comic Sans MS" panose="030F0702030302020204" pitchFamily="66" charset="0"/>
              </a:rPr>
              <a:t>th</a:t>
            </a:r>
            <a:r>
              <a:rPr lang="en-GB" altLang="en-US" b="1" u="sng">
                <a:latin typeface="Comic Sans MS" panose="030F0702030302020204" pitchFamily="66" charset="0"/>
              </a:rPr>
              <a:t> February 2021</a:t>
            </a:r>
          </a:p>
        </p:txBody>
      </p:sp>
      <p:sp>
        <p:nvSpPr>
          <p:cNvPr id="5123" name="Content Placeholder 2">
            <a:extLst>
              <a:ext uri="{FF2B5EF4-FFF2-40B4-BE49-F238E27FC236}">
                <a16:creationId xmlns:a16="http://schemas.microsoft.com/office/drawing/2014/main" xmlns="" id="{66EC68DD-4056-49EB-B34F-3AD4C4370738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33338" indent="0" algn="ctr" eaLnBrk="1" hangingPunct="1">
              <a:buFont typeface="Corbel" panose="020B0503020204020204" pitchFamily="34" charset="0"/>
              <a:buNone/>
            </a:pPr>
            <a:r>
              <a:rPr lang="en-GB" altLang="en-US" sz="3200">
                <a:latin typeface="Comic Sans MS" panose="030F0702030302020204" pitchFamily="66" charset="0"/>
              </a:rPr>
              <a:t>LO: To Write a Letter from The Queen to Egg Box Dragon.</a:t>
            </a:r>
          </a:p>
        </p:txBody>
      </p:sp>
      <p:pic>
        <p:nvPicPr>
          <p:cNvPr id="5124" name="Picture 2" descr="Image result for egg box dragon">
            <a:extLst>
              <a:ext uri="{FF2B5EF4-FFF2-40B4-BE49-F238E27FC236}">
                <a16:creationId xmlns:a16="http://schemas.microsoft.com/office/drawing/2014/main" xmlns="" id="{1F508EF4-1737-40F5-94F9-CD35A5BCFB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3725" y="3105150"/>
            <a:ext cx="287655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F1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extLst>
              <a:ext uri="{FF2B5EF4-FFF2-40B4-BE49-F238E27FC236}">
                <a16:creationId xmlns:a16="http://schemas.microsoft.com/office/drawing/2014/main" xmlns="" id="{F9884787-CD5C-4140-B528-A6D5A17FA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83" t="28239" r="37791" b="24721"/>
          <a:stretch>
            <a:fillRect/>
          </a:stretch>
        </p:blipFill>
        <p:spPr bwMode="auto">
          <a:xfrm>
            <a:off x="2087563" y="34925"/>
            <a:ext cx="4968875" cy="678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>
            <a:extLst>
              <a:ext uri="{FF2B5EF4-FFF2-40B4-BE49-F238E27FC236}">
                <a16:creationId xmlns:a16="http://schemas.microsoft.com/office/drawing/2014/main" xmlns="" id="{5F546575-37CA-4999-834A-BFD3F628AB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15" t="28842" r="26515" b="2549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>
            <a:extLst>
              <a:ext uri="{FF2B5EF4-FFF2-40B4-BE49-F238E27FC236}">
                <a16:creationId xmlns:a16="http://schemas.microsoft.com/office/drawing/2014/main" xmlns="" id="{FF019355-AEDE-4E49-BDE4-B04E7AF995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68" t="28369" r="26672" b="2549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>
            <a:extLst>
              <a:ext uri="{FF2B5EF4-FFF2-40B4-BE49-F238E27FC236}">
                <a16:creationId xmlns:a16="http://schemas.microsoft.com/office/drawing/2014/main" xmlns="" id="{D87E7316-8D31-486B-90D0-3DBDE09BCB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53" t="29314" r="26778" b="2624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>
            <a:extLst>
              <a:ext uri="{FF2B5EF4-FFF2-40B4-BE49-F238E27FC236}">
                <a16:creationId xmlns:a16="http://schemas.microsoft.com/office/drawing/2014/main" xmlns="" id="{EA2BE9A7-D388-46F5-938B-56025B04C4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15" t="28606" r="26854" b="2482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>
            <a:extLst>
              <a:ext uri="{FF2B5EF4-FFF2-40B4-BE49-F238E27FC236}">
                <a16:creationId xmlns:a16="http://schemas.microsoft.com/office/drawing/2014/main" xmlns="" id="{64972586-7BCA-4075-B78A-F29E492627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15" t="28842" r="26515" b="2549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>
            <a:extLst>
              <a:ext uri="{FF2B5EF4-FFF2-40B4-BE49-F238E27FC236}">
                <a16:creationId xmlns:a16="http://schemas.microsoft.com/office/drawing/2014/main" xmlns="" id="{87177A98-AB83-4D0E-845E-7AD90AA32E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59" t="28239" r="26242" b="2472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>
            <a:extLst>
              <a:ext uri="{FF2B5EF4-FFF2-40B4-BE49-F238E27FC236}">
                <a16:creationId xmlns:a16="http://schemas.microsoft.com/office/drawing/2014/main" xmlns="" id="{5FC4754A-452C-42D3-8017-EDC024032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59" t="28239" r="26767" b="2556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>
            <a:extLst>
              <a:ext uri="{FF2B5EF4-FFF2-40B4-BE49-F238E27FC236}">
                <a16:creationId xmlns:a16="http://schemas.microsoft.com/office/drawing/2014/main" xmlns="" id="{98C4A385-0709-44B2-A032-4E599852C8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59" t="28239" r="26242" b="24721"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>
            <a:extLst>
              <a:ext uri="{FF2B5EF4-FFF2-40B4-BE49-F238E27FC236}">
                <a16:creationId xmlns:a16="http://schemas.microsoft.com/office/drawing/2014/main" xmlns="" id="{E67F5B43-3C97-4DAC-8674-60F0D2E1CE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59" t="28239" r="26242" b="24721"/>
          <a:stretch>
            <a:fillRect/>
          </a:stretch>
        </p:blipFill>
        <p:spPr bwMode="auto">
          <a:xfrm>
            <a:off x="0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xmlns="" id="{3353FE8C-BDE7-4C74-8B59-BC2C47F449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altLang="en-US">
                <a:latin typeface="Comic Sans MS" panose="030F0702030302020204" pitchFamily="66" charset="0"/>
              </a:rPr>
              <a:t>The Queen needs Egg Box Dragon’s help.</a:t>
            </a:r>
          </a:p>
        </p:txBody>
      </p:sp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xmlns="" id="{0105F900-ADB5-497F-8B4F-115E66AE51D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57250" y="2492375"/>
            <a:ext cx="7404100" cy="3603625"/>
          </a:xfrm>
        </p:spPr>
        <p:txBody>
          <a:bodyPr/>
          <a:lstStyle/>
          <a:p>
            <a:pPr marL="33338" indent="0" algn="just" eaLnBrk="1" hangingPunct="1">
              <a:buFont typeface="Corbel" panose="020B0503020204020204" pitchFamily="34" charset="0"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The Queen has lost the diamond from her crown so she decides to ask for Egg Box Dragon’s help to find it.</a:t>
            </a:r>
          </a:p>
          <a:p>
            <a:pPr marL="33338" indent="0" algn="just" eaLnBrk="1" hangingPunct="1">
              <a:buFont typeface="Corbel" panose="020B0503020204020204" pitchFamily="34" charset="0"/>
              <a:buNone/>
            </a:pPr>
            <a:endParaRPr lang="en-GB" altLang="en-US" sz="2400">
              <a:latin typeface="Comic Sans MS" panose="030F0702030302020204" pitchFamily="66" charset="0"/>
            </a:endParaRPr>
          </a:p>
          <a:p>
            <a:pPr marL="33338" indent="0" algn="just" eaLnBrk="1" hangingPunct="1">
              <a:buFont typeface="Corbel" panose="020B0503020204020204" pitchFamily="34" charset="0"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She writes Egg Box Dragon a letter asking for his help.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xmlns="" id="{19C2FE97-817C-4CC3-A1E6-56170ABE038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71550" y="1588"/>
            <a:ext cx="7407275" cy="1355725"/>
          </a:xfrm>
        </p:spPr>
        <p:txBody>
          <a:bodyPr/>
          <a:lstStyle/>
          <a:p>
            <a:pPr algn="ctr" eaLnBrk="1" hangingPunct="1"/>
            <a:r>
              <a:rPr lang="en-GB" altLang="en-US" b="1" u="sng">
                <a:latin typeface="Comic Sans MS" panose="030F0702030302020204" pitchFamily="66" charset="0"/>
              </a:rPr>
              <a:t>Letter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DF41510-1BA6-42BC-A164-D266D570D7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4488" y="1268413"/>
            <a:ext cx="8455025" cy="4854575"/>
          </a:xfrm>
        </p:spPr>
        <p:txBody>
          <a:bodyPr rtlCol="0">
            <a:normAutofit lnSpcReduction="10000"/>
          </a:bodyPr>
          <a:lstStyle/>
          <a:p>
            <a:pPr marL="34290" indent="0" algn="just" eaLnBrk="1" fontAlgn="auto" hangingPunct="1">
              <a:lnSpc>
                <a:spcPct val="120000"/>
              </a:lnSpc>
              <a:spcAft>
                <a:spcPts val="0"/>
              </a:spcAft>
              <a:buFont typeface="Corbel" panose="020B0503020204020204" pitchFamily="34" charset="0"/>
              <a:buNone/>
              <a:defRPr/>
            </a:pPr>
            <a:r>
              <a:rPr lang="en-GB" sz="2900" dirty="0">
                <a:latin typeface="Comic Sans MS" panose="030F0702030302020204" pitchFamily="66" charset="0"/>
              </a:rPr>
              <a:t>When you are writing to or from The Queen, you must always write in a formal style and follow certain rules of letter-writing etiquette.</a:t>
            </a:r>
          </a:p>
          <a:p>
            <a:pPr indent="-137160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sz="2200" dirty="0">
                <a:latin typeface="Comic Sans MS" panose="030F0702030302020204" pitchFamily="66" charset="0"/>
              </a:rPr>
              <a:t>To open the letter you must use: </a:t>
            </a:r>
            <a:r>
              <a:rPr lang="en-GB" sz="3500" dirty="0">
                <a:latin typeface="Comic Sans MS" panose="030F0702030302020204" pitchFamily="66" charset="0"/>
              </a:rPr>
              <a:t>Dear Sir,</a:t>
            </a:r>
          </a:p>
          <a:p>
            <a:pPr indent="-137160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sz="2200" dirty="0">
                <a:latin typeface="Comic Sans MS" panose="030F0702030302020204" pitchFamily="66" charset="0"/>
              </a:rPr>
              <a:t>And to close your letter you should use the term: </a:t>
            </a:r>
            <a:r>
              <a:rPr lang="en-GB" sz="3500" dirty="0">
                <a:latin typeface="Comic Sans MS" panose="030F0702030302020204" pitchFamily="66" charset="0"/>
              </a:rPr>
              <a:t>Yours faithfully,</a:t>
            </a:r>
          </a:p>
          <a:p>
            <a:pPr indent="-137160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sz="2200" dirty="0">
                <a:latin typeface="Comic Sans MS" panose="030F0702030302020204" pitchFamily="66" charset="0"/>
              </a:rPr>
              <a:t>The first time you mention The Queen in your letter, you must use her full title: </a:t>
            </a:r>
            <a:r>
              <a:rPr lang="en-GB" sz="3500" dirty="0">
                <a:latin typeface="Comic Sans MS" panose="030F0702030302020204" pitchFamily="66" charset="0"/>
              </a:rPr>
              <a:t>Her Majesty The Queen</a:t>
            </a:r>
          </a:p>
          <a:p>
            <a:pPr marL="34290" indent="0" eaLnBrk="1" fontAlgn="auto" hangingPunct="1">
              <a:lnSpc>
                <a:spcPct val="120000"/>
              </a:lnSpc>
              <a:spcAft>
                <a:spcPts val="0"/>
              </a:spcAft>
              <a:buFont typeface="Corbel" panose="020B0503020204020204" pitchFamily="34" charset="0"/>
              <a:buNone/>
              <a:defRPr/>
            </a:pPr>
            <a:endParaRPr lang="en-GB" sz="3900" dirty="0">
              <a:latin typeface="Comic Sans MS" panose="030F0702030302020204" pitchFamily="66" charset="0"/>
            </a:endParaRPr>
          </a:p>
          <a:p>
            <a:pPr indent="-137160" eaLnBrk="1" fontAlgn="auto" hangingPunct="1">
              <a:spcAft>
                <a:spcPts val="0"/>
              </a:spcAft>
              <a:defRPr/>
            </a:pPr>
            <a:endParaRPr lang="en-GB" sz="3500" dirty="0">
              <a:latin typeface="Comic Sans MS" panose="030F0702030302020204" pitchFamily="66" charset="0"/>
            </a:endParaRPr>
          </a:p>
          <a:p>
            <a:pPr marL="34290" indent="0" eaLnBrk="1" fontAlgn="auto" hangingPunct="1">
              <a:spcAft>
                <a:spcPts val="0"/>
              </a:spcAft>
              <a:buFont typeface="Corbel" panose="020B0503020204020204" pitchFamily="34" charset="0"/>
              <a:buNone/>
              <a:defRPr/>
            </a:pPr>
            <a:endParaRPr lang="en-GB" sz="3600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ontent Placeholder 2">
            <a:extLst>
              <a:ext uri="{FF2B5EF4-FFF2-40B4-BE49-F238E27FC236}">
                <a16:creationId xmlns:a16="http://schemas.microsoft.com/office/drawing/2014/main" xmlns="" id="{71F7D28C-6A1A-41AC-B7FA-297D2C37751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69950" y="981075"/>
            <a:ext cx="7404100" cy="5691188"/>
          </a:xfrm>
        </p:spPr>
        <p:txBody>
          <a:bodyPr/>
          <a:lstStyle/>
          <a:p>
            <a:pPr marL="33338" indent="0" algn="just" eaLnBrk="1" hangingPunct="1">
              <a:buFont typeface="Corbel" panose="020B0503020204020204" pitchFamily="34" charset="0"/>
              <a:buNone/>
            </a:pPr>
            <a:r>
              <a:rPr lang="en-GB" altLang="en-US" sz="2800">
                <a:solidFill>
                  <a:schemeClr val="tx1"/>
                </a:solidFill>
                <a:latin typeface="Comic Sans MS" panose="030F0702030302020204" pitchFamily="66" charset="0"/>
              </a:rPr>
              <a:t>Dear Sir,</a:t>
            </a:r>
          </a:p>
          <a:p>
            <a:pPr marL="33338" indent="0" algn="just" eaLnBrk="1" hangingPunct="1">
              <a:buFont typeface="Corbel" panose="020B0503020204020204" pitchFamily="34" charset="0"/>
              <a:buNone/>
            </a:pPr>
            <a:r>
              <a:rPr lang="en-GB" altLang="en-US" sz="2800">
                <a:solidFill>
                  <a:schemeClr val="tx1"/>
                </a:solidFill>
                <a:latin typeface="Comic Sans MS" panose="030F0702030302020204" pitchFamily="66" charset="0"/>
              </a:rPr>
              <a:t>I have been told by my chief of staff that you are excellent at finding lost items. I have recently lost my most precious jewel from my crown. </a:t>
            </a:r>
          </a:p>
          <a:p>
            <a:pPr marL="33338" indent="0" algn="just" eaLnBrk="1" hangingPunct="1">
              <a:buFont typeface="Corbel" panose="020B0503020204020204" pitchFamily="34" charset="0"/>
              <a:buNone/>
            </a:pPr>
            <a:r>
              <a:rPr lang="en-GB" altLang="en-US" sz="2800">
                <a:solidFill>
                  <a:schemeClr val="tx1"/>
                </a:solidFill>
                <a:latin typeface="Comic Sans MS" panose="030F0702030302020204" pitchFamily="66" charset="0"/>
              </a:rPr>
              <a:t>Could I make use of your skills and hire you to track down my lost jewel?</a:t>
            </a:r>
          </a:p>
          <a:p>
            <a:pPr marL="33338" indent="0" algn="just" eaLnBrk="1" hangingPunct="1">
              <a:buFont typeface="Corbel" panose="020B0503020204020204" pitchFamily="34" charset="0"/>
              <a:buNone/>
            </a:pPr>
            <a:endParaRPr lang="en-GB" altLang="en-US" sz="280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33338" indent="0" algn="just" eaLnBrk="1" hangingPunct="1">
              <a:buFont typeface="Corbel" panose="020B0503020204020204" pitchFamily="34" charset="0"/>
              <a:buNone/>
            </a:pPr>
            <a:endParaRPr lang="en-GB" altLang="en-US" sz="280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33338" indent="0" algn="just" eaLnBrk="1" hangingPunct="1">
              <a:buFont typeface="Corbel" panose="020B0503020204020204" pitchFamily="34" charset="0"/>
              <a:buNone/>
            </a:pPr>
            <a:r>
              <a:rPr lang="en-GB" altLang="en-US" sz="2800">
                <a:solidFill>
                  <a:schemeClr val="tx1"/>
                </a:solidFill>
                <a:latin typeface="Comic Sans MS" panose="030F0702030302020204" pitchFamily="66" charset="0"/>
              </a:rPr>
              <a:t>Yours faithfully,</a:t>
            </a:r>
          </a:p>
          <a:p>
            <a:pPr marL="33338" indent="0" algn="just" eaLnBrk="1" hangingPunct="1">
              <a:buFont typeface="Corbel" panose="020B0503020204020204" pitchFamily="34" charset="0"/>
              <a:buNone/>
            </a:pPr>
            <a:r>
              <a:rPr lang="en-GB" altLang="en-US" sz="2800">
                <a:solidFill>
                  <a:schemeClr val="tx1"/>
                </a:solidFill>
                <a:latin typeface="Comic Sans MS" panose="030F0702030302020204" pitchFamily="66" charset="0"/>
              </a:rPr>
              <a:t>Her Majesty The Queen</a:t>
            </a:r>
          </a:p>
          <a:p>
            <a:pPr marL="33338" indent="0" eaLnBrk="1" hangingPunct="1">
              <a:buFont typeface="Corbel" panose="020B0503020204020204" pitchFamily="34" charset="0"/>
              <a:buNone/>
            </a:pPr>
            <a:endParaRPr lang="en-GB" altLang="en-US"/>
          </a:p>
        </p:txBody>
      </p:sp>
      <p:pic>
        <p:nvPicPr>
          <p:cNvPr id="19459" name="Picture 1">
            <a:extLst>
              <a:ext uri="{FF2B5EF4-FFF2-40B4-BE49-F238E27FC236}">
                <a16:creationId xmlns:a16="http://schemas.microsoft.com/office/drawing/2014/main" xmlns="" id="{9BD5E626-A8C6-4D1D-9228-D9F24B2AFE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75" t="23387" r="32675" b="9381"/>
          <a:stretch>
            <a:fillRect/>
          </a:stretch>
        </p:blipFill>
        <p:spPr bwMode="auto">
          <a:xfrm>
            <a:off x="179388" y="185738"/>
            <a:ext cx="8785225" cy="648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xmlns="" id="{39F92110-CFE2-4A71-9D70-4E2E97150A3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68363" y="188913"/>
            <a:ext cx="7407275" cy="1355725"/>
          </a:xfrm>
        </p:spPr>
        <p:txBody>
          <a:bodyPr/>
          <a:lstStyle/>
          <a:p>
            <a:pPr algn="ctr" eaLnBrk="1" hangingPunct="1"/>
            <a:r>
              <a:rPr lang="en-GB" altLang="en-US">
                <a:latin typeface="Comic Sans MS" panose="030F0702030302020204" pitchFamily="66" charset="0"/>
              </a:rPr>
              <a:t>Your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99A8F47-6997-4723-B206-04891395DA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5663" y="1552575"/>
            <a:ext cx="7404100" cy="4467225"/>
          </a:xfrm>
        </p:spPr>
        <p:txBody>
          <a:bodyPr rtlCol="0">
            <a:normAutofit lnSpcReduction="10000"/>
          </a:bodyPr>
          <a:lstStyle/>
          <a:p>
            <a:pPr marL="34290" indent="0" eaLnBrk="1" fontAlgn="auto" hangingPunct="1">
              <a:spcAft>
                <a:spcPts val="0"/>
              </a:spcAft>
              <a:buFont typeface="Corbel" panose="020B0503020204020204" pitchFamily="34" charset="0"/>
              <a:buNone/>
              <a:defRPr/>
            </a:pPr>
            <a:r>
              <a:rPr lang="en-GB" sz="2400" dirty="0">
                <a:latin typeface="Comic Sans MS" panose="030F0702030302020204" pitchFamily="66" charset="0"/>
              </a:rPr>
              <a:t>To write a letter as if you are The Queen asking for Egg Box Dragon’s help.</a:t>
            </a:r>
          </a:p>
          <a:p>
            <a:pPr marL="34290" indent="0" eaLnBrk="1" fontAlgn="auto" hangingPunct="1">
              <a:spcAft>
                <a:spcPts val="0"/>
              </a:spcAft>
              <a:buFont typeface="Corbel" panose="020B0503020204020204" pitchFamily="34" charset="0"/>
              <a:buNone/>
              <a:defRPr/>
            </a:pPr>
            <a:endParaRPr lang="en-GB" sz="2400" dirty="0">
              <a:latin typeface="Comic Sans MS" panose="030F0702030302020204" pitchFamily="66" charset="0"/>
            </a:endParaRPr>
          </a:p>
          <a:p>
            <a:pPr marL="34290" indent="0" eaLnBrk="1" fontAlgn="auto" hangingPunct="1">
              <a:spcAft>
                <a:spcPts val="0"/>
              </a:spcAft>
              <a:buFont typeface="Corbel" panose="020B0503020204020204" pitchFamily="34" charset="0"/>
              <a:buNone/>
              <a:defRPr/>
            </a:pPr>
            <a:r>
              <a:rPr lang="en-GB" sz="2400" dirty="0">
                <a:latin typeface="Comic Sans MS" panose="030F0702030302020204" pitchFamily="66" charset="0"/>
              </a:rPr>
              <a:t>Remember to use formal language.</a:t>
            </a:r>
          </a:p>
          <a:p>
            <a:pPr marL="34290" indent="0" eaLnBrk="1" fontAlgn="auto" hangingPunct="1">
              <a:spcAft>
                <a:spcPts val="0"/>
              </a:spcAft>
              <a:buFont typeface="Corbel" panose="020B0503020204020204" pitchFamily="34" charset="0"/>
              <a:buNone/>
              <a:defRPr/>
            </a:pPr>
            <a:endParaRPr lang="en-GB" sz="2400" dirty="0">
              <a:latin typeface="Comic Sans MS" panose="030F0702030302020204" pitchFamily="66" charset="0"/>
            </a:endParaRPr>
          </a:p>
          <a:p>
            <a:pPr marL="34290" indent="0" eaLnBrk="1" fontAlgn="auto" hangingPunct="1">
              <a:lnSpc>
                <a:spcPct val="100000"/>
              </a:lnSpc>
              <a:spcAft>
                <a:spcPts val="0"/>
              </a:spcAft>
              <a:buFont typeface="Corbel" panose="020B0503020204020204" pitchFamily="34" charset="0"/>
              <a:buNone/>
              <a:defRPr/>
            </a:pPr>
            <a:r>
              <a:rPr lang="en-GB" sz="2400" dirty="0">
                <a:latin typeface="Comic Sans MS" panose="030F0702030302020204" pitchFamily="66" charset="0"/>
              </a:rPr>
              <a:t>You can;</a:t>
            </a:r>
          </a:p>
          <a:p>
            <a:pPr indent="-137160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GB" sz="2400" dirty="0">
                <a:latin typeface="Comic Sans MS" panose="030F0702030302020204" pitchFamily="66" charset="0"/>
              </a:rPr>
              <a:t>type your letter,</a:t>
            </a:r>
          </a:p>
          <a:p>
            <a:pPr indent="-137160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GB" sz="2400" dirty="0">
                <a:latin typeface="Comic Sans MS" panose="030F0702030302020204" pitchFamily="66" charset="0"/>
              </a:rPr>
              <a:t>write it on plain paper or </a:t>
            </a:r>
          </a:p>
          <a:p>
            <a:pPr indent="-137160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GB" sz="2400" dirty="0">
                <a:latin typeface="Comic Sans MS" panose="030F0702030302020204" pitchFamily="66" charset="0"/>
              </a:rPr>
              <a:t>complete it on the template </a:t>
            </a:r>
          </a:p>
          <a:p>
            <a:pPr marL="34290" indent="0" eaLnBrk="1" fontAlgn="auto" hangingPunct="1">
              <a:lnSpc>
                <a:spcPct val="100000"/>
              </a:lnSpc>
              <a:spcAft>
                <a:spcPts val="0"/>
              </a:spcAft>
              <a:buFont typeface="Corbel" panose="020B0503020204020204" pitchFamily="34" charset="0"/>
              <a:buNone/>
              <a:defRPr/>
            </a:pPr>
            <a:r>
              <a:rPr lang="en-GB" sz="2400" dirty="0">
                <a:latin typeface="Comic Sans MS" panose="030F0702030302020204" pitchFamily="66" charset="0"/>
              </a:rPr>
              <a:t>from the class page</a:t>
            </a:r>
          </a:p>
        </p:txBody>
      </p:sp>
      <p:pic>
        <p:nvPicPr>
          <p:cNvPr id="20484" name="Picture 1">
            <a:extLst>
              <a:ext uri="{FF2B5EF4-FFF2-40B4-BE49-F238E27FC236}">
                <a16:creationId xmlns:a16="http://schemas.microsoft.com/office/drawing/2014/main" xmlns="" id="{5DD81B76-CE4C-40B0-9704-1582A86107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25" t="24788" r="35825" b="9381"/>
          <a:stretch>
            <a:fillRect/>
          </a:stretch>
        </p:blipFill>
        <p:spPr bwMode="auto">
          <a:xfrm>
            <a:off x="5867400" y="2565400"/>
            <a:ext cx="2952750" cy="397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78</TotalTime>
  <Words>240</Words>
  <Application>Microsoft Office PowerPoint</Application>
  <PresentationFormat>On-screen Show (4:3)</PresentationFormat>
  <Paragraphs>30</Paragraphs>
  <Slides>15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Basis</vt:lpstr>
      <vt:lpstr>Wednesday 24th February 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Queen needs Egg Box Dragon’s help.</vt:lpstr>
      <vt:lpstr>Letter</vt:lpstr>
      <vt:lpstr>PowerPoint Presentation</vt:lpstr>
      <vt:lpstr>Your Task</vt:lpstr>
    </vt:vector>
  </TitlesOfParts>
  <Company>YWCA England &amp; Wales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System Administrator</dc:creator>
  <cp:lastModifiedBy>Liz King</cp:lastModifiedBy>
  <cp:revision>11</cp:revision>
  <dcterms:created xsi:type="dcterms:W3CDTF">2019-01-13T20:50:27Z</dcterms:created>
  <dcterms:modified xsi:type="dcterms:W3CDTF">2021-02-20T21:22:58Z</dcterms:modified>
</cp:coreProperties>
</file>