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1" r:id="rId8"/>
    <p:sldId id="262" r:id="rId9"/>
    <p:sldId id="263" r:id="rId10"/>
    <p:sldId id="264" r:id="rId11"/>
    <p:sldId id="265" r:id="rId12"/>
    <p:sldId id="266" r:id="rId13"/>
    <p:sldId id="267" r:id="rId14"/>
    <p:sldId id="268" r:id="rId15"/>
    <p:sldId id="269" r:id="rId16"/>
    <p:sldId id="270"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451468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166602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A36D09-2486-4773-9258-1EB45A8A6E1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2369180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DA36D09-2486-4773-9258-1EB45A8A6E1E}"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750191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DA36D09-2486-4773-9258-1EB45A8A6E1E}" type="datetimeFigureOut">
              <a:rPr lang="en-GB" smtClean="0"/>
              <a:t>19/03/2021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2954639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DA36D09-2486-4773-9258-1EB45A8A6E1E}" type="datetimeFigureOut">
              <a:rPr lang="en-GB" smtClean="0"/>
              <a:t>19/03/2021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163564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A36D09-2486-4773-9258-1EB45A8A6E1E}" type="datetimeFigureOut">
              <a:rPr lang="en-GB" smtClean="0"/>
              <a:t>19/03/2021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1078804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A36D09-2486-4773-9258-1EB45A8A6E1E}"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62064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A36D09-2486-4773-9258-1EB45A8A6E1E}" type="datetimeFigureOut">
              <a:rPr lang="en-GB" smtClean="0"/>
              <a:t>19/03/2021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429223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2800732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19/03/2021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493159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A36D09-2486-4773-9258-1EB45A8A6E1E}" type="datetimeFigureOut">
              <a:rPr lang="en-GB" smtClean="0"/>
              <a:t>19/03/2021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A091B3-537D-4070-9626-E8B77153A653}" type="slidenum">
              <a:rPr lang="en-GB" smtClean="0"/>
              <a:t>‹#›</a:t>
            </a:fld>
            <a:endParaRPr lang="en-GB"/>
          </a:p>
        </p:txBody>
      </p:sp>
    </p:spTree>
    <p:extLst>
      <p:ext uri="{BB962C8B-B14F-4D97-AF65-F5344CB8AC3E}">
        <p14:creationId xmlns:p14="http://schemas.microsoft.com/office/powerpoint/2010/main" val="2982748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i2nYuA7pMGs"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5.xml"/><Relationship Id="rId4" Type="http://schemas.openxmlformats.org/officeDocument/2006/relationships/image" Target="../media/image27.tiff"/></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7.xml"/><Relationship Id="rId4" Type="http://schemas.openxmlformats.org/officeDocument/2006/relationships/image" Target="../media/image33.tiff"/></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8.xml"/><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9.xml"/><Relationship Id="rId4" Type="http://schemas.openxmlformats.org/officeDocument/2006/relationships/image" Target="../media/image39.jpe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1.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2.xml"/><Relationship Id="rId4" Type="http://schemas.openxmlformats.org/officeDocument/2006/relationships/image" Target="../media/image47.png"/></Relationships>
</file>

<file path=ppt/slides/_rels/slide16.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image" Target="../media/image48.png"/><Relationship Id="rId1" Type="http://schemas.openxmlformats.org/officeDocument/2006/relationships/slideLayout" Target="../slideLayouts/slideLayout23.xml"/><Relationship Id="rId4" Type="http://schemas.openxmlformats.org/officeDocument/2006/relationships/image" Target="../media/image50.png"/></Relationships>
</file>

<file path=ppt/slides/_rels/slide1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668986"/>
            <a:ext cx="8064896" cy="2554545"/>
          </a:xfrm>
          <a:prstGeom prst="rect">
            <a:avLst/>
          </a:prstGeom>
          <a:noFill/>
        </p:spPr>
        <p:txBody>
          <a:bodyPr wrap="square" rtlCol="0">
            <a:spAutoFit/>
          </a:bodyPr>
          <a:lstStyle/>
          <a:p>
            <a:pPr algn="ctr"/>
            <a:r>
              <a:rPr lang="en-GB" sz="3200" b="1" u="sng" dirty="0" smtClean="0">
                <a:latin typeface="Comic Sans MS" pitchFamily="66" charset="0"/>
              </a:rPr>
              <a:t>Friday 26</a:t>
            </a:r>
            <a:r>
              <a:rPr lang="en-GB" sz="3200" b="1" u="sng" baseline="30000" dirty="0" smtClean="0">
                <a:latin typeface="Comic Sans MS" pitchFamily="66" charset="0"/>
              </a:rPr>
              <a:t>th</a:t>
            </a:r>
            <a:r>
              <a:rPr lang="en-GB" sz="3200" b="1" u="sng" dirty="0" smtClean="0">
                <a:latin typeface="Comic Sans MS" pitchFamily="66" charset="0"/>
              </a:rPr>
              <a:t> March</a:t>
            </a:r>
          </a:p>
          <a:p>
            <a:pPr algn="ctr"/>
            <a:endParaRPr lang="en-GB" sz="3200" dirty="0">
              <a:latin typeface="Comic Sans MS" pitchFamily="66" charset="0"/>
            </a:endParaRPr>
          </a:p>
          <a:p>
            <a:pPr algn="ctr"/>
            <a:r>
              <a:rPr lang="en-GB" sz="3200" dirty="0" smtClean="0">
                <a:latin typeface="Comic Sans MS" pitchFamily="66" charset="0"/>
              </a:rPr>
              <a:t>PSHE – L.O. To understand why it is great to be friends with people who are different to ourselves. </a:t>
            </a:r>
            <a:endParaRPr lang="en-GB" sz="3200" dirty="0">
              <a:latin typeface="Comic Sans MS" pitchFamily="66" charset="0"/>
            </a:endParaRPr>
          </a:p>
        </p:txBody>
      </p:sp>
      <p:pic>
        <p:nvPicPr>
          <p:cNvPr id="1026" name="Picture 2" descr="Axel Scheffler debuts The Smeds and the Smoos - 16 November 201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3223531"/>
            <a:ext cx="3528392" cy="3304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360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548680"/>
            <a:ext cx="7992888" cy="5016758"/>
          </a:xfrm>
          <a:prstGeom prst="rect">
            <a:avLst/>
          </a:prstGeom>
          <a:noFill/>
        </p:spPr>
        <p:txBody>
          <a:bodyPr wrap="square" rtlCol="0">
            <a:spAutoFit/>
          </a:bodyPr>
          <a:lstStyle/>
          <a:p>
            <a:r>
              <a:rPr lang="en-GB" sz="3200" dirty="0" smtClean="0">
                <a:latin typeface="Comic Sans MS" pitchFamily="66" charset="0"/>
              </a:rPr>
              <a:t>In the story the </a:t>
            </a:r>
            <a:r>
              <a:rPr lang="en-GB" sz="3200" dirty="0" err="1" smtClean="0">
                <a:latin typeface="Comic Sans MS" pitchFamily="66" charset="0"/>
              </a:rPr>
              <a:t>Smeds</a:t>
            </a:r>
            <a:r>
              <a:rPr lang="en-GB" sz="3200" dirty="0" smtClean="0">
                <a:latin typeface="Comic Sans MS" pitchFamily="66" charset="0"/>
              </a:rPr>
              <a:t> and the </a:t>
            </a:r>
            <a:r>
              <a:rPr lang="en-GB" sz="3200" dirty="0" err="1" smtClean="0">
                <a:latin typeface="Comic Sans MS" pitchFamily="66" charset="0"/>
              </a:rPr>
              <a:t>Smoos</a:t>
            </a:r>
            <a:r>
              <a:rPr lang="en-GB" sz="3200" dirty="0" smtClean="0">
                <a:latin typeface="Comic Sans MS" pitchFamily="66" charset="0"/>
              </a:rPr>
              <a:t>  by Julia Donaldson the two groups of creatures are not allowed to be friends because they are different to each other. </a:t>
            </a:r>
          </a:p>
          <a:p>
            <a:endParaRPr lang="en-GB" sz="3200" dirty="0">
              <a:latin typeface="Comic Sans MS" pitchFamily="66" charset="0"/>
            </a:endParaRPr>
          </a:p>
          <a:p>
            <a:r>
              <a:rPr lang="en-GB" sz="3200" dirty="0" smtClean="0">
                <a:latin typeface="Comic Sans MS" pitchFamily="66" charset="0"/>
              </a:rPr>
              <a:t>Use the link below to listen to the story. </a:t>
            </a:r>
          </a:p>
          <a:p>
            <a:endParaRPr lang="en-GB" sz="3200" dirty="0">
              <a:latin typeface="Comic Sans MS" pitchFamily="66" charset="0"/>
            </a:endParaRPr>
          </a:p>
          <a:p>
            <a:r>
              <a:rPr lang="en-GB" sz="3200" dirty="0" smtClean="0">
                <a:latin typeface="Comic Sans MS" pitchFamily="66" charset="0"/>
                <a:hlinkClick r:id="rId2"/>
              </a:rPr>
              <a:t>https://www.youtube.com/watch?v=i2nYuA7pMGs</a:t>
            </a:r>
            <a:r>
              <a:rPr lang="en-GB" sz="3200" dirty="0" smtClean="0">
                <a:latin typeface="Comic Sans MS" pitchFamily="66" charset="0"/>
              </a:rPr>
              <a:t> </a:t>
            </a:r>
            <a:endParaRPr lang="en-GB" sz="3200" dirty="0">
              <a:latin typeface="Comic Sans MS" pitchFamily="66" charset="0"/>
            </a:endParaRPr>
          </a:p>
        </p:txBody>
      </p:sp>
    </p:spTree>
    <p:extLst>
      <p:ext uri="{BB962C8B-B14F-4D97-AF65-F5344CB8AC3E}">
        <p14:creationId xmlns:p14="http://schemas.microsoft.com/office/powerpoint/2010/main" val="1599959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908720"/>
            <a:ext cx="7056784" cy="3539430"/>
          </a:xfrm>
          <a:prstGeom prst="rect">
            <a:avLst/>
          </a:prstGeom>
          <a:noFill/>
        </p:spPr>
        <p:txBody>
          <a:bodyPr wrap="square" rtlCol="0">
            <a:spAutoFit/>
          </a:bodyPr>
          <a:lstStyle/>
          <a:p>
            <a:r>
              <a:rPr lang="en-GB" sz="2800" dirty="0" smtClean="0">
                <a:latin typeface="Comic Sans MS" pitchFamily="66" charset="0"/>
              </a:rPr>
              <a:t>Just like the </a:t>
            </a:r>
            <a:r>
              <a:rPr lang="en-GB" sz="2800" dirty="0" err="1" smtClean="0">
                <a:latin typeface="Comic Sans MS" pitchFamily="66" charset="0"/>
              </a:rPr>
              <a:t>Smeds</a:t>
            </a:r>
            <a:r>
              <a:rPr lang="en-GB" sz="2800" dirty="0" smtClean="0">
                <a:latin typeface="Comic Sans MS" pitchFamily="66" charset="0"/>
              </a:rPr>
              <a:t> and the </a:t>
            </a:r>
            <a:r>
              <a:rPr lang="en-GB" sz="2800" dirty="0" err="1" smtClean="0">
                <a:latin typeface="Comic Sans MS" pitchFamily="66" charset="0"/>
              </a:rPr>
              <a:t>Smoos</a:t>
            </a:r>
            <a:r>
              <a:rPr lang="en-GB" sz="2800" dirty="0" smtClean="0">
                <a:latin typeface="Comic Sans MS" pitchFamily="66" charset="0"/>
              </a:rPr>
              <a:t>, we are all different. Lets think about why it is good to share ideas, be friends with and take part in traditions with people who are different to ourselves.  </a:t>
            </a:r>
          </a:p>
          <a:p>
            <a:endParaRPr lang="en-GB" sz="2800" dirty="0">
              <a:latin typeface="Comic Sans MS" pitchFamily="66" charset="0"/>
            </a:endParaRPr>
          </a:p>
          <a:p>
            <a:r>
              <a:rPr lang="en-GB" sz="2800" dirty="0" smtClean="0">
                <a:latin typeface="Comic Sans MS" pitchFamily="66" charset="0"/>
              </a:rPr>
              <a:t>Here are some differences between people from around the world.</a:t>
            </a:r>
            <a:endParaRPr lang="en-GB" sz="2800" dirty="0">
              <a:latin typeface="Comic Sans MS" pitchFamily="66" charset="0"/>
            </a:endParaRPr>
          </a:p>
        </p:txBody>
      </p:sp>
      <p:pic>
        <p:nvPicPr>
          <p:cNvPr id="2050" name="Picture 2" descr="Passport Around The World - People Around The World Cartoon , Free  Transparent Clipart - ClipartKe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888" y="4448150"/>
            <a:ext cx="1872208" cy="1980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429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xmlns="" id="{EF32BCD3-5F1B-4762-954D-AC9A5424450F}"/>
              </a:ext>
            </a:extLst>
          </p:cNvPr>
          <p:cNvSpPr>
            <a:spLocks noGrp="1"/>
          </p:cNvSpPr>
          <p:nvPr>
            <p:ph type="title"/>
          </p:nvPr>
        </p:nvSpPr>
        <p:spPr>
          <a:xfrm>
            <a:off x="457682" y="478545"/>
            <a:ext cx="8220075" cy="88763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dirty="0">
                <a:latin typeface="Twinkl" pitchFamily="2" charset="0"/>
              </a:rPr>
              <a:t>Homes from Around the World</a:t>
            </a:r>
          </a:p>
        </p:txBody>
      </p:sp>
      <p:pic>
        <p:nvPicPr>
          <p:cNvPr id="25602" name="Picture 2" descr="Tasiilaq, Greenland, East Greenland, Place, Ice, Mood">
            <a:extLst>
              <a:ext uri="{FF2B5EF4-FFF2-40B4-BE49-F238E27FC236}">
                <a16:creationId xmlns:a16="http://schemas.microsoft.com/office/drawing/2014/main" xmlns="" id="{375743B3-2333-4E70-8047-9D6C14914B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3201" y="1268210"/>
            <a:ext cx="3564910" cy="2376605"/>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Ghana, West Africa, Africa, Village, Land, Country Life">
            <a:extLst>
              <a:ext uri="{FF2B5EF4-FFF2-40B4-BE49-F238E27FC236}">
                <a16:creationId xmlns:a16="http://schemas.microsoft.com/office/drawing/2014/main" xmlns="" id="{16371131-8805-4CCE-A9C1-5D944B953D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3201" y="3825258"/>
            <a:ext cx="3560630" cy="237375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Tokyo, Japan, City, Office, Toranomon Hills, Workplace">
            <a:extLst>
              <a:ext uri="{FF2B5EF4-FFF2-40B4-BE49-F238E27FC236}">
                <a16:creationId xmlns:a16="http://schemas.microsoft.com/office/drawing/2014/main" xmlns="" id="{339C5FCF-F64B-4B89-894E-82B55CAB43A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1097"/>
          <a:stretch/>
        </p:blipFill>
        <p:spPr bwMode="auto">
          <a:xfrm>
            <a:off x="4567720" y="3825258"/>
            <a:ext cx="3560630" cy="2373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xmlns="" id="{4EDB1BC6-9BD3-47EA-9F7C-AD7A65B9461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6836"/>
          <a:stretch/>
        </p:blipFill>
        <p:spPr>
          <a:xfrm>
            <a:off x="4572000" y="1260741"/>
            <a:ext cx="3564908" cy="2384074"/>
          </a:xfrm>
          <a:prstGeom prst="rect">
            <a:avLst/>
          </a:prstGeom>
        </p:spPr>
      </p:pic>
      <p:pic>
        <p:nvPicPr>
          <p:cNvPr id="6" name="Picture 5">
            <a:extLst>
              <a:ext uri="{FF2B5EF4-FFF2-40B4-BE49-F238E27FC236}">
                <a16:creationId xmlns:a16="http://schemas.microsoft.com/office/drawing/2014/main" xmlns="" id="{352DEBE1-C6D7-D047-97F9-F77BAB4E64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5320" y="5265901"/>
            <a:ext cx="1852437" cy="1415844"/>
          </a:xfrm>
          <a:prstGeom prst="rect">
            <a:avLst/>
          </a:prstGeom>
        </p:spPr>
      </p:pic>
    </p:spTree>
    <p:extLst>
      <p:ext uri="{BB962C8B-B14F-4D97-AF65-F5344CB8AC3E}">
        <p14:creationId xmlns:p14="http://schemas.microsoft.com/office/powerpoint/2010/main" val="3960748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xmlns="" id="{EF32BCD3-5F1B-4762-954D-AC9A5424450F}"/>
              </a:ext>
            </a:extLst>
          </p:cNvPr>
          <p:cNvSpPr>
            <a:spLocks noGrp="1"/>
          </p:cNvSpPr>
          <p:nvPr>
            <p:ph type="title"/>
          </p:nvPr>
        </p:nvSpPr>
        <p:spPr>
          <a:xfrm>
            <a:off x="457200" y="549275"/>
            <a:ext cx="8220075" cy="88763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dirty="0">
                <a:latin typeface="Twinkl" pitchFamily="2" charset="0"/>
              </a:rPr>
              <a:t>Food from Around the World</a:t>
            </a:r>
          </a:p>
        </p:txBody>
      </p:sp>
      <p:pic>
        <p:nvPicPr>
          <p:cNvPr id="14" name="Picture 4" descr="Hummus, Falafel, Authentic Greek, Greek Food, Mezes">
            <a:extLst>
              <a:ext uri="{FF2B5EF4-FFF2-40B4-BE49-F238E27FC236}">
                <a16:creationId xmlns:a16="http://schemas.microsoft.com/office/drawing/2014/main" xmlns="" id="{DA3F555A-CA50-445A-9AF7-05970C27AE0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0742" y="1436915"/>
            <a:ext cx="3402769" cy="226851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descr="Asian, Chopsticks, Cuisine, Delicious, Dining, Eating">
            <a:extLst>
              <a:ext uri="{FF2B5EF4-FFF2-40B4-BE49-F238E27FC236}">
                <a16:creationId xmlns:a16="http://schemas.microsoft.com/office/drawing/2014/main" xmlns="" id="{BEA5E691-3C50-40FE-B0E4-C6512828C7F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5729" y="1436914"/>
            <a:ext cx="3404964" cy="22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2" descr="Food, Cuisine, Nepalese, Asian, Meal, Restaurant">
            <a:extLst>
              <a:ext uri="{FF2B5EF4-FFF2-40B4-BE49-F238E27FC236}">
                <a16:creationId xmlns:a16="http://schemas.microsoft.com/office/drawing/2014/main" xmlns="" id="{7DE172FA-0DE9-463F-84A2-2F091D98DC5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0742" y="3874531"/>
            <a:ext cx="3400365" cy="226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xmlns="" id="{F920A461-3FA6-40C1-9286-0BC7F8F7F0C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626" b="5514"/>
          <a:stretch/>
        </p:blipFill>
        <p:spPr>
          <a:xfrm>
            <a:off x="4655729" y="3874533"/>
            <a:ext cx="3403836" cy="2268511"/>
          </a:xfrm>
          <a:prstGeom prst="rect">
            <a:avLst/>
          </a:prstGeom>
        </p:spPr>
      </p:pic>
      <p:pic>
        <p:nvPicPr>
          <p:cNvPr id="4" name="Picture 3">
            <a:extLst>
              <a:ext uri="{FF2B5EF4-FFF2-40B4-BE49-F238E27FC236}">
                <a16:creationId xmlns:a16="http://schemas.microsoft.com/office/drawing/2014/main" xmlns="" id="{A7E0AC30-22B6-F345-8110-063EF73CA6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54761" y="5421086"/>
            <a:ext cx="2114243" cy="1281359"/>
          </a:xfrm>
          <a:prstGeom prst="rect">
            <a:avLst/>
          </a:prstGeom>
        </p:spPr>
      </p:pic>
      <p:pic>
        <p:nvPicPr>
          <p:cNvPr id="6" name="Picture 5">
            <a:extLst>
              <a:ext uri="{FF2B5EF4-FFF2-40B4-BE49-F238E27FC236}">
                <a16:creationId xmlns:a16="http://schemas.microsoft.com/office/drawing/2014/main" xmlns="" id="{F8BEB4C8-B4C7-E84F-9BC7-F6D6C2D8B87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55791"/>
          <a:stretch/>
        </p:blipFill>
        <p:spPr>
          <a:xfrm rot="20872407">
            <a:off x="760266" y="841965"/>
            <a:ext cx="468734" cy="1784432"/>
          </a:xfrm>
          <a:prstGeom prst="rect">
            <a:avLst/>
          </a:prstGeom>
        </p:spPr>
      </p:pic>
    </p:spTree>
    <p:extLst>
      <p:ext uri="{BB962C8B-B14F-4D97-AF65-F5344CB8AC3E}">
        <p14:creationId xmlns:p14="http://schemas.microsoft.com/office/powerpoint/2010/main" val="2183866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xmlns="" id="{EF32BCD3-5F1B-4762-954D-AC9A5424450F}"/>
              </a:ext>
            </a:extLst>
          </p:cNvPr>
          <p:cNvSpPr>
            <a:spLocks noGrp="1"/>
          </p:cNvSpPr>
          <p:nvPr>
            <p:ph type="title"/>
          </p:nvPr>
        </p:nvSpPr>
        <p:spPr>
          <a:xfrm>
            <a:off x="457200" y="549275"/>
            <a:ext cx="8220075" cy="88763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dirty="0">
                <a:latin typeface="Twinkl" pitchFamily="2" charset="0"/>
              </a:rPr>
              <a:t>People Around the World</a:t>
            </a:r>
          </a:p>
        </p:txBody>
      </p:sp>
      <p:grpSp>
        <p:nvGrpSpPr>
          <p:cNvPr id="5" name="Group 4"/>
          <p:cNvGrpSpPr/>
          <p:nvPr/>
        </p:nvGrpSpPr>
        <p:grpSpPr>
          <a:xfrm>
            <a:off x="1067897" y="1420707"/>
            <a:ext cx="7008206" cy="4691761"/>
            <a:chOff x="1092750" y="1420707"/>
            <a:chExt cx="7008206" cy="4691761"/>
          </a:xfrm>
        </p:grpSpPr>
        <p:pic>
          <p:nvPicPr>
            <p:cNvPr id="13" name="Picture 2" descr="Nepal, Lamb, Sherpa, Trek, Girl, Child, Local People">
              <a:extLst>
                <a:ext uri="{FF2B5EF4-FFF2-40B4-BE49-F238E27FC236}">
                  <a16:creationId xmlns:a16="http://schemas.microsoft.com/office/drawing/2014/main" xmlns="" id="{6DDF35F3-0B4F-4E30-9210-3FD29511410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2750" y="1420707"/>
              <a:ext cx="3437331" cy="229155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Planting, Farmer, Ghana">
              <a:extLst>
                <a:ext uri="{FF2B5EF4-FFF2-40B4-BE49-F238E27FC236}">
                  <a16:creationId xmlns:a16="http://schemas.microsoft.com/office/drawing/2014/main" xmlns="" id="{B9F2E403-E811-45C9-9CAD-C4FF5C0500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8246" y="1420707"/>
              <a:ext cx="3442710" cy="2295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6" descr="Kenya, School, Children, Teacher">
              <a:extLst>
                <a:ext uri="{FF2B5EF4-FFF2-40B4-BE49-F238E27FC236}">
                  <a16:creationId xmlns:a16="http://schemas.microsoft.com/office/drawing/2014/main" xmlns="" id="{76E0A365-E19E-4CCF-9FCC-31BE40FB457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875" r="8137"/>
            <a:stretch/>
          </p:blipFill>
          <p:spPr bwMode="auto">
            <a:xfrm>
              <a:off x="1092750" y="3840528"/>
              <a:ext cx="3437331" cy="2271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8246" y="3817328"/>
              <a:ext cx="3442710" cy="2295139"/>
            </a:xfrm>
            <a:prstGeom prst="rect">
              <a:avLst/>
            </a:prstGeom>
          </p:spPr>
        </p:pic>
      </p:grpSp>
      <p:pic>
        <p:nvPicPr>
          <p:cNvPr id="4" name="Picture 3">
            <a:extLst>
              <a:ext uri="{FF2B5EF4-FFF2-40B4-BE49-F238E27FC236}">
                <a16:creationId xmlns:a16="http://schemas.microsoft.com/office/drawing/2014/main" xmlns="" id="{368AF266-FD21-5541-8A01-32BDFDE111D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27265"/>
          <a:stretch/>
        </p:blipFill>
        <p:spPr>
          <a:xfrm>
            <a:off x="7182077" y="4064608"/>
            <a:ext cx="1387980" cy="2793392"/>
          </a:xfrm>
          <a:prstGeom prst="rect">
            <a:avLst/>
          </a:prstGeom>
        </p:spPr>
      </p:pic>
    </p:spTree>
    <p:extLst>
      <p:ext uri="{BB962C8B-B14F-4D97-AF65-F5344CB8AC3E}">
        <p14:creationId xmlns:p14="http://schemas.microsoft.com/office/powerpoint/2010/main" val="3090292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260648"/>
            <a:ext cx="7704856" cy="584775"/>
          </a:xfrm>
          <a:prstGeom prst="rect">
            <a:avLst/>
          </a:prstGeom>
          <a:noFill/>
        </p:spPr>
        <p:txBody>
          <a:bodyPr wrap="square" rtlCol="0">
            <a:spAutoFit/>
          </a:bodyPr>
          <a:lstStyle/>
          <a:p>
            <a:pPr algn="ctr"/>
            <a:r>
              <a:rPr lang="en-GB" sz="3200" u="sng" dirty="0" smtClean="0">
                <a:latin typeface="Comic Sans MS" pitchFamily="66" charset="0"/>
              </a:rPr>
              <a:t>Different Traditional Clothing</a:t>
            </a:r>
            <a:endParaRPr lang="en-GB" sz="3200" u="sng" dirty="0">
              <a:latin typeface="Comic Sans MS" pitchFamily="66" charset="0"/>
            </a:endParaRPr>
          </a:p>
        </p:txBody>
      </p:sp>
      <p:pic>
        <p:nvPicPr>
          <p:cNvPr id="3074" name="Picture 2" descr="Matriarchal Societies Around The World - WorldAt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24744"/>
            <a:ext cx="2628900" cy="17430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1560" y="3068960"/>
            <a:ext cx="2484884" cy="369332"/>
          </a:xfrm>
          <a:prstGeom prst="rect">
            <a:avLst/>
          </a:prstGeom>
          <a:noFill/>
        </p:spPr>
        <p:txBody>
          <a:bodyPr wrap="square" rtlCol="0">
            <a:spAutoFit/>
          </a:bodyPr>
          <a:lstStyle/>
          <a:p>
            <a:pPr algn="ctr"/>
            <a:r>
              <a:rPr lang="en-GB" dirty="0" smtClean="0">
                <a:latin typeface="Comic Sans MS" pitchFamily="66" charset="0"/>
              </a:rPr>
              <a:t>Thailand</a:t>
            </a:r>
            <a:endParaRPr lang="en-GB" dirty="0">
              <a:latin typeface="Comic Sans MS" pitchFamily="66" charset="0"/>
            </a:endParaRPr>
          </a:p>
        </p:txBody>
      </p:sp>
      <p:pic>
        <p:nvPicPr>
          <p:cNvPr id="3076" name="Picture 4" descr="9 Stunning Traditional Dresses In World That You Should Wear Atleast On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06769" y="1114442"/>
            <a:ext cx="2602469" cy="176367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312240" y="3034502"/>
            <a:ext cx="2602469" cy="369332"/>
          </a:xfrm>
          <a:prstGeom prst="rect">
            <a:avLst/>
          </a:prstGeom>
          <a:noFill/>
        </p:spPr>
        <p:txBody>
          <a:bodyPr wrap="square" rtlCol="0">
            <a:spAutoFit/>
          </a:bodyPr>
          <a:lstStyle/>
          <a:p>
            <a:pPr algn="ctr"/>
            <a:r>
              <a:rPr lang="en-GB" dirty="0" smtClean="0">
                <a:latin typeface="Comic Sans MS" pitchFamily="66" charset="0"/>
              </a:rPr>
              <a:t>Japan</a:t>
            </a:r>
            <a:endParaRPr lang="en-GB" dirty="0">
              <a:latin typeface="Comic Sans MS" pitchFamily="66" charset="0"/>
            </a:endParaRPr>
          </a:p>
        </p:txBody>
      </p:sp>
      <p:pic>
        <p:nvPicPr>
          <p:cNvPr id="3078" name="Picture 6" descr="12 Traditional Ethnic Clothes Around the World | Travel and Cultu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5171" y="1124744"/>
            <a:ext cx="2616249" cy="17430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228184" y="3068960"/>
            <a:ext cx="2513236" cy="369332"/>
          </a:xfrm>
          <a:prstGeom prst="rect">
            <a:avLst/>
          </a:prstGeom>
          <a:noFill/>
        </p:spPr>
        <p:txBody>
          <a:bodyPr wrap="square" rtlCol="0">
            <a:spAutoFit/>
          </a:bodyPr>
          <a:lstStyle/>
          <a:p>
            <a:pPr algn="ctr"/>
            <a:r>
              <a:rPr lang="en-GB" dirty="0" smtClean="0"/>
              <a:t>Kenya</a:t>
            </a:r>
            <a:endParaRPr lang="en-GB" dirty="0"/>
          </a:p>
        </p:txBody>
      </p:sp>
      <p:pic>
        <p:nvPicPr>
          <p:cNvPr id="3080" name="Picture 8" descr="Ladies Tartan Hostess Skirt | Scottish clothing, Scottish traditional dress,  Scottish dres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9619"/>
          <a:stretch/>
        </p:blipFill>
        <p:spPr bwMode="auto">
          <a:xfrm>
            <a:off x="2456997" y="3645024"/>
            <a:ext cx="1699543" cy="2305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267744" y="6237312"/>
            <a:ext cx="1888796" cy="369332"/>
          </a:xfrm>
          <a:prstGeom prst="rect">
            <a:avLst/>
          </a:prstGeom>
          <a:noFill/>
        </p:spPr>
        <p:txBody>
          <a:bodyPr wrap="square" rtlCol="0">
            <a:spAutoFit/>
          </a:bodyPr>
          <a:lstStyle/>
          <a:p>
            <a:pPr algn="ctr"/>
            <a:r>
              <a:rPr lang="en-GB" dirty="0" smtClean="0">
                <a:latin typeface="Comic Sans MS" pitchFamily="66" charset="0"/>
              </a:rPr>
              <a:t>Scotland</a:t>
            </a:r>
            <a:endParaRPr lang="en-GB" dirty="0">
              <a:latin typeface="Comic Sans MS" pitchFamily="66" charset="0"/>
            </a:endParaRPr>
          </a:p>
        </p:txBody>
      </p:sp>
      <p:pic>
        <p:nvPicPr>
          <p:cNvPr id="3082" name="Picture 10" descr="Inuit Culture | Inuit people, Inuit clothing, Inui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8024" y="3645024"/>
            <a:ext cx="1656184" cy="24954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613474" y="6237312"/>
            <a:ext cx="1830734" cy="369332"/>
          </a:xfrm>
          <a:prstGeom prst="rect">
            <a:avLst/>
          </a:prstGeom>
          <a:noFill/>
        </p:spPr>
        <p:txBody>
          <a:bodyPr wrap="square" rtlCol="0">
            <a:spAutoFit/>
          </a:bodyPr>
          <a:lstStyle/>
          <a:p>
            <a:pPr algn="ctr"/>
            <a:r>
              <a:rPr lang="en-GB" dirty="0" smtClean="0">
                <a:latin typeface="Comic Sans MS" pitchFamily="66" charset="0"/>
              </a:rPr>
              <a:t>Alaska</a:t>
            </a:r>
            <a:endParaRPr lang="en-GB" dirty="0">
              <a:latin typeface="Comic Sans MS" pitchFamily="66" charset="0"/>
            </a:endParaRPr>
          </a:p>
        </p:txBody>
      </p:sp>
    </p:spTree>
    <p:extLst>
      <p:ext uri="{BB962C8B-B14F-4D97-AF65-F5344CB8AC3E}">
        <p14:creationId xmlns:p14="http://schemas.microsoft.com/office/powerpoint/2010/main" val="4250079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4">
            <a:extLst>
              <a:ext uri="{FF2B5EF4-FFF2-40B4-BE49-F238E27FC236}">
                <a16:creationId xmlns:a16="http://schemas.microsoft.com/office/drawing/2014/main" xmlns="" id="{0DE8618F-F6EF-4EF0-8BCA-32ECEB29C973}"/>
              </a:ext>
            </a:extLst>
          </p:cNvPr>
          <p:cNvSpPr>
            <a:spLocks noChangeArrowheads="1"/>
          </p:cNvSpPr>
          <p:nvPr/>
        </p:nvSpPr>
        <p:spPr bwMode="auto">
          <a:xfrm>
            <a:off x="556277" y="2178738"/>
            <a:ext cx="7616449"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usually live with a parent or parents and </a:t>
            </a:r>
            <a:r>
              <a:rPr lang="en-GB" altLang="en-US" dirty="0">
                <a:solidFill>
                  <a:srgbClr val="0070C0"/>
                </a:solidFill>
                <a:hlinkClick r:id="" action="ppaction://noaction"/>
              </a:rPr>
              <a:t>siblings</a:t>
            </a:r>
            <a:r>
              <a:rPr lang="en-GB" altLang="en-US" dirty="0">
                <a:solidFill>
                  <a:schemeClr val="tx1"/>
                </a:solidFill>
              </a:rPr>
              <a:t>. </a:t>
            </a:r>
            <a:br>
              <a:rPr lang="en-GB" altLang="en-US" dirty="0">
                <a:solidFill>
                  <a:schemeClr val="tx1"/>
                </a:solidFill>
              </a:rPr>
            </a:br>
            <a:r>
              <a:rPr lang="en-GB" altLang="en-US" dirty="0">
                <a:solidFill>
                  <a:schemeClr val="tx1"/>
                </a:solidFill>
              </a:rPr>
              <a:t>Grandparents usually live in a different place but children may visit them.</a:t>
            </a:r>
          </a:p>
        </p:txBody>
      </p:sp>
      <p:sp>
        <p:nvSpPr>
          <p:cNvPr id="2" name="Rounded Rectangle 1">
            <a:extLst>
              <a:ext uri="{FF2B5EF4-FFF2-40B4-BE49-F238E27FC236}">
                <a16:creationId xmlns:a16="http://schemas.microsoft.com/office/drawing/2014/main" xmlns="" id="{46F2E4D8-741E-7040-B680-9C674B321CB2}"/>
              </a:ext>
            </a:extLst>
          </p:cNvPr>
          <p:cNvSpPr/>
          <p:nvPr/>
        </p:nvSpPr>
        <p:spPr>
          <a:xfrm>
            <a:off x="1080655" y="747393"/>
            <a:ext cx="7431007"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United Kingdom</a:t>
            </a:r>
            <a:endParaRPr lang="en-US" sz="4000" b="1" dirty="0">
              <a:solidFill>
                <a:schemeClr val="tx1"/>
              </a:solidFill>
            </a:endParaRPr>
          </a:p>
        </p:txBody>
      </p:sp>
      <p:pic>
        <p:nvPicPr>
          <p:cNvPr id="8" name="Picture 7">
            <a:extLst>
              <a:ext uri="{FF2B5EF4-FFF2-40B4-BE49-F238E27FC236}">
                <a16:creationId xmlns:a16="http://schemas.microsoft.com/office/drawing/2014/main" xmlns="" id="{39066BDA-5E6B-419D-A203-9F27B1045D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6277" y="515618"/>
            <a:ext cx="2503488" cy="1625201"/>
          </a:xfrm>
          <a:prstGeom prst="rect">
            <a:avLst/>
          </a:prstGeom>
        </p:spPr>
      </p:pic>
      <p:sp>
        <p:nvSpPr>
          <p:cNvPr id="7" name="Rectangle 4">
            <a:extLst>
              <a:ext uri="{FF2B5EF4-FFF2-40B4-BE49-F238E27FC236}">
                <a16:creationId xmlns:a16="http://schemas.microsoft.com/office/drawing/2014/main" xmlns="" id="{9D5582CA-2F11-4BB2-82F4-4034FACDACE4}"/>
              </a:ext>
            </a:extLst>
          </p:cNvPr>
          <p:cNvSpPr>
            <a:spLocks noChangeArrowheads="1"/>
          </p:cNvSpPr>
          <p:nvPr/>
        </p:nvSpPr>
        <p:spPr bwMode="auto">
          <a:xfrm>
            <a:off x="1632267" y="4102805"/>
            <a:ext cx="4839191" cy="2084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b="1" dirty="0"/>
              <a:t>What’s for Dinner?</a:t>
            </a:r>
            <a:br>
              <a:rPr lang="en-GB" altLang="en-US" b="1" dirty="0"/>
            </a:br>
            <a:r>
              <a:rPr lang="en-GB" altLang="en-US" dirty="0"/>
              <a:t>The mother or the father cooks meals </a:t>
            </a:r>
            <a:r>
              <a:rPr lang="en-GB" altLang="en-US" dirty="0">
                <a:solidFill>
                  <a:schemeClr val="tx1"/>
                </a:solidFill>
              </a:rPr>
              <a:t>and some families sit around a table together and talk. </a:t>
            </a:r>
            <a:r>
              <a:rPr lang="en-GB" altLang="en-US" dirty="0"/>
              <a:t> Food usually comes from a supermarket and can sometimes be delivered to the house! Sometimes, families order a takeaway or </a:t>
            </a:r>
            <a:br>
              <a:rPr lang="en-GB" altLang="en-US" dirty="0"/>
            </a:br>
            <a:r>
              <a:rPr lang="en-GB" altLang="en-US" dirty="0"/>
              <a:t>go out to a restaurant to eat.</a:t>
            </a:r>
          </a:p>
        </p:txBody>
      </p:sp>
      <p:sp>
        <p:nvSpPr>
          <p:cNvPr id="5" name="Rounded Rectangle 4">
            <a:extLst>
              <a:ext uri="{FF2B5EF4-FFF2-40B4-BE49-F238E27FC236}">
                <a16:creationId xmlns:a16="http://schemas.microsoft.com/office/drawing/2014/main" xmlns="" id="{DB691AF8-19C6-C64D-BE00-5C3F68B93A69}"/>
              </a:ext>
            </a:extLst>
          </p:cNvPr>
          <p:cNvSpPr/>
          <p:nvPr/>
        </p:nvSpPr>
        <p:spPr>
          <a:xfrm>
            <a:off x="6169082" y="5191640"/>
            <a:ext cx="2776451" cy="1524491"/>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Some children tidy and clean around the house and earn pocket money!</a:t>
            </a:r>
          </a:p>
        </p:txBody>
      </p:sp>
      <p:pic>
        <p:nvPicPr>
          <p:cNvPr id="9" name="Picture 8">
            <a:extLst>
              <a:ext uri="{FF2B5EF4-FFF2-40B4-BE49-F238E27FC236}">
                <a16:creationId xmlns:a16="http://schemas.microsoft.com/office/drawing/2014/main" xmlns="" id="{1D73F537-25A5-1C47-903F-062A75AAC8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48534" y="4142583"/>
            <a:ext cx="863382" cy="1209263"/>
          </a:xfrm>
          <a:prstGeom prst="rect">
            <a:avLst/>
          </a:prstGeom>
        </p:spPr>
      </p:pic>
      <p:sp>
        <p:nvSpPr>
          <p:cNvPr id="14" name="Rectangle 4">
            <a:extLst>
              <a:ext uri="{FF2B5EF4-FFF2-40B4-BE49-F238E27FC236}">
                <a16:creationId xmlns:a16="http://schemas.microsoft.com/office/drawing/2014/main" xmlns="" id="{3ECBC405-1382-AF49-A9E0-3F5BCFE4203E}"/>
              </a:ext>
            </a:extLst>
          </p:cNvPr>
          <p:cNvSpPr>
            <a:spLocks noChangeArrowheads="1"/>
          </p:cNvSpPr>
          <p:nvPr/>
        </p:nvSpPr>
        <p:spPr bwMode="auto">
          <a:xfrm>
            <a:off x="1632267" y="3126402"/>
            <a:ext cx="6654483"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Families live in a flat (apartment) or a house, sometimes with a </a:t>
            </a:r>
            <a:br>
              <a:rPr lang="en-GB" altLang="en-US" dirty="0">
                <a:solidFill>
                  <a:schemeClr val="tx1"/>
                </a:solidFill>
              </a:rPr>
            </a:br>
            <a:r>
              <a:rPr lang="en-GB" altLang="en-US" dirty="0">
                <a:solidFill>
                  <a:schemeClr val="tx1"/>
                </a:solidFill>
              </a:rPr>
              <a:t>garden. Some children have their own bedroom but some share.</a:t>
            </a:r>
          </a:p>
        </p:txBody>
      </p:sp>
      <p:pic>
        <p:nvPicPr>
          <p:cNvPr id="13" name="Picture 12">
            <a:extLst>
              <a:ext uri="{FF2B5EF4-FFF2-40B4-BE49-F238E27FC236}">
                <a16:creationId xmlns:a16="http://schemas.microsoft.com/office/drawing/2014/main" xmlns="" id="{57BCDA2A-DEAA-EB47-BE4C-CD472589D7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 y="3223422"/>
            <a:ext cx="1498650" cy="3636318"/>
          </a:xfrm>
          <a:prstGeom prst="rect">
            <a:avLst/>
          </a:prstGeom>
        </p:spPr>
      </p:pic>
    </p:spTree>
    <p:extLst>
      <p:ext uri="{BB962C8B-B14F-4D97-AF65-F5344CB8AC3E}">
        <p14:creationId xmlns:p14="http://schemas.microsoft.com/office/powerpoint/2010/main" val="149558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wipe(left)">
                                      <p:cBhvr>
                                        <p:cTn id="7" dur="5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par>
                          <p:cTn id="23" fill="hold">
                            <p:stCondLst>
                              <p:cond delay="500"/>
                            </p:stCondLst>
                            <p:childTnLst>
                              <p:par>
                                <p:cTn id="24" presetID="22" presetClass="entr" presetSubtype="4"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7" grpId="0"/>
      <p:bldP spid="5" grpId="0" animBg="1"/>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xmlns="" id="{6F73FBD9-47B8-DE48-82BD-311168BDBE46}"/>
              </a:ext>
            </a:extLst>
          </p:cNvPr>
          <p:cNvSpPr/>
          <p:nvPr/>
        </p:nvSpPr>
        <p:spPr>
          <a:xfrm>
            <a:off x="2170543" y="714451"/>
            <a:ext cx="5283553"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Greenland</a:t>
            </a:r>
            <a:endParaRPr lang="en-US" sz="4000" b="1" dirty="0">
              <a:solidFill>
                <a:schemeClr val="tx1"/>
              </a:solidFill>
            </a:endParaRPr>
          </a:p>
        </p:txBody>
      </p:sp>
      <p:sp>
        <p:nvSpPr>
          <p:cNvPr id="10243" name="Rectangle 4">
            <a:extLst>
              <a:ext uri="{FF2B5EF4-FFF2-40B4-BE49-F238E27FC236}">
                <a16:creationId xmlns:a16="http://schemas.microsoft.com/office/drawing/2014/main" xmlns="" id="{9BDF97EE-D861-4976-98ED-228301425170}"/>
              </a:ext>
            </a:extLst>
          </p:cNvPr>
          <p:cNvSpPr>
            <a:spLocks noChangeArrowheads="1"/>
          </p:cNvSpPr>
          <p:nvPr/>
        </p:nvSpPr>
        <p:spPr bwMode="auto">
          <a:xfrm>
            <a:off x="547305" y="2999438"/>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t>What’s Home?</a:t>
            </a:r>
            <a:br>
              <a:rPr lang="en-GB" altLang="en-US" b="1" dirty="0"/>
            </a:br>
            <a:r>
              <a:rPr lang="en-GB" altLang="en-US" dirty="0"/>
              <a:t>Most families live in homes made from stone or wood. In the summer, families may live in tents made from furs or skins. There are </a:t>
            </a:r>
            <a:br>
              <a:rPr lang="en-GB" altLang="en-US" dirty="0"/>
            </a:br>
            <a:r>
              <a:rPr lang="en-GB" altLang="en-US" dirty="0"/>
              <a:t>no roads between towns.</a:t>
            </a:r>
            <a:endParaRPr lang="en-GB" altLang="en-US" b="1" dirty="0"/>
          </a:p>
        </p:txBody>
      </p:sp>
      <p:pic>
        <p:nvPicPr>
          <p:cNvPr id="10244" name="Picture 5">
            <a:extLst>
              <a:ext uri="{FF2B5EF4-FFF2-40B4-BE49-F238E27FC236}">
                <a16:creationId xmlns:a16="http://schemas.microsoft.com/office/drawing/2014/main" xmlns="" id="{1CCBA1E9-E3BC-4164-8D50-F09F4CC2FB0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7305" y="533401"/>
            <a:ext cx="2311642" cy="150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4">
            <a:extLst>
              <a:ext uri="{FF2B5EF4-FFF2-40B4-BE49-F238E27FC236}">
                <a16:creationId xmlns:a16="http://schemas.microsoft.com/office/drawing/2014/main" xmlns="" id="{2D132C5A-DEBD-4B08-8F47-AAC06F8CF641}"/>
              </a:ext>
            </a:extLst>
          </p:cNvPr>
          <p:cNvSpPr>
            <a:spLocks noChangeArrowheads="1"/>
          </p:cNvSpPr>
          <p:nvPr/>
        </p:nvSpPr>
        <p:spPr bwMode="auto">
          <a:xfrm>
            <a:off x="1929448" y="4226558"/>
            <a:ext cx="4224338" cy="2084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t>What’s for Dinner?</a:t>
            </a:r>
            <a:br>
              <a:rPr lang="en-GB" altLang="en-US" b="1" dirty="0"/>
            </a:br>
            <a:r>
              <a:rPr lang="en-GB" altLang="en-US" dirty="0"/>
              <a:t>Fresh fruit and vegetables come from other countries because the land is mostly ice. Families go hunting and fishing for reindeer, seal and whales. Food should be shared with the </a:t>
            </a:r>
            <a:br>
              <a:rPr lang="en-GB" altLang="en-US" dirty="0"/>
            </a:br>
            <a:r>
              <a:rPr lang="en-GB" altLang="en-US" dirty="0"/>
              <a:t>whole family.</a:t>
            </a:r>
          </a:p>
        </p:txBody>
      </p:sp>
      <p:sp>
        <p:nvSpPr>
          <p:cNvPr id="10" name="Rectangle 4">
            <a:extLst>
              <a:ext uri="{FF2B5EF4-FFF2-40B4-BE49-F238E27FC236}">
                <a16:creationId xmlns:a16="http://schemas.microsoft.com/office/drawing/2014/main" xmlns="" id="{E9E3B215-697F-4246-81A9-A96FF3D8B5D4}"/>
              </a:ext>
            </a:extLst>
          </p:cNvPr>
          <p:cNvSpPr>
            <a:spLocks noChangeArrowheads="1"/>
          </p:cNvSpPr>
          <p:nvPr/>
        </p:nvSpPr>
        <p:spPr bwMode="auto">
          <a:xfrm>
            <a:off x="547305" y="2092822"/>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Most families living in Greenland are </a:t>
            </a:r>
            <a:r>
              <a:rPr lang="en-GB" altLang="en-US" u="sng" dirty="0">
                <a:solidFill>
                  <a:srgbClr val="0070C0"/>
                </a:solidFill>
                <a:hlinkClick r:id="" action="ppaction://noaction"/>
              </a:rPr>
              <a:t>Inuit</a:t>
            </a:r>
            <a:r>
              <a:rPr lang="en-GB" altLang="en-US" dirty="0">
                <a:solidFill>
                  <a:schemeClr val="tx1"/>
                </a:solidFill>
              </a:rPr>
              <a:t>. Family is very important and children may live with grandparents, aunties, uncles and cousins.</a:t>
            </a:r>
          </a:p>
        </p:txBody>
      </p:sp>
      <p:sp>
        <p:nvSpPr>
          <p:cNvPr id="11" name="Rounded Rectangle 10">
            <a:extLst>
              <a:ext uri="{FF2B5EF4-FFF2-40B4-BE49-F238E27FC236}">
                <a16:creationId xmlns:a16="http://schemas.microsoft.com/office/drawing/2014/main" xmlns="" id="{A9CE7B50-D3C5-1949-A5BA-C5588E713D7C}"/>
              </a:ext>
            </a:extLst>
          </p:cNvPr>
          <p:cNvSpPr/>
          <p:nvPr/>
        </p:nvSpPr>
        <p:spPr>
          <a:xfrm>
            <a:off x="5741619" y="4934903"/>
            <a:ext cx="3025192" cy="1771902"/>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Babies are often given the</a:t>
            </a:r>
            <a:br>
              <a:rPr lang="en-GB" dirty="0">
                <a:solidFill>
                  <a:srgbClr val="1C1C1C"/>
                </a:solidFill>
              </a:rPr>
            </a:br>
            <a:r>
              <a:rPr lang="en-GB" dirty="0">
                <a:solidFill>
                  <a:srgbClr val="1C1C1C"/>
                </a:solidFill>
              </a:rPr>
              <a:t>name of a family member</a:t>
            </a:r>
            <a:br>
              <a:rPr lang="en-GB" dirty="0">
                <a:solidFill>
                  <a:srgbClr val="1C1C1C"/>
                </a:solidFill>
              </a:rPr>
            </a:br>
            <a:r>
              <a:rPr lang="en-GB" dirty="0">
                <a:solidFill>
                  <a:srgbClr val="1C1C1C"/>
                </a:solidFill>
              </a:rPr>
              <a:t>who has died so that person may never </a:t>
            </a:r>
            <a:br>
              <a:rPr lang="en-GB" dirty="0">
                <a:solidFill>
                  <a:srgbClr val="1C1C1C"/>
                </a:solidFill>
              </a:rPr>
            </a:br>
            <a:r>
              <a:rPr lang="en-GB" dirty="0">
                <a:solidFill>
                  <a:srgbClr val="1C1C1C"/>
                </a:solidFill>
              </a:rPr>
              <a:t>be forgotten.</a:t>
            </a:r>
          </a:p>
        </p:txBody>
      </p:sp>
      <p:pic>
        <p:nvPicPr>
          <p:cNvPr id="4" name="Picture 3">
            <a:extLst>
              <a:ext uri="{FF2B5EF4-FFF2-40B4-BE49-F238E27FC236}">
                <a16:creationId xmlns:a16="http://schemas.microsoft.com/office/drawing/2014/main" xmlns="" id="{64B133B3-A9B1-1041-8DA7-FB83E491E0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76517" y="3395286"/>
            <a:ext cx="1793163" cy="1678809"/>
          </a:xfrm>
          <a:prstGeom prst="rect">
            <a:avLst/>
          </a:prstGeom>
        </p:spPr>
      </p:pic>
      <p:pic>
        <p:nvPicPr>
          <p:cNvPr id="13" name="Picture 12">
            <a:extLst>
              <a:ext uri="{FF2B5EF4-FFF2-40B4-BE49-F238E27FC236}">
                <a16:creationId xmlns:a16="http://schemas.microsoft.com/office/drawing/2014/main" xmlns="" id="{9D0DE8EF-711F-784A-ACCB-A1EBDBD836D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4488"/>
          <a:stretch/>
        </p:blipFill>
        <p:spPr>
          <a:xfrm>
            <a:off x="0" y="4299928"/>
            <a:ext cx="1879782" cy="2354580"/>
          </a:xfrm>
          <a:prstGeom prst="rect">
            <a:avLst/>
          </a:prstGeom>
        </p:spPr>
      </p:pic>
    </p:spTree>
    <p:extLst>
      <p:ext uri="{BB962C8B-B14F-4D97-AF65-F5344CB8AC3E}">
        <p14:creationId xmlns:p14="http://schemas.microsoft.com/office/powerpoint/2010/main" val="2849367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wipe(left)">
                                      <p:cBhvr>
                                        <p:cTn id="12" dur="500"/>
                                        <p:tgtEl>
                                          <p:spTgt spid="1024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8" grpId="0"/>
      <p:bldP spid="10" grpId="0"/>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a:extLst>
              <a:ext uri="{FF2B5EF4-FFF2-40B4-BE49-F238E27FC236}">
                <a16:creationId xmlns:a16="http://schemas.microsoft.com/office/drawing/2014/main" xmlns="" id="{B52097D4-0622-4F62-93E1-D6C2C46B79AD}"/>
              </a:ext>
            </a:extLst>
          </p:cNvPr>
          <p:cNvSpPr>
            <a:spLocks noChangeArrowheads="1"/>
          </p:cNvSpPr>
          <p:nvPr/>
        </p:nvSpPr>
        <p:spPr bwMode="auto">
          <a:xfrm>
            <a:off x="1378873" y="3373302"/>
            <a:ext cx="61595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Most Brazilians live in cities. Families may live in small apartments and some families live in a ‘favela’ neighbourhood.</a:t>
            </a:r>
            <a:endParaRPr lang="en-GB" altLang="en-US" dirty="0">
              <a:solidFill>
                <a:srgbClr val="FF0000"/>
              </a:solidFill>
            </a:endParaRPr>
          </a:p>
        </p:txBody>
      </p:sp>
      <p:sp>
        <p:nvSpPr>
          <p:cNvPr id="10" name="Rounded Rectangle 9">
            <a:extLst>
              <a:ext uri="{FF2B5EF4-FFF2-40B4-BE49-F238E27FC236}">
                <a16:creationId xmlns:a16="http://schemas.microsoft.com/office/drawing/2014/main" xmlns="" id="{C75F6970-64BC-C543-A403-E0E790F1AA8A}"/>
              </a:ext>
            </a:extLst>
          </p:cNvPr>
          <p:cNvSpPr/>
          <p:nvPr/>
        </p:nvSpPr>
        <p:spPr>
          <a:xfrm>
            <a:off x="2170543" y="714451"/>
            <a:ext cx="5129417"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Brazil</a:t>
            </a:r>
            <a:endParaRPr lang="en-US" sz="4000" b="1" dirty="0">
              <a:solidFill>
                <a:schemeClr val="tx1"/>
              </a:solidFill>
            </a:endParaRPr>
          </a:p>
        </p:txBody>
      </p:sp>
      <p:pic>
        <p:nvPicPr>
          <p:cNvPr id="11268" name="Picture 5">
            <a:extLst>
              <a:ext uri="{FF2B5EF4-FFF2-40B4-BE49-F238E27FC236}">
                <a16:creationId xmlns:a16="http://schemas.microsoft.com/office/drawing/2014/main" xmlns="" id="{9362C93B-1B2B-416D-A8FB-E462D067390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3377" y="474599"/>
            <a:ext cx="2297793" cy="154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a:extLst>
              <a:ext uri="{FF2B5EF4-FFF2-40B4-BE49-F238E27FC236}">
                <a16:creationId xmlns:a16="http://schemas.microsoft.com/office/drawing/2014/main" xmlns="" id="{EBD181A2-B7D1-496E-AE71-1FD2239FBCDD}"/>
              </a:ext>
            </a:extLst>
          </p:cNvPr>
          <p:cNvSpPr>
            <a:spLocks noChangeArrowheads="1"/>
          </p:cNvSpPr>
          <p:nvPr/>
        </p:nvSpPr>
        <p:spPr bwMode="auto">
          <a:xfrm>
            <a:off x="1561753" y="4616793"/>
            <a:ext cx="4422775" cy="160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Families eat together. Lunch is usually the biggest meal of the day.</a:t>
            </a:r>
          </a:p>
          <a:p>
            <a:pPr eaLnBrk="1" hangingPunct="1">
              <a:lnSpc>
                <a:spcPct val="100000"/>
              </a:lnSpc>
              <a:spcBef>
                <a:spcPts val="600"/>
              </a:spcBef>
              <a:buFontTx/>
              <a:buNone/>
            </a:pPr>
            <a:r>
              <a:rPr lang="en-GB" altLang="en-US" dirty="0">
                <a:solidFill>
                  <a:schemeClr val="tx1"/>
                </a:solidFill>
              </a:rPr>
              <a:t>A popular meal is rice and black beans. Meals often end with a strong cup of coffee.</a:t>
            </a:r>
          </a:p>
        </p:txBody>
      </p:sp>
      <p:sp>
        <p:nvSpPr>
          <p:cNvPr id="11" name="Rectangle 4">
            <a:extLst>
              <a:ext uri="{FF2B5EF4-FFF2-40B4-BE49-F238E27FC236}">
                <a16:creationId xmlns:a16="http://schemas.microsoft.com/office/drawing/2014/main" xmlns="" id="{C2007188-C4F9-2847-BECB-67BFCFDF9B0B}"/>
              </a:ext>
            </a:extLst>
          </p:cNvPr>
          <p:cNvSpPr>
            <a:spLocks noChangeArrowheads="1"/>
          </p:cNvSpPr>
          <p:nvPr/>
        </p:nvSpPr>
        <p:spPr bwMode="auto">
          <a:xfrm>
            <a:off x="543377" y="2097595"/>
            <a:ext cx="61595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Most families are large and stay close together because family is very important. Children often live with their parents and grandparents.</a:t>
            </a:r>
          </a:p>
        </p:txBody>
      </p:sp>
      <p:pic>
        <p:nvPicPr>
          <p:cNvPr id="4" name="Picture 3">
            <a:extLst>
              <a:ext uri="{FF2B5EF4-FFF2-40B4-BE49-F238E27FC236}">
                <a16:creationId xmlns:a16="http://schemas.microsoft.com/office/drawing/2014/main" xmlns="" id="{16F0CFCA-CAFC-DC42-B579-9CF8B1099A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273" r="1716"/>
          <a:stretch/>
        </p:blipFill>
        <p:spPr>
          <a:xfrm>
            <a:off x="6598396" y="2255466"/>
            <a:ext cx="2177304" cy="4032078"/>
          </a:xfrm>
          <a:prstGeom prst="rect">
            <a:avLst/>
          </a:prstGeom>
        </p:spPr>
      </p:pic>
      <p:sp>
        <p:nvSpPr>
          <p:cNvPr id="12" name="Rounded Rectangle 11">
            <a:extLst>
              <a:ext uri="{FF2B5EF4-FFF2-40B4-BE49-F238E27FC236}">
                <a16:creationId xmlns:a16="http://schemas.microsoft.com/office/drawing/2014/main" xmlns="" id="{7FB3346C-C408-084F-846C-B9C81B53F6B1}"/>
              </a:ext>
            </a:extLst>
          </p:cNvPr>
          <p:cNvSpPr/>
          <p:nvPr/>
        </p:nvSpPr>
        <p:spPr>
          <a:xfrm>
            <a:off x="6094037" y="5002095"/>
            <a:ext cx="2888673" cy="1606307"/>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Children usually only go to school in the morning </a:t>
            </a:r>
            <a:br>
              <a:rPr lang="en-GB" dirty="0">
                <a:solidFill>
                  <a:srgbClr val="1C1C1C"/>
                </a:solidFill>
              </a:rPr>
            </a:br>
            <a:r>
              <a:rPr lang="en-GB" dirty="0">
                <a:solidFill>
                  <a:srgbClr val="1C1C1C"/>
                </a:solidFill>
              </a:rPr>
              <a:t>or afternoon.</a:t>
            </a:r>
          </a:p>
        </p:txBody>
      </p:sp>
      <p:pic>
        <p:nvPicPr>
          <p:cNvPr id="6" name="Picture 5">
            <a:extLst>
              <a:ext uri="{FF2B5EF4-FFF2-40B4-BE49-F238E27FC236}">
                <a16:creationId xmlns:a16="http://schemas.microsoft.com/office/drawing/2014/main" xmlns="" id="{FE362B02-150D-034A-BA29-C026167CA74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6726" r="20160" b="31346"/>
          <a:stretch/>
        </p:blipFill>
        <p:spPr>
          <a:xfrm flipH="1">
            <a:off x="-2" y="2421416"/>
            <a:ext cx="4856711" cy="4436584"/>
          </a:xfrm>
          <a:prstGeom prst="rect">
            <a:avLst/>
          </a:prstGeom>
        </p:spPr>
      </p:pic>
    </p:spTree>
    <p:extLst>
      <p:ext uri="{BB962C8B-B14F-4D97-AF65-F5344CB8AC3E}">
        <p14:creationId xmlns:p14="http://schemas.microsoft.com/office/powerpoint/2010/main" val="360031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wipe(left)">
                                      <p:cBhvr>
                                        <p:cTn id="12" dur="500"/>
                                        <p:tgtEl>
                                          <p:spTgt spid="1126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9" grpId="0"/>
      <p:bldP spid="11"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a:extLst>
              <a:ext uri="{FF2B5EF4-FFF2-40B4-BE49-F238E27FC236}">
                <a16:creationId xmlns:a16="http://schemas.microsoft.com/office/drawing/2014/main" xmlns="" id="{B52097D4-0622-4F62-93E1-D6C2C46B79AD}"/>
              </a:ext>
            </a:extLst>
          </p:cNvPr>
          <p:cNvSpPr>
            <a:spLocks noChangeArrowheads="1"/>
          </p:cNvSpPr>
          <p:nvPr/>
        </p:nvSpPr>
        <p:spPr bwMode="auto">
          <a:xfrm>
            <a:off x="582612" y="3162300"/>
            <a:ext cx="7978776"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Families usually live in small apartments or houses. Children may sleep in the same room as their parents. People usually sleep on </a:t>
            </a:r>
            <a:r>
              <a:rPr lang="en-GB" altLang="en-US" u="sng" dirty="0">
                <a:solidFill>
                  <a:srgbClr val="18A0DB"/>
                </a:solidFill>
                <a:hlinkClick r:id="" action="ppaction://noaction"/>
              </a:rPr>
              <a:t>futons</a:t>
            </a:r>
            <a:r>
              <a:rPr lang="en-GB" altLang="en-US" dirty="0">
                <a:solidFill>
                  <a:schemeClr val="tx1"/>
                </a:solidFill>
              </a:rPr>
              <a:t> on the floor.</a:t>
            </a:r>
          </a:p>
        </p:txBody>
      </p:sp>
      <p:sp>
        <p:nvSpPr>
          <p:cNvPr id="11" name="Rounded Rectangle 10">
            <a:extLst>
              <a:ext uri="{FF2B5EF4-FFF2-40B4-BE49-F238E27FC236}">
                <a16:creationId xmlns:a16="http://schemas.microsoft.com/office/drawing/2014/main" xmlns="" id="{DB012A8F-AA6A-AA42-BA71-E60772543FE7}"/>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Japan</a:t>
            </a:r>
            <a:endParaRPr lang="en-US" sz="4000" b="1" dirty="0">
              <a:solidFill>
                <a:schemeClr val="tx1"/>
              </a:solidFill>
            </a:endParaRPr>
          </a:p>
        </p:txBody>
      </p:sp>
      <p:pic>
        <p:nvPicPr>
          <p:cNvPr id="10" name="Picture 9">
            <a:extLst>
              <a:ext uri="{FF2B5EF4-FFF2-40B4-BE49-F238E27FC236}">
                <a16:creationId xmlns:a16="http://schemas.microsoft.com/office/drawing/2014/main" xmlns="" id="{59401F03-6783-4767-BCD3-34681ABC0F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612" y="555774"/>
            <a:ext cx="2274887" cy="1476799"/>
          </a:xfrm>
          <a:prstGeom prst="rect">
            <a:avLst/>
          </a:prstGeom>
        </p:spPr>
      </p:pic>
      <p:sp>
        <p:nvSpPr>
          <p:cNvPr id="9" name="Rectangle 4">
            <a:extLst>
              <a:ext uri="{FF2B5EF4-FFF2-40B4-BE49-F238E27FC236}">
                <a16:creationId xmlns:a16="http://schemas.microsoft.com/office/drawing/2014/main" xmlns="" id="{73963EA3-88FC-429E-A83F-BDC9332AE268}"/>
              </a:ext>
            </a:extLst>
          </p:cNvPr>
          <p:cNvSpPr>
            <a:spLocks noChangeArrowheads="1"/>
          </p:cNvSpPr>
          <p:nvPr/>
        </p:nvSpPr>
        <p:spPr bwMode="auto">
          <a:xfrm>
            <a:off x="582612" y="4119653"/>
            <a:ext cx="7978776"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Meals are usually cooked by the mother. Rice and miso soup are popular for all three meals of the day. Chopsticks or spoons are used. Families often </a:t>
            </a:r>
            <a:br>
              <a:rPr lang="en-GB" altLang="en-US" dirty="0">
                <a:solidFill>
                  <a:schemeClr val="tx1"/>
                </a:solidFill>
              </a:rPr>
            </a:br>
            <a:r>
              <a:rPr lang="en-GB" altLang="en-US" dirty="0">
                <a:solidFill>
                  <a:schemeClr val="tx1"/>
                </a:solidFill>
              </a:rPr>
              <a:t>sit on cushions on the floor at a low table to eat.</a:t>
            </a:r>
          </a:p>
        </p:txBody>
      </p:sp>
      <p:sp>
        <p:nvSpPr>
          <p:cNvPr id="12" name="Rectangle 4">
            <a:extLst>
              <a:ext uri="{FF2B5EF4-FFF2-40B4-BE49-F238E27FC236}">
                <a16:creationId xmlns:a16="http://schemas.microsoft.com/office/drawing/2014/main" xmlns="" id="{4B6ABDB4-A86C-404F-8548-68199676F85A}"/>
              </a:ext>
            </a:extLst>
          </p:cNvPr>
          <p:cNvSpPr>
            <a:spLocks noChangeArrowheads="1"/>
          </p:cNvSpPr>
          <p:nvPr/>
        </p:nvSpPr>
        <p:spPr bwMode="auto">
          <a:xfrm>
            <a:off x="582612" y="2004148"/>
            <a:ext cx="7978776"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usually live with their parents. Grandparents may live nearby. Families meet often for meals and special occasions. Fathers often work long hours away from home.</a:t>
            </a:r>
          </a:p>
        </p:txBody>
      </p:sp>
      <p:sp>
        <p:nvSpPr>
          <p:cNvPr id="13" name="Rounded Rectangle 12">
            <a:extLst>
              <a:ext uri="{FF2B5EF4-FFF2-40B4-BE49-F238E27FC236}">
                <a16:creationId xmlns:a16="http://schemas.microsoft.com/office/drawing/2014/main" xmlns="" id="{752606F8-AB42-5D45-8400-C8E5886562E0}"/>
              </a:ext>
            </a:extLst>
          </p:cNvPr>
          <p:cNvSpPr/>
          <p:nvPr/>
        </p:nvSpPr>
        <p:spPr>
          <a:xfrm>
            <a:off x="5619751" y="5125175"/>
            <a:ext cx="2743199" cy="1637938"/>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b="1" dirty="0">
                <a:solidFill>
                  <a:srgbClr val="1C1C1C"/>
                </a:solidFill>
              </a:rPr>
              <a:t>Did You Know…?</a:t>
            </a:r>
          </a:p>
          <a:p>
            <a:pPr>
              <a:defRPr/>
            </a:pPr>
            <a:r>
              <a:rPr lang="en-GB" sz="1600" dirty="0">
                <a:solidFill>
                  <a:srgbClr val="1C1C1C"/>
                </a:solidFill>
              </a:rPr>
              <a:t>5</a:t>
            </a:r>
            <a:r>
              <a:rPr lang="en-GB" sz="1600" baseline="30000" dirty="0">
                <a:solidFill>
                  <a:srgbClr val="1C1C1C"/>
                </a:solidFill>
              </a:rPr>
              <a:t>th</a:t>
            </a:r>
            <a:r>
              <a:rPr lang="en-GB" sz="1600" dirty="0">
                <a:solidFill>
                  <a:srgbClr val="1C1C1C"/>
                </a:solidFill>
              </a:rPr>
              <a:t> May is a special day to</a:t>
            </a:r>
            <a:br>
              <a:rPr lang="en-GB" sz="1600" dirty="0">
                <a:solidFill>
                  <a:srgbClr val="1C1C1C"/>
                </a:solidFill>
              </a:rPr>
            </a:br>
            <a:r>
              <a:rPr lang="en-GB" sz="1600" dirty="0">
                <a:solidFill>
                  <a:srgbClr val="1C1C1C"/>
                </a:solidFill>
              </a:rPr>
              <a:t>celebrate children and to say thank you to mothers.</a:t>
            </a:r>
            <a:br>
              <a:rPr lang="en-GB" sz="1600" dirty="0">
                <a:solidFill>
                  <a:srgbClr val="1C1C1C"/>
                </a:solidFill>
              </a:rPr>
            </a:br>
            <a:r>
              <a:rPr lang="en-GB" sz="1600" dirty="0">
                <a:solidFill>
                  <a:srgbClr val="1C1C1C"/>
                </a:solidFill>
              </a:rPr>
              <a:t>It is called </a:t>
            </a:r>
            <a:r>
              <a:rPr lang="en-GB" sz="1600" dirty="0" err="1">
                <a:solidFill>
                  <a:srgbClr val="1C1C1C"/>
                </a:solidFill>
              </a:rPr>
              <a:t>Kodomo</a:t>
            </a:r>
            <a:r>
              <a:rPr lang="en-GB" sz="1600" dirty="0">
                <a:solidFill>
                  <a:srgbClr val="1C1C1C"/>
                </a:solidFill>
              </a:rPr>
              <a:t> no Hi</a:t>
            </a:r>
            <a:br>
              <a:rPr lang="en-GB" sz="1600" dirty="0">
                <a:solidFill>
                  <a:srgbClr val="1C1C1C"/>
                </a:solidFill>
              </a:rPr>
            </a:br>
            <a:r>
              <a:rPr lang="en-GB" sz="1600" dirty="0">
                <a:solidFill>
                  <a:srgbClr val="1C1C1C"/>
                </a:solidFill>
              </a:rPr>
              <a:t>(Children’s Day).</a:t>
            </a:r>
          </a:p>
        </p:txBody>
      </p:sp>
      <p:pic>
        <p:nvPicPr>
          <p:cNvPr id="4" name="Picture 3">
            <a:extLst>
              <a:ext uri="{FF2B5EF4-FFF2-40B4-BE49-F238E27FC236}">
                <a16:creationId xmlns:a16="http://schemas.microsoft.com/office/drawing/2014/main" xmlns="" id="{ABA304CF-F83D-D84C-ACB6-B28F78F930A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368" b="41303"/>
          <a:stretch/>
        </p:blipFill>
        <p:spPr>
          <a:xfrm>
            <a:off x="-1" y="5430205"/>
            <a:ext cx="4603409" cy="1427795"/>
          </a:xfrm>
          <a:prstGeom prst="rect">
            <a:avLst/>
          </a:prstGeom>
        </p:spPr>
      </p:pic>
      <p:pic>
        <p:nvPicPr>
          <p:cNvPr id="8" name="Picture 7">
            <a:extLst>
              <a:ext uri="{FF2B5EF4-FFF2-40B4-BE49-F238E27FC236}">
                <a16:creationId xmlns:a16="http://schemas.microsoft.com/office/drawing/2014/main" xmlns="" id="{6E68709C-2F5B-4049-B2D9-C52B5FE0F97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 r="21127"/>
          <a:stretch/>
        </p:blipFill>
        <p:spPr>
          <a:xfrm>
            <a:off x="8242853" y="4395295"/>
            <a:ext cx="901148" cy="2345222"/>
          </a:xfrm>
          <a:prstGeom prst="rect">
            <a:avLst/>
          </a:prstGeom>
        </p:spPr>
      </p:pic>
    </p:spTree>
    <p:extLst>
      <p:ext uri="{BB962C8B-B14F-4D97-AF65-F5344CB8AC3E}">
        <p14:creationId xmlns:p14="http://schemas.microsoft.com/office/powerpoint/2010/main" val="96681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wipe(left)">
                                      <p:cBhvr>
                                        <p:cTn id="12" dur="500"/>
                                        <p:tgtEl>
                                          <p:spTgt spid="1126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9" grpId="0"/>
      <p:bldP spid="12" grpId="0"/>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4">
            <a:extLst>
              <a:ext uri="{FF2B5EF4-FFF2-40B4-BE49-F238E27FC236}">
                <a16:creationId xmlns:a16="http://schemas.microsoft.com/office/drawing/2014/main" xmlns="" id="{07943E73-F330-4B21-A98C-1D1C8F1ADD97}"/>
              </a:ext>
            </a:extLst>
          </p:cNvPr>
          <p:cNvSpPr>
            <a:spLocks noChangeArrowheads="1"/>
          </p:cNvSpPr>
          <p:nvPr/>
        </p:nvSpPr>
        <p:spPr bwMode="auto">
          <a:xfrm>
            <a:off x="609112" y="3181852"/>
            <a:ext cx="7779238"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Families in cities live in flats in tall housing blocks. In the countryside, whole families live together in a simple house.</a:t>
            </a:r>
          </a:p>
        </p:txBody>
      </p:sp>
      <p:sp>
        <p:nvSpPr>
          <p:cNvPr id="10" name="Rounded Rectangle 9">
            <a:extLst>
              <a:ext uri="{FF2B5EF4-FFF2-40B4-BE49-F238E27FC236}">
                <a16:creationId xmlns:a16="http://schemas.microsoft.com/office/drawing/2014/main" xmlns="" id="{37B9F0C7-8FCA-B145-A7AC-72242F11EA11}"/>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China</a:t>
            </a:r>
            <a:endParaRPr lang="en-US" sz="4000" b="1" dirty="0">
              <a:solidFill>
                <a:schemeClr val="tx1"/>
              </a:solidFill>
            </a:endParaRPr>
          </a:p>
        </p:txBody>
      </p:sp>
      <p:pic>
        <p:nvPicPr>
          <p:cNvPr id="12292" name="Picture 6">
            <a:extLst>
              <a:ext uri="{FF2B5EF4-FFF2-40B4-BE49-F238E27FC236}">
                <a16:creationId xmlns:a16="http://schemas.microsoft.com/office/drawing/2014/main" xmlns="" id="{44D02CF2-A42D-44AD-B3F2-6FB1DBE5CF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6724" y="451655"/>
            <a:ext cx="2452321" cy="1630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a:extLst>
              <a:ext uri="{FF2B5EF4-FFF2-40B4-BE49-F238E27FC236}">
                <a16:creationId xmlns:a16="http://schemas.microsoft.com/office/drawing/2014/main" xmlns="" id="{1E986E6D-79FB-46B6-A5D4-EF3B600F54E9}"/>
              </a:ext>
            </a:extLst>
          </p:cNvPr>
          <p:cNvSpPr>
            <a:spLocks noChangeArrowheads="1"/>
          </p:cNvSpPr>
          <p:nvPr/>
        </p:nvSpPr>
        <p:spPr bwMode="auto">
          <a:xfrm>
            <a:off x="609112" y="4135125"/>
            <a:ext cx="6007834"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t>What’s for Dinner?</a:t>
            </a:r>
            <a:br>
              <a:rPr lang="en-GB" altLang="en-US" b="1" dirty="0"/>
            </a:br>
            <a:r>
              <a:rPr lang="en-GB" altLang="en-US" dirty="0"/>
              <a:t>Meals are usually cooked by the mother. The same meal may taste different in different parts of the country. Food is cooked in a </a:t>
            </a:r>
            <a:r>
              <a:rPr lang="en-GB" altLang="en-US" u="sng" dirty="0">
                <a:solidFill>
                  <a:srgbClr val="0070C0"/>
                </a:solidFill>
                <a:hlinkClick r:id="" action="ppaction://noaction"/>
              </a:rPr>
              <a:t>wok</a:t>
            </a:r>
            <a:r>
              <a:rPr lang="en-GB" altLang="en-US" dirty="0"/>
              <a:t> and eaten with chopsticks.</a:t>
            </a:r>
          </a:p>
        </p:txBody>
      </p:sp>
      <p:sp>
        <p:nvSpPr>
          <p:cNvPr id="11" name="Rounded Rectangle 10">
            <a:extLst>
              <a:ext uri="{FF2B5EF4-FFF2-40B4-BE49-F238E27FC236}">
                <a16:creationId xmlns:a16="http://schemas.microsoft.com/office/drawing/2014/main" xmlns="" id="{71718181-8F02-7344-8E10-ADA3A0BECDBD}"/>
              </a:ext>
            </a:extLst>
          </p:cNvPr>
          <p:cNvSpPr/>
          <p:nvPr/>
        </p:nvSpPr>
        <p:spPr>
          <a:xfrm>
            <a:off x="6373570" y="5165846"/>
            <a:ext cx="2258157" cy="1637938"/>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In Fujian, a whole</a:t>
            </a:r>
            <a:br>
              <a:rPr lang="en-GB" dirty="0">
                <a:solidFill>
                  <a:srgbClr val="1C1C1C"/>
                </a:solidFill>
              </a:rPr>
            </a:br>
            <a:r>
              <a:rPr lang="en-GB" dirty="0">
                <a:solidFill>
                  <a:srgbClr val="1C1C1C"/>
                </a:solidFill>
              </a:rPr>
              <a:t>village lives in a</a:t>
            </a:r>
            <a:br>
              <a:rPr lang="en-GB" dirty="0">
                <a:solidFill>
                  <a:srgbClr val="1C1C1C"/>
                </a:solidFill>
              </a:rPr>
            </a:br>
            <a:r>
              <a:rPr lang="en-GB" dirty="0">
                <a:solidFill>
                  <a:srgbClr val="1C1C1C"/>
                </a:solidFill>
              </a:rPr>
              <a:t>building called</a:t>
            </a:r>
            <a:br>
              <a:rPr lang="en-GB" dirty="0">
                <a:solidFill>
                  <a:srgbClr val="1C1C1C"/>
                </a:solidFill>
              </a:rPr>
            </a:br>
            <a:r>
              <a:rPr lang="en-GB" dirty="0">
                <a:solidFill>
                  <a:srgbClr val="1C1C1C"/>
                </a:solidFill>
              </a:rPr>
              <a:t>a roundhouse!</a:t>
            </a:r>
          </a:p>
        </p:txBody>
      </p:sp>
      <p:pic>
        <p:nvPicPr>
          <p:cNvPr id="15" name="Picture 14">
            <a:extLst>
              <a:ext uri="{FF2B5EF4-FFF2-40B4-BE49-F238E27FC236}">
                <a16:creationId xmlns:a16="http://schemas.microsoft.com/office/drawing/2014/main" xmlns="" id="{A11FC89D-B8D0-4D4B-8397-20D60A16C8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0" y="5388527"/>
            <a:ext cx="2452322" cy="1458585"/>
          </a:xfrm>
          <a:prstGeom prst="rect">
            <a:avLst/>
          </a:prstGeom>
        </p:spPr>
      </p:pic>
      <p:sp>
        <p:nvSpPr>
          <p:cNvPr id="19" name="Rectangle 4">
            <a:extLst>
              <a:ext uri="{FF2B5EF4-FFF2-40B4-BE49-F238E27FC236}">
                <a16:creationId xmlns:a16="http://schemas.microsoft.com/office/drawing/2014/main" xmlns="" id="{25D4630B-21DD-AD47-A0BF-4B198048EE50}"/>
              </a:ext>
            </a:extLst>
          </p:cNvPr>
          <p:cNvSpPr>
            <a:spLocks noChangeArrowheads="1"/>
          </p:cNvSpPr>
          <p:nvPr/>
        </p:nvSpPr>
        <p:spPr bwMode="auto">
          <a:xfrm>
            <a:off x="609112" y="2039443"/>
            <a:ext cx="7779238"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often live with their parents, grandparents and even great-grandparents! In the past, families were only allowed to have one child. </a:t>
            </a:r>
            <a:r>
              <a:rPr lang="en-GB" dirty="0"/>
              <a:t>Children are taught to always respect and obey their parents or elders.</a:t>
            </a:r>
          </a:p>
        </p:txBody>
      </p:sp>
      <p:pic>
        <p:nvPicPr>
          <p:cNvPr id="8" name="Picture 7" descr="China, Fujian, Earth Building, Building, Circle">
            <a:extLst>
              <a:ext uri="{FF2B5EF4-FFF2-40B4-BE49-F238E27FC236}">
                <a16:creationId xmlns:a16="http://schemas.microsoft.com/office/drawing/2014/main" xmlns="" id="{F8829FF8-CEFC-44FC-B793-C5E499963BF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33" t="7799" r="17202"/>
          <a:stretch/>
        </p:blipFill>
        <p:spPr bwMode="auto">
          <a:xfrm>
            <a:off x="7201878" y="4029533"/>
            <a:ext cx="1735939" cy="1253402"/>
          </a:xfrm>
          <a:prstGeom prst="ellipse">
            <a:avLst/>
          </a:prstGeom>
          <a:noFill/>
          <a:ln>
            <a:solidFill>
              <a:schemeClr val="accent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93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wipe(left)">
                                      <p:cBhvr>
                                        <p:cTn id="12" dur="500"/>
                                        <p:tgtEl>
                                          <p:spTgt spid="1229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9" grpId="0"/>
      <p:bldP spid="11" grpId="0" animBg="1"/>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xmlns="" id="{7735D8C8-05D0-5746-B52F-2D478262B4DB}"/>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Syria</a:t>
            </a:r>
            <a:endParaRPr lang="en-US" sz="4000" b="1" dirty="0">
              <a:solidFill>
                <a:schemeClr val="tx1"/>
              </a:solidFill>
            </a:endParaRPr>
          </a:p>
        </p:txBody>
      </p:sp>
      <p:sp>
        <p:nvSpPr>
          <p:cNvPr id="12291" name="Rectangle 4">
            <a:extLst>
              <a:ext uri="{FF2B5EF4-FFF2-40B4-BE49-F238E27FC236}">
                <a16:creationId xmlns:a16="http://schemas.microsoft.com/office/drawing/2014/main" xmlns="" id="{07943E73-F330-4B21-A98C-1D1C8F1ADD97}"/>
              </a:ext>
            </a:extLst>
          </p:cNvPr>
          <p:cNvSpPr>
            <a:spLocks noChangeArrowheads="1"/>
          </p:cNvSpPr>
          <p:nvPr/>
        </p:nvSpPr>
        <p:spPr bwMode="auto">
          <a:xfrm>
            <a:off x="562219" y="4414907"/>
            <a:ext cx="5733073"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Meals are cooked by the mother. Lunch is the biggest meal of the day and is between 2 o’clock and 3 o’clock. </a:t>
            </a:r>
            <a:r>
              <a:rPr lang="en-GB" altLang="en-US" u="sng" dirty="0">
                <a:solidFill>
                  <a:srgbClr val="0070C0"/>
                </a:solidFill>
                <a:hlinkClick r:id="" action="ppaction://noaction"/>
              </a:rPr>
              <a:t>Meze</a:t>
            </a:r>
            <a:r>
              <a:rPr lang="en-GB" altLang="en-US" dirty="0">
                <a:solidFill>
                  <a:schemeClr val="tx1"/>
                </a:solidFill>
              </a:rPr>
              <a:t> has as many as 30 little dishes! Then, coffee and sweets come at the end.</a:t>
            </a:r>
          </a:p>
        </p:txBody>
      </p:sp>
      <p:pic>
        <p:nvPicPr>
          <p:cNvPr id="4" name="Picture 3">
            <a:extLst>
              <a:ext uri="{FF2B5EF4-FFF2-40B4-BE49-F238E27FC236}">
                <a16:creationId xmlns:a16="http://schemas.microsoft.com/office/drawing/2014/main" xmlns="" id="{CC26E47B-138F-4536-BF73-852AE5082F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2219" y="546598"/>
            <a:ext cx="2198566" cy="1462655"/>
          </a:xfrm>
          <a:prstGeom prst="rect">
            <a:avLst/>
          </a:prstGeom>
          <a:ln w="12700">
            <a:solidFill>
              <a:schemeClr val="tx1"/>
            </a:solidFill>
          </a:ln>
        </p:spPr>
      </p:pic>
      <p:sp>
        <p:nvSpPr>
          <p:cNvPr id="8" name="Rectangle 4">
            <a:extLst>
              <a:ext uri="{FF2B5EF4-FFF2-40B4-BE49-F238E27FC236}">
                <a16:creationId xmlns:a16="http://schemas.microsoft.com/office/drawing/2014/main" xmlns="" id="{458CA692-BE55-4C7D-B3AD-074C60421AD0}"/>
              </a:ext>
            </a:extLst>
          </p:cNvPr>
          <p:cNvSpPr>
            <a:spLocks noChangeArrowheads="1"/>
          </p:cNvSpPr>
          <p:nvPr/>
        </p:nvSpPr>
        <p:spPr bwMode="auto">
          <a:xfrm>
            <a:off x="562219" y="2076920"/>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Family life is very important. Children usually live with their parents and grandparents but others meet up every day. Children must do what they are told because they must always respect their parents.</a:t>
            </a:r>
          </a:p>
        </p:txBody>
      </p:sp>
      <p:sp>
        <p:nvSpPr>
          <p:cNvPr id="9" name="Rectangle 4">
            <a:extLst>
              <a:ext uri="{FF2B5EF4-FFF2-40B4-BE49-F238E27FC236}">
                <a16:creationId xmlns:a16="http://schemas.microsoft.com/office/drawing/2014/main" xmlns="" id="{BC7E4C0F-A00A-5040-A21C-AE528916C69D}"/>
              </a:ext>
            </a:extLst>
          </p:cNvPr>
          <p:cNvSpPr>
            <a:spLocks noChangeArrowheads="1"/>
          </p:cNvSpPr>
          <p:nvPr/>
        </p:nvSpPr>
        <p:spPr bwMode="auto">
          <a:xfrm>
            <a:off x="562219" y="3330322"/>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Sadly, there is a war in Syria now. Many families have split up and many people are now refugees. This means they are living very far from home.</a:t>
            </a:r>
          </a:p>
        </p:txBody>
      </p:sp>
      <p:pic>
        <p:nvPicPr>
          <p:cNvPr id="5" name="Picture 4">
            <a:extLst>
              <a:ext uri="{FF2B5EF4-FFF2-40B4-BE49-F238E27FC236}">
                <a16:creationId xmlns:a16="http://schemas.microsoft.com/office/drawing/2014/main" xmlns="" id="{E7B5D029-1BA4-A54B-995D-0D2D01760C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7031" y="4361693"/>
            <a:ext cx="2824297" cy="2361977"/>
          </a:xfrm>
          <a:prstGeom prst="rect">
            <a:avLst/>
          </a:prstGeom>
        </p:spPr>
      </p:pic>
    </p:spTree>
    <p:extLst>
      <p:ext uri="{BB962C8B-B14F-4D97-AF65-F5344CB8AC3E}">
        <p14:creationId xmlns:p14="http://schemas.microsoft.com/office/powerpoint/2010/main" val="133841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291"/>
                                        </p:tgtEl>
                                        <p:attrNameLst>
                                          <p:attrName>style.visibility</p:attrName>
                                        </p:attrNameLst>
                                      </p:cBhvr>
                                      <p:to>
                                        <p:strVal val="visible"/>
                                      </p:to>
                                    </p:set>
                                    <p:animEffect transition="in" filter="wipe(left)">
                                      <p:cBhvr>
                                        <p:cTn id="17"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4">
            <a:extLst>
              <a:ext uri="{FF2B5EF4-FFF2-40B4-BE49-F238E27FC236}">
                <a16:creationId xmlns:a16="http://schemas.microsoft.com/office/drawing/2014/main" xmlns="" id="{887C85C0-039B-416E-A429-F2FFC80D31CF}"/>
              </a:ext>
            </a:extLst>
          </p:cNvPr>
          <p:cNvSpPr>
            <a:spLocks noChangeArrowheads="1"/>
          </p:cNvSpPr>
          <p:nvPr/>
        </p:nvSpPr>
        <p:spPr bwMode="auto">
          <a:xfrm>
            <a:off x="562217" y="3196132"/>
            <a:ext cx="655955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Usually, people in cities live in houses or apartments made of stone or cement. Elsewhere, some people live in huts of </a:t>
            </a:r>
            <a:r>
              <a:rPr lang="en-GB" altLang="en-US" u="sng" dirty="0">
                <a:solidFill>
                  <a:srgbClr val="0070C0"/>
                </a:solidFill>
                <a:hlinkClick r:id="" action="ppaction://noaction"/>
              </a:rPr>
              <a:t>thatch</a:t>
            </a:r>
            <a:r>
              <a:rPr lang="en-GB" altLang="en-US" dirty="0">
                <a:solidFill>
                  <a:schemeClr val="tx1"/>
                </a:solidFill>
              </a:rPr>
              <a:t> and dried mud.</a:t>
            </a:r>
          </a:p>
        </p:txBody>
      </p:sp>
      <p:sp>
        <p:nvSpPr>
          <p:cNvPr id="10" name="Rounded Rectangle 9">
            <a:extLst>
              <a:ext uri="{FF2B5EF4-FFF2-40B4-BE49-F238E27FC236}">
                <a16:creationId xmlns:a16="http://schemas.microsoft.com/office/drawing/2014/main" xmlns="" id="{1C849966-947E-BA46-8B1B-DDEF4C5390CB}"/>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4000" b="1" dirty="0">
                <a:solidFill>
                  <a:schemeClr val="tx1"/>
                </a:solidFill>
                <a:latin typeface="Twinkl" pitchFamily="2" charset="0"/>
              </a:rPr>
              <a:t>Kenya</a:t>
            </a:r>
            <a:endParaRPr lang="en-US" sz="4000" b="1" dirty="0">
              <a:solidFill>
                <a:schemeClr val="tx1"/>
              </a:solidFill>
            </a:endParaRPr>
          </a:p>
        </p:txBody>
      </p:sp>
      <p:pic>
        <p:nvPicPr>
          <p:cNvPr id="13316" name="Picture 6">
            <a:extLst>
              <a:ext uri="{FF2B5EF4-FFF2-40B4-BE49-F238E27FC236}">
                <a16:creationId xmlns:a16="http://schemas.microsoft.com/office/drawing/2014/main" xmlns="" id="{9D6B954E-70F6-45F4-9FD2-40AA493CC5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2217" y="546344"/>
            <a:ext cx="2268905" cy="1474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a:extLst>
              <a:ext uri="{FF2B5EF4-FFF2-40B4-BE49-F238E27FC236}">
                <a16:creationId xmlns:a16="http://schemas.microsoft.com/office/drawing/2014/main" xmlns="" id="{8218223B-3E2A-4D55-B8DB-0301CECFD97D}"/>
              </a:ext>
            </a:extLst>
          </p:cNvPr>
          <p:cNvSpPr>
            <a:spLocks noChangeArrowheads="1"/>
          </p:cNvSpPr>
          <p:nvPr/>
        </p:nvSpPr>
        <p:spPr bwMode="auto">
          <a:xfrm>
            <a:off x="1074764" y="4449534"/>
            <a:ext cx="4552313"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The women in the family usually cook the meals. Breakfast is chai (tea) and bread but lunch and dinner are usually stews. Dessert can be delicious local fruits, such as mango.</a:t>
            </a:r>
          </a:p>
        </p:txBody>
      </p:sp>
      <p:sp>
        <p:nvSpPr>
          <p:cNvPr id="11" name="Rounded Rectangle 10">
            <a:extLst>
              <a:ext uri="{FF2B5EF4-FFF2-40B4-BE49-F238E27FC236}">
                <a16:creationId xmlns:a16="http://schemas.microsoft.com/office/drawing/2014/main" xmlns="" id="{8C0CDC40-C48C-BF41-9423-1F28C455407D}"/>
              </a:ext>
            </a:extLst>
          </p:cNvPr>
          <p:cNvSpPr/>
          <p:nvPr/>
        </p:nvSpPr>
        <p:spPr>
          <a:xfrm>
            <a:off x="5811079" y="4816300"/>
            <a:ext cx="2258157" cy="1410800"/>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4 in 10 people in</a:t>
            </a:r>
            <a:br>
              <a:rPr lang="en-GB" dirty="0">
                <a:solidFill>
                  <a:srgbClr val="1C1C1C"/>
                </a:solidFill>
              </a:rPr>
            </a:br>
            <a:r>
              <a:rPr lang="en-GB" dirty="0">
                <a:solidFill>
                  <a:srgbClr val="1C1C1C"/>
                </a:solidFill>
              </a:rPr>
              <a:t>Kenya are 14 years</a:t>
            </a:r>
            <a:br>
              <a:rPr lang="en-GB" dirty="0">
                <a:solidFill>
                  <a:srgbClr val="1C1C1C"/>
                </a:solidFill>
              </a:rPr>
            </a:br>
            <a:r>
              <a:rPr lang="en-GB" dirty="0">
                <a:solidFill>
                  <a:srgbClr val="1C1C1C"/>
                </a:solidFill>
              </a:rPr>
              <a:t>old or younger.</a:t>
            </a:r>
          </a:p>
        </p:txBody>
      </p:sp>
      <p:pic>
        <p:nvPicPr>
          <p:cNvPr id="4" name="Picture 3">
            <a:extLst>
              <a:ext uri="{FF2B5EF4-FFF2-40B4-BE49-F238E27FC236}">
                <a16:creationId xmlns:a16="http://schemas.microsoft.com/office/drawing/2014/main" xmlns="" id="{A11CC47C-2D01-FC45-9425-48A8BA5374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1537" y="3442519"/>
            <a:ext cx="1058689" cy="3085865"/>
          </a:xfrm>
          <a:prstGeom prst="rect">
            <a:avLst/>
          </a:prstGeom>
        </p:spPr>
      </p:pic>
      <p:sp>
        <p:nvSpPr>
          <p:cNvPr id="13" name="Rectangle 4">
            <a:extLst>
              <a:ext uri="{FF2B5EF4-FFF2-40B4-BE49-F238E27FC236}">
                <a16:creationId xmlns:a16="http://schemas.microsoft.com/office/drawing/2014/main" xmlns="" id="{F978FA42-E7B3-3847-89DB-F4649FBFB7B4}"/>
              </a:ext>
            </a:extLst>
          </p:cNvPr>
          <p:cNvSpPr>
            <a:spLocks noChangeArrowheads="1"/>
          </p:cNvSpPr>
          <p:nvPr/>
        </p:nvSpPr>
        <p:spPr bwMode="auto">
          <a:xfrm>
            <a:off x="562217" y="2020683"/>
            <a:ext cx="655955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Families are very important and always help each other. Many children are also looked after by their aunts, uncles and grandparents and family friends.</a:t>
            </a:r>
          </a:p>
        </p:txBody>
      </p:sp>
      <p:pic>
        <p:nvPicPr>
          <p:cNvPr id="6" name="Picture 5">
            <a:extLst>
              <a:ext uri="{FF2B5EF4-FFF2-40B4-BE49-F238E27FC236}">
                <a16:creationId xmlns:a16="http://schemas.microsoft.com/office/drawing/2014/main" xmlns="" id="{0F778210-C951-E240-9F6A-3D09E642D57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651" b="12485"/>
          <a:stretch/>
        </p:blipFill>
        <p:spPr>
          <a:xfrm>
            <a:off x="0" y="5583504"/>
            <a:ext cx="1899138" cy="1274496"/>
          </a:xfrm>
          <a:prstGeom prst="rect">
            <a:avLst/>
          </a:prstGeom>
        </p:spPr>
      </p:pic>
    </p:spTree>
    <p:extLst>
      <p:ext uri="{BB962C8B-B14F-4D97-AF65-F5344CB8AC3E}">
        <p14:creationId xmlns:p14="http://schemas.microsoft.com/office/powerpoint/2010/main" val="548464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wipe(left)">
                                      <p:cBhvr>
                                        <p:cTn id="12" dur="500"/>
                                        <p:tgtEl>
                                          <p:spTgt spid="133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P spid="11" grpId="0" animBg="1"/>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xmlns="" id="{D310037F-4AA2-E240-890D-58BD914674C7}"/>
              </a:ext>
            </a:extLst>
          </p:cNvPr>
          <p:cNvSpPr/>
          <p:nvPr/>
        </p:nvSpPr>
        <p:spPr>
          <a:xfrm>
            <a:off x="755649" y="693176"/>
            <a:ext cx="6883107"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4000" b="1" dirty="0">
                <a:solidFill>
                  <a:schemeClr val="tx1"/>
                </a:solidFill>
                <a:latin typeface="Twinkl" pitchFamily="2" charset="0"/>
              </a:rPr>
              <a:t>Ghana</a:t>
            </a:r>
            <a:endParaRPr lang="en-US" sz="4000" b="1" dirty="0">
              <a:solidFill>
                <a:schemeClr val="tx1"/>
              </a:solidFill>
            </a:endParaRPr>
          </a:p>
        </p:txBody>
      </p:sp>
      <p:sp>
        <p:nvSpPr>
          <p:cNvPr id="16387" name="Rectangle 4">
            <a:extLst>
              <a:ext uri="{FF2B5EF4-FFF2-40B4-BE49-F238E27FC236}">
                <a16:creationId xmlns:a16="http://schemas.microsoft.com/office/drawing/2014/main" xmlns="" id="{4893CD01-A628-46AC-8B1A-7D50C8A06EA8}"/>
              </a:ext>
            </a:extLst>
          </p:cNvPr>
          <p:cNvSpPr>
            <a:spLocks noChangeArrowheads="1"/>
          </p:cNvSpPr>
          <p:nvPr/>
        </p:nvSpPr>
        <p:spPr bwMode="auto">
          <a:xfrm>
            <a:off x="560387" y="3319168"/>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Most families live in the countryside. Homes are all on the ground floor. The rooms go around a square courtyard.</a:t>
            </a:r>
          </a:p>
        </p:txBody>
      </p:sp>
      <p:pic>
        <p:nvPicPr>
          <p:cNvPr id="16388" name="Picture 5">
            <a:extLst>
              <a:ext uri="{FF2B5EF4-FFF2-40B4-BE49-F238E27FC236}">
                <a16:creationId xmlns:a16="http://schemas.microsoft.com/office/drawing/2014/main" xmlns="" id="{D75C7841-74C8-41C7-93BF-090E97967CD1}"/>
              </a:ext>
            </a:extLst>
          </p:cNvPr>
          <p:cNvPicPr>
            <a:picLocks noChangeAspect="1"/>
          </p:cNvPicPr>
          <p:nvPr/>
        </p:nvPicPr>
        <p:blipFill>
          <a:blip r:embed="rId2">
            <a:extLst>
              <a:ext uri="{28A0092B-C50C-407E-A947-70E740481C1C}">
                <a14:useLocalDpi xmlns:a14="http://schemas.microsoft.com/office/drawing/2010/main" val="0"/>
              </a:ext>
            </a:extLst>
          </a:blip>
          <a:srcRect b="5762"/>
          <a:stretch>
            <a:fillRect/>
          </a:stretch>
        </p:blipFill>
        <p:spPr bwMode="auto">
          <a:xfrm>
            <a:off x="560387" y="538106"/>
            <a:ext cx="2111376" cy="141639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xmlns="" id="{976E6C47-493C-124B-90DE-0943E2DAE1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9378" y="3006226"/>
            <a:ext cx="1127459" cy="2786062"/>
          </a:xfrm>
          <a:prstGeom prst="rect">
            <a:avLst/>
          </a:prstGeom>
        </p:spPr>
      </p:pic>
      <p:sp>
        <p:nvSpPr>
          <p:cNvPr id="8" name="Rectangle 4">
            <a:extLst>
              <a:ext uri="{FF2B5EF4-FFF2-40B4-BE49-F238E27FC236}">
                <a16:creationId xmlns:a16="http://schemas.microsoft.com/office/drawing/2014/main" xmlns="" id="{5B988C88-5FCA-4839-B1CD-DA88E42416DA}"/>
              </a:ext>
            </a:extLst>
          </p:cNvPr>
          <p:cNvSpPr>
            <a:spLocks noChangeArrowheads="1"/>
          </p:cNvSpPr>
          <p:nvPr/>
        </p:nvSpPr>
        <p:spPr bwMode="auto">
          <a:xfrm>
            <a:off x="2280568" y="4594343"/>
            <a:ext cx="3833267"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Usually, families eat a soup or stew for main meals made from yams or plantains. Families keep chickens and goats for special occasions. </a:t>
            </a:r>
          </a:p>
        </p:txBody>
      </p:sp>
      <p:sp>
        <p:nvSpPr>
          <p:cNvPr id="11" name="Rounded Rectangle 10">
            <a:extLst>
              <a:ext uri="{FF2B5EF4-FFF2-40B4-BE49-F238E27FC236}">
                <a16:creationId xmlns:a16="http://schemas.microsoft.com/office/drawing/2014/main" xmlns="" id="{E5BE7FD9-4C89-FF4D-AC33-2BAA0588D997}"/>
              </a:ext>
            </a:extLst>
          </p:cNvPr>
          <p:cNvSpPr/>
          <p:nvPr/>
        </p:nvSpPr>
        <p:spPr>
          <a:xfrm>
            <a:off x="6545510" y="5042433"/>
            <a:ext cx="2441327" cy="1530400"/>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People in Ghana speak English first and sometimes local languages too.</a:t>
            </a:r>
          </a:p>
        </p:txBody>
      </p:sp>
      <p:sp>
        <p:nvSpPr>
          <p:cNvPr id="12" name="Rectangle 4">
            <a:extLst>
              <a:ext uri="{FF2B5EF4-FFF2-40B4-BE49-F238E27FC236}">
                <a16:creationId xmlns:a16="http://schemas.microsoft.com/office/drawing/2014/main" xmlns="" id="{9B286574-4709-F548-B37B-BD99A23B1D36}"/>
              </a:ext>
            </a:extLst>
          </p:cNvPr>
          <p:cNvSpPr>
            <a:spLocks noChangeArrowheads="1"/>
          </p:cNvSpPr>
          <p:nvPr/>
        </p:nvSpPr>
        <p:spPr bwMode="auto">
          <a:xfrm>
            <a:off x="560387" y="2052421"/>
            <a:ext cx="8023226"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Many families live together in large groups. Sometimes, women stay with their own families even after getting married. Sometimes, men have more than one wife. When a boy grows up, he can go to live with his father or uncle.</a:t>
            </a:r>
          </a:p>
        </p:txBody>
      </p:sp>
      <p:pic>
        <p:nvPicPr>
          <p:cNvPr id="4" name="Picture 3">
            <a:extLst>
              <a:ext uri="{FF2B5EF4-FFF2-40B4-BE49-F238E27FC236}">
                <a16:creationId xmlns:a16="http://schemas.microsoft.com/office/drawing/2014/main" xmlns="" id="{C6A0D160-DCE7-A448-9A57-D193FC0ED6E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7978"/>
          <a:stretch/>
        </p:blipFill>
        <p:spPr>
          <a:xfrm>
            <a:off x="0" y="4305342"/>
            <a:ext cx="2207963" cy="2545282"/>
          </a:xfrm>
          <a:prstGeom prst="rect">
            <a:avLst/>
          </a:prstGeom>
        </p:spPr>
      </p:pic>
    </p:spTree>
    <p:extLst>
      <p:ext uri="{BB962C8B-B14F-4D97-AF65-F5344CB8AC3E}">
        <p14:creationId xmlns:p14="http://schemas.microsoft.com/office/powerpoint/2010/main" val="386787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387"/>
                                        </p:tgtEl>
                                        <p:attrNameLst>
                                          <p:attrName>style.visibility</p:attrName>
                                        </p:attrNameLst>
                                      </p:cBhvr>
                                      <p:to>
                                        <p:strVal val="visible"/>
                                      </p:to>
                                    </p:set>
                                    <p:animEffect transition="in" filter="wipe(left)">
                                      <p:cBhvr>
                                        <p:cTn id="12" dur="500"/>
                                        <p:tgtEl>
                                          <p:spTgt spid="1638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8" grpId="0"/>
      <p:bldP spid="11"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xmlns="" id="{DADD51A2-D75E-A546-AA2D-D067BADACAE5}"/>
              </a:ext>
            </a:extLst>
          </p:cNvPr>
          <p:cNvSpPr/>
          <p:nvPr/>
        </p:nvSpPr>
        <p:spPr>
          <a:xfrm>
            <a:off x="755649" y="693176"/>
            <a:ext cx="6694053"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4000" b="1" dirty="0">
                <a:solidFill>
                  <a:schemeClr val="tx1"/>
                </a:solidFill>
                <a:latin typeface="Twinkl" pitchFamily="2" charset="0"/>
              </a:rPr>
              <a:t>Mexico</a:t>
            </a:r>
            <a:endParaRPr lang="en-US" sz="4000" b="1" dirty="0">
              <a:solidFill>
                <a:schemeClr val="tx1"/>
              </a:solidFill>
            </a:endParaRPr>
          </a:p>
        </p:txBody>
      </p:sp>
      <p:pic>
        <p:nvPicPr>
          <p:cNvPr id="17412" name="Picture 5">
            <a:extLst>
              <a:ext uri="{FF2B5EF4-FFF2-40B4-BE49-F238E27FC236}">
                <a16:creationId xmlns:a16="http://schemas.microsoft.com/office/drawing/2014/main" xmlns="" id="{224CD0B8-3A6A-4417-9110-9A498798DC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9913" y="542302"/>
            <a:ext cx="2212654" cy="1437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xmlns="" id="{6E672A55-8B06-4970-8B02-1C4651013FE4}"/>
              </a:ext>
            </a:extLst>
          </p:cNvPr>
          <p:cNvSpPr>
            <a:spLocks noChangeArrowheads="1"/>
          </p:cNvSpPr>
          <p:nvPr/>
        </p:nvSpPr>
        <p:spPr bwMode="auto">
          <a:xfrm>
            <a:off x="569913" y="2014165"/>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usually live with their parents. Sometimes, children may live with their grandparents too. Families join together for big occasions, such as weddings or festivals.</a:t>
            </a:r>
          </a:p>
        </p:txBody>
      </p:sp>
      <p:sp>
        <p:nvSpPr>
          <p:cNvPr id="9" name="Rectangle 4">
            <a:extLst>
              <a:ext uri="{FF2B5EF4-FFF2-40B4-BE49-F238E27FC236}">
                <a16:creationId xmlns:a16="http://schemas.microsoft.com/office/drawing/2014/main" xmlns="" id="{5ED35279-4BD5-408B-BB4F-BB4B79575A7A}"/>
              </a:ext>
            </a:extLst>
          </p:cNvPr>
          <p:cNvSpPr>
            <a:spLocks noChangeArrowheads="1"/>
          </p:cNvSpPr>
          <p:nvPr/>
        </p:nvSpPr>
        <p:spPr bwMode="auto">
          <a:xfrm>
            <a:off x="1985963" y="4464908"/>
            <a:ext cx="4015246" cy="180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The most important meal is in the afternoon. Main meals have corn, </a:t>
            </a:r>
            <a:br>
              <a:rPr lang="en-GB" altLang="en-US" dirty="0">
                <a:solidFill>
                  <a:schemeClr val="tx1"/>
                </a:solidFill>
              </a:rPr>
            </a:br>
            <a:r>
              <a:rPr lang="en-GB" altLang="en-US" dirty="0">
                <a:solidFill>
                  <a:schemeClr val="tx1"/>
                </a:solidFill>
              </a:rPr>
              <a:t>spicy chilli peppers and beans. </a:t>
            </a:r>
            <a:br>
              <a:rPr lang="en-GB" altLang="en-US" dirty="0">
                <a:solidFill>
                  <a:schemeClr val="tx1"/>
                </a:solidFill>
              </a:rPr>
            </a:br>
            <a:r>
              <a:rPr lang="en-GB" altLang="en-US" dirty="0">
                <a:solidFill>
                  <a:schemeClr val="tx1"/>
                </a:solidFill>
              </a:rPr>
              <a:t>Many families eat </a:t>
            </a:r>
            <a:r>
              <a:rPr lang="en-GB" altLang="en-US" dirty="0">
                <a:solidFill>
                  <a:schemeClr val="tx1"/>
                </a:solidFill>
                <a:hlinkClick r:id="" action="ppaction://noaction"/>
              </a:rPr>
              <a:t>tortillas</a:t>
            </a:r>
            <a:r>
              <a:rPr lang="en-GB" altLang="en-US" dirty="0">
                <a:solidFill>
                  <a:schemeClr val="tx1"/>
                </a:solidFill>
              </a:rPr>
              <a:t> with </a:t>
            </a:r>
            <a:br>
              <a:rPr lang="en-GB" altLang="en-US" dirty="0">
                <a:solidFill>
                  <a:schemeClr val="tx1"/>
                </a:solidFill>
              </a:rPr>
            </a:br>
            <a:r>
              <a:rPr lang="en-GB" altLang="en-US" dirty="0">
                <a:solidFill>
                  <a:schemeClr val="tx1"/>
                </a:solidFill>
              </a:rPr>
              <a:t>their meals. </a:t>
            </a:r>
          </a:p>
        </p:txBody>
      </p:sp>
      <p:sp>
        <p:nvSpPr>
          <p:cNvPr id="10" name="Rectangle 4">
            <a:extLst>
              <a:ext uri="{FF2B5EF4-FFF2-40B4-BE49-F238E27FC236}">
                <a16:creationId xmlns:a16="http://schemas.microsoft.com/office/drawing/2014/main" xmlns="" id="{002C87C2-1B65-41C5-AB09-4A3F4E54B964}"/>
              </a:ext>
            </a:extLst>
          </p:cNvPr>
          <p:cNvSpPr>
            <a:spLocks noChangeArrowheads="1"/>
          </p:cNvSpPr>
          <p:nvPr/>
        </p:nvSpPr>
        <p:spPr bwMode="auto">
          <a:xfrm>
            <a:off x="569913" y="3211506"/>
            <a:ext cx="6879789"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Many families live in apartments or small houses. The windows look into a small, square courtyard. Some people build their own houses and paint them bright colours.</a:t>
            </a:r>
          </a:p>
        </p:txBody>
      </p:sp>
      <p:sp>
        <p:nvSpPr>
          <p:cNvPr id="12" name="Rounded Rectangle 11">
            <a:extLst>
              <a:ext uri="{FF2B5EF4-FFF2-40B4-BE49-F238E27FC236}">
                <a16:creationId xmlns:a16="http://schemas.microsoft.com/office/drawing/2014/main" xmlns="" id="{98D56C64-63AC-9B4E-9AA3-F0DEA9FDD8FA}"/>
              </a:ext>
            </a:extLst>
          </p:cNvPr>
          <p:cNvSpPr/>
          <p:nvPr/>
        </p:nvSpPr>
        <p:spPr>
          <a:xfrm>
            <a:off x="5943832" y="5186363"/>
            <a:ext cx="3011739" cy="1400174"/>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Say ‘yes’ by pointing a</a:t>
            </a:r>
            <a:br>
              <a:rPr lang="en-GB" dirty="0">
                <a:solidFill>
                  <a:srgbClr val="1C1C1C"/>
                </a:solidFill>
              </a:rPr>
            </a:br>
            <a:r>
              <a:rPr lang="en-GB" dirty="0">
                <a:solidFill>
                  <a:srgbClr val="1C1C1C"/>
                </a:solidFill>
              </a:rPr>
              <a:t>finger up then curling</a:t>
            </a:r>
            <a:br>
              <a:rPr lang="en-GB" dirty="0">
                <a:solidFill>
                  <a:srgbClr val="1C1C1C"/>
                </a:solidFill>
              </a:rPr>
            </a:br>
            <a:r>
              <a:rPr lang="en-GB" dirty="0">
                <a:solidFill>
                  <a:srgbClr val="1C1C1C"/>
                </a:solidFill>
              </a:rPr>
              <a:t>it up and down quickly.</a:t>
            </a:r>
          </a:p>
        </p:txBody>
      </p:sp>
      <p:pic>
        <p:nvPicPr>
          <p:cNvPr id="4" name="Picture 3">
            <a:extLst>
              <a:ext uri="{FF2B5EF4-FFF2-40B4-BE49-F238E27FC236}">
                <a16:creationId xmlns:a16="http://schemas.microsoft.com/office/drawing/2014/main" xmlns="" id="{FDB75F5B-0191-5C49-A0C6-A9FC80F4E0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4112"/>
          <a:stretch/>
        </p:blipFill>
        <p:spPr>
          <a:xfrm flipH="1">
            <a:off x="-1" y="4699228"/>
            <a:ext cx="1788513" cy="1926041"/>
          </a:xfrm>
          <a:prstGeom prst="rect">
            <a:avLst/>
          </a:prstGeom>
        </p:spPr>
      </p:pic>
      <p:pic>
        <p:nvPicPr>
          <p:cNvPr id="7" name="Picture 6">
            <a:extLst>
              <a:ext uri="{FF2B5EF4-FFF2-40B4-BE49-F238E27FC236}">
                <a16:creationId xmlns:a16="http://schemas.microsoft.com/office/drawing/2014/main" xmlns="" id="{E2B2A511-7928-9B41-B05F-1B8E5FF6B1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29575" y="2699946"/>
            <a:ext cx="1024949" cy="2869857"/>
          </a:xfrm>
          <a:prstGeom prst="rect">
            <a:avLst/>
          </a:prstGeom>
        </p:spPr>
      </p:pic>
    </p:spTree>
    <p:extLst>
      <p:ext uri="{BB962C8B-B14F-4D97-AF65-F5344CB8AC3E}">
        <p14:creationId xmlns:p14="http://schemas.microsoft.com/office/powerpoint/2010/main" val="61595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548680"/>
            <a:ext cx="8064896" cy="3231654"/>
          </a:xfrm>
          <a:prstGeom prst="rect">
            <a:avLst/>
          </a:prstGeom>
          <a:noFill/>
        </p:spPr>
        <p:txBody>
          <a:bodyPr wrap="square" rtlCol="0">
            <a:spAutoFit/>
          </a:bodyPr>
          <a:lstStyle/>
          <a:p>
            <a:pPr algn="ctr"/>
            <a:r>
              <a:rPr lang="en-GB" sz="3200" b="1" u="sng" dirty="0" smtClean="0">
                <a:latin typeface="Comic Sans MS" pitchFamily="66" charset="0"/>
              </a:rPr>
              <a:t>Your Task</a:t>
            </a:r>
            <a:endParaRPr lang="en-GB" sz="3200" b="1" u="sng" dirty="0">
              <a:latin typeface="Comic Sans MS" pitchFamily="66" charset="0"/>
            </a:endParaRPr>
          </a:p>
          <a:p>
            <a:r>
              <a:rPr lang="en-GB" sz="2800" dirty="0" smtClean="0">
                <a:latin typeface="Comic Sans MS" pitchFamily="66" charset="0"/>
              </a:rPr>
              <a:t>Design a poster to tell the </a:t>
            </a:r>
            <a:r>
              <a:rPr lang="en-GB" sz="2800" dirty="0" err="1" smtClean="0">
                <a:latin typeface="Comic Sans MS" pitchFamily="66" charset="0"/>
              </a:rPr>
              <a:t>Smeds</a:t>
            </a:r>
            <a:r>
              <a:rPr lang="en-GB" sz="2800" dirty="0" smtClean="0">
                <a:latin typeface="Comic Sans MS" pitchFamily="66" charset="0"/>
              </a:rPr>
              <a:t> and </a:t>
            </a:r>
            <a:r>
              <a:rPr lang="en-GB" sz="2800" dirty="0" err="1" smtClean="0">
                <a:latin typeface="Comic Sans MS" pitchFamily="66" charset="0"/>
              </a:rPr>
              <a:t>Smoos</a:t>
            </a:r>
            <a:r>
              <a:rPr lang="en-GB" sz="2800" dirty="0" smtClean="0">
                <a:latin typeface="Comic Sans MS" pitchFamily="66" charset="0"/>
              </a:rPr>
              <a:t> why it is great to be friends with people who are different to ourselves. What can we learn from each other? Can we share clothing ideas, music, recipes, artwork and traditions? Decorate your poster in anyway you choose</a:t>
            </a:r>
            <a:r>
              <a:rPr lang="en-GB" sz="3200" dirty="0" smtClean="0">
                <a:latin typeface="Comic Sans MS" pitchFamily="66" charset="0"/>
              </a:rPr>
              <a:t>. </a:t>
            </a:r>
            <a:endParaRPr lang="en-GB" sz="3200" dirty="0">
              <a:latin typeface="Comic Sans MS" pitchFamily="66" charset="0"/>
            </a:endParaRPr>
          </a:p>
        </p:txBody>
      </p:sp>
      <p:pic>
        <p:nvPicPr>
          <p:cNvPr id="4098" name="Picture 2" descr="Valuing Diversity Celebrating Cultures Display Poster"/>
          <p:cNvPicPr>
            <a:picLocks noChangeAspect="1" noChangeArrowheads="1"/>
          </p:cNvPicPr>
          <p:nvPr/>
        </p:nvPicPr>
        <p:blipFill rotWithShape="1">
          <a:blip r:embed="rId2">
            <a:extLst>
              <a:ext uri="{28A0092B-C50C-407E-A947-70E740481C1C}">
                <a14:useLocalDpi xmlns:a14="http://schemas.microsoft.com/office/drawing/2010/main" val="0"/>
              </a:ext>
            </a:extLst>
          </a:blip>
          <a:srcRect r="64380"/>
          <a:stretch/>
        </p:blipFill>
        <p:spPr bwMode="auto">
          <a:xfrm>
            <a:off x="3491880" y="4207716"/>
            <a:ext cx="1702357" cy="238963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elebrate #Diversity! #poster #inspiration #classroomdecor #illustration | Diversity  poster, Classroom decorations, Pop ch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4207716"/>
            <a:ext cx="1636889" cy="232457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27 Diversity Posters ideas | diversity poster, diversity, diversity quo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4272776"/>
            <a:ext cx="1547602" cy="2324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791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TotalTime>
  <Words>382</Words>
  <Application>Microsoft Office PowerPoint</Application>
  <PresentationFormat>On-screen Show (4:3)</PresentationFormat>
  <Paragraphs>75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Homes from Around the World</vt:lpstr>
      <vt:lpstr>Food from Around the World</vt:lpstr>
      <vt:lpstr>People Around the World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Liz King</cp:lastModifiedBy>
  <cp:revision>4</cp:revision>
  <dcterms:created xsi:type="dcterms:W3CDTF">2021-03-19T20:19:09Z</dcterms:created>
  <dcterms:modified xsi:type="dcterms:W3CDTF">2021-03-19T21:04:52Z</dcterms:modified>
</cp:coreProperties>
</file>