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Layouts/slideLayout10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1.xml" ContentType="application/vnd.openxmlformats-officedocument.presentationml.notesSlide+xml"/>
  <Override PartName="/ppt/tags/tag5.xml" ContentType="application/vnd.openxmlformats-officedocument.presentationml.tags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7" r:id="rId12"/>
    <p:sldId id="298" r:id="rId13"/>
    <p:sldId id="312" r:id="rId14"/>
    <p:sldId id="299" r:id="rId15"/>
    <p:sldId id="300" r:id="rId16"/>
    <p:sldId id="314" r:id="rId17"/>
    <p:sldId id="318" r:id="rId18"/>
    <p:sldId id="317" r:id="rId19"/>
    <p:sldId id="301" r:id="rId20"/>
    <p:sldId id="322" r:id="rId21"/>
    <p:sldId id="321" r:id="rId22"/>
    <p:sldId id="311" r:id="rId23"/>
    <p:sldId id="308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5" d="100"/>
          <a:sy n="85" d="100"/>
        </p:scale>
        <p:origin x="99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26/01/2021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How many ways can you describe a number?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723EC3-572D-46D9-AAE8-F17688BFFDD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27913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How many ways can you describe a number?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723EC3-572D-46D9-AAE8-F17688BFFDDD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6428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26/01/2021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57785-7438-492F-B7FA-E66DA7B653E8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806EE-2F9D-4145-9CBE-CB7CE80E6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1825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8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4.emf"/><Relationship Id="rId5" Type="http://schemas.openxmlformats.org/officeDocument/2006/relationships/image" Target="../media/image13.emf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4.emf"/><Relationship Id="rId5" Type="http://schemas.openxmlformats.org/officeDocument/2006/relationships/image" Target="../media/image13.emf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5" Type="http://schemas.openxmlformats.org/officeDocument/2006/relationships/image" Target="../media/image14.emf"/><Relationship Id="rId4" Type="http://schemas.openxmlformats.org/officeDocument/2006/relationships/image" Target="../media/image13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5" Type="http://schemas.openxmlformats.org/officeDocument/2006/relationships/image" Target="../media/image14.emf"/><Relationship Id="rId4" Type="http://schemas.openxmlformats.org/officeDocument/2006/relationships/image" Target="../media/image13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" y="2241565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1087" y="1929583"/>
            <a:ext cx="5182049" cy="521862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891087" y="4538897"/>
            <a:ext cx="5298825" cy="32367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Can you find these numbers?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1) fourteen  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39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 </m:t>
                    </m:r>
                    <m:r>
                      <m:rPr>
                        <m:nor/>
                      </m:rPr>
                      <a:rPr lang="en-GB" sz="2800" dirty="0">
                        <a:latin typeface="Comic Sans MS" panose="030F0702030302020204" pitchFamily="66" charset="0"/>
                      </a:rPr>
                      <m:t>2</m:t>
                    </m:r>
                  </m:oMath>
                </a14:m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1 more than 49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blipFill>
                <a:blip r:embed="rId3"/>
                <a:stretch>
                  <a:fillRect l="-1626" t="-1275" b="-2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528947" y="3932715"/>
            <a:ext cx="5298825" cy="32367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446149" y="2454717"/>
            <a:ext cx="505151" cy="510808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7014803" y="3490112"/>
            <a:ext cx="505151" cy="51891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3407349" y="2973628"/>
            <a:ext cx="505151" cy="518911"/>
          </a:xfrm>
          <a:prstGeom prst="rect">
            <a:avLst/>
          </a:prstGeom>
          <a:solidFill>
            <a:srgbClr val="7030A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531064" y="4009023"/>
            <a:ext cx="505151" cy="518911"/>
          </a:xfrm>
          <a:prstGeom prst="rect">
            <a:avLst/>
          </a:prstGeom>
          <a:solidFill>
            <a:schemeClr val="accent6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1087" y="1929583"/>
            <a:ext cx="5182049" cy="5218628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2891087" y="4538897"/>
            <a:ext cx="5298825" cy="32367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Can you find these numbers?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1) fourteen  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39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 </m:t>
                    </m:r>
                    <m:r>
                      <m:rPr>
                        <m:nor/>
                      </m:rPr>
                      <a:rPr lang="en-GB" sz="2800" dirty="0">
                        <a:latin typeface="Comic Sans MS" panose="030F0702030302020204" pitchFamily="66" charset="0"/>
                      </a:rPr>
                      <m:t>2</m:t>
                    </m:r>
                  </m:oMath>
                </a14:m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1 more than 49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blipFill>
                <a:blip r:embed="rId4"/>
                <a:stretch>
                  <a:fillRect l="-1626" t="-1275" b="-2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440808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43404" y="464961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Ordering from 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smallest to greatest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145465" y="3221496"/>
            <a:ext cx="8035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95932" y="3296846"/>
            <a:ext cx="21505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thirteen</a:t>
            </a:r>
            <a:endParaRPr lang="en-GB" sz="40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854" y="3991345"/>
            <a:ext cx="7200000" cy="755312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2706792" y="1801994"/>
            <a:ext cx="2678923" cy="1181431"/>
            <a:chOff x="547802" y="2967159"/>
            <a:chExt cx="3155477" cy="1393574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428754" y="2086207"/>
              <a:ext cx="1393574" cy="3155477"/>
            </a:xfrm>
            <a:prstGeom prst="rect">
              <a:avLst/>
            </a:prstGeom>
          </p:spPr>
        </p:pic>
        <p:sp>
          <p:nvSpPr>
            <p:cNvPr id="13" name="Oval 12"/>
            <p:cNvSpPr/>
            <p:nvPr/>
          </p:nvSpPr>
          <p:spPr>
            <a:xfrm>
              <a:off x="734289" y="3148545"/>
              <a:ext cx="432000" cy="4320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Oval 13"/>
            <p:cNvSpPr/>
            <p:nvPr/>
          </p:nvSpPr>
          <p:spPr>
            <a:xfrm>
              <a:off x="1321196" y="3148545"/>
              <a:ext cx="432000" cy="4320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Oval 14"/>
            <p:cNvSpPr/>
            <p:nvPr/>
          </p:nvSpPr>
          <p:spPr>
            <a:xfrm>
              <a:off x="1904548" y="3148545"/>
              <a:ext cx="432000" cy="4320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Oval 15"/>
            <p:cNvSpPr/>
            <p:nvPr/>
          </p:nvSpPr>
          <p:spPr>
            <a:xfrm>
              <a:off x="2487900" y="3148545"/>
              <a:ext cx="432000" cy="4320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/>
            <p:cNvSpPr/>
            <p:nvPr/>
          </p:nvSpPr>
          <p:spPr>
            <a:xfrm>
              <a:off x="3085107" y="3148545"/>
              <a:ext cx="432000" cy="4320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Oval 17"/>
            <p:cNvSpPr/>
            <p:nvPr/>
          </p:nvSpPr>
          <p:spPr>
            <a:xfrm>
              <a:off x="734284" y="3716590"/>
              <a:ext cx="432000" cy="4320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1321191" y="3716590"/>
              <a:ext cx="432000" cy="4320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Oval 19"/>
            <p:cNvSpPr/>
            <p:nvPr/>
          </p:nvSpPr>
          <p:spPr>
            <a:xfrm>
              <a:off x="1904543" y="3716590"/>
              <a:ext cx="432000" cy="4320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1" name="Oval 20"/>
          <p:cNvSpPr/>
          <p:nvPr/>
        </p:nvSpPr>
        <p:spPr>
          <a:xfrm>
            <a:off x="3417523" y="4369001"/>
            <a:ext cx="288000" cy="288000"/>
          </a:xfrm>
          <a:prstGeom prst="ellipse">
            <a:avLst/>
          </a:prstGeom>
          <a:solidFill>
            <a:srgbClr val="FFC000">
              <a:alpha val="46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5933986" y="4351463"/>
            <a:ext cx="288000" cy="288000"/>
          </a:xfrm>
          <a:prstGeom prst="ellipse">
            <a:avLst/>
          </a:prstGeom>
          <a:solidFill>
            <a:srgbClr val="FFC000">
              <a:alpha val="46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4987817" y="4369001"/>
            <a:ext cx="288000" cy="288000"/>
          </a:xfrm>
          <a:prstGeom prst="ellipse">
            <a:avLst/>
          </a:prstGeom>
          <a:solidFill>
            <a:srgbClr val="FFC000">
              <a:alpha val="46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4362366" y="4351463"/>
            <a:ext cx="288000" cy="288000"/>
          </a:xfrm>
          <a:prstGeom prst="ellipse">
            <a:avLst/>
          </a:prstGeom>
          <a:solidFill>
            <a:srgbClr val="FFC000">
              <a:alpha val="46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6416079" y="1561648"/>
            <a:ext cx="699670" cy="197307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6944522" y="2660209"/>
            <a:ext cx="342453" cy="393187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1276649" y="5129118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8, 11, 13, 16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remove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6" presetClass="emph" presetSubtype="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100" fill="hold"/>
                                        <p:tgtEl>
                                          <p:spTgt spid="26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0" dur="2300" fill="hold"/>
                                        <p:tgtEl>
                                          <p:spTgt spid="11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mph" presetSubtype="0" fill="remove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48" dur="2200" fill="hold"/>
                                        <p:tgtEl>
                                          <p:spTgt spid="5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" grpId="0"/>
      <p:bldP spid="6" grpId="1"/>
      <p:bldP spid="21" grpId="0" animBg="1"/>
      <p:bldP spid="22" grpId="0" animBg="1"/>
      <p:bldP spid="23" grpId="0" animBg="1"/>
      <p:bldP spid="24" grpId="0" animBg="1"/>
      <p:bldP spid="2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854" y="3991345"/>
            <a:ext cx="7200000" cy="755312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1276649" y="5129118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19, 17, 14, 9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143404" y="464961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Ordering from 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greatest to smallest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145465" y="3221496"/>
            <a:ext cx="8035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17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195932" y="3296846"/>
            <a:ext cx="21505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nineteen</a:t>
            </a:r>
            <a:endParaRPr lang="en-GB" sz="40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3731423" y="4369001"/>
            <a:ext cx="288000" cy="288000"/>
          </a:xfrm>
          <a:prstGeom prst="ellipse">
            <a:avLst/>
          </a:prstGeom>
          <a:solidFill>
            <a:srgbClr val="FFC000">
              <a:alpha val="46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6247887" y="4351463"/>
            <a:ext cx="288000" cy="288000"/>
          </a:xfrm>
          <a:prstGeom prst="ellipse">
            <a:avLst/>
          </a:prstGeom>
          <a:solidFill>
            <a:srgbClr val="FFC000">
              <a:alpha val="46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6880087" y="4351463"/>
            <a:ext cx="288000" cy="288000"/>
          </a:xfrm>
          <a:prstGeom prst="ellipse">
            <a:avLst/>
          </a:prstGeom>
          <a:solidFill>
            <a:srgbClr val="FFC000">
              <a:alpha val="46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5317714" y="4351463"/>
            <a:ext cx="288000" cy="288000"/>
          </a:xfrm>
          <a:prstGeom prst="ellipse">
            <a:avLst/>
          </a:prstGeom>
          <a:solidFill>
            <a:srgbClr val="FFC000">
              <a:alpha val="46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8" name="Group 7"/>
          <p:cNvGrpSpPr/>
          <p:nvPr/>
        </p:nvGrpSpPr>
        <p:grpSpPr>
          <a:xfrm>
            <a:off x="2706792" y="1801994"/>
            <a:ext cx="2678923" cy="1181431"/>
            <a:chOff x="2706792" y="1801994"/>
            <a:chExt cx="2678923" cy="1181431"/>
          </a:xfrm>
        </p:grpSpPr>
        <p:grpSp>
          <p:nvGrpSpPr>
            <p:cNvPr id="31" name="Group 30"/>
            <p:cNvGrpSpPr/>
            <p:nvPr/>
          </p:nvGrpSpPr>
          <p:grpSpPr>
            <a:xfrm>
              <a:off x="2706792" y="1801994"/>
              <a:ext cx="2678923" cy="1181431"/>
              <a:chOff x="547802" y="2967159"/>
              <a:chExt cx="3155477" cy="1393574"/>
            </a:xfrm>
          </p:grpSpPr>
          <p:pic>
            <p:nvPicPr>
              <p:cNvPr id="32" name="Picture 31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1428754" y="2086207"/>
                <a:ext cx="1393574" cy="3155477"/>
              </a:xfrm>
              <a:prstGeom prst="rect">
                <a:avLst/>
              </a:prstGeom>
            </p:spPr>
          </p:pic>
          <p:sp>
            <p:nvSpPr>
              <p:cNvPr id="33" name="Oval 32"/>
              <p:cNvSpPr/>
              <p:nvPr/>
            </p:nvSpPr>
            <p:spPr>
              <a:xfrm>
                <a:off x="734289" y="3148545"/>
                <a:ext cx="432000" cy="432000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" name="Oval 33"/>
              <p:cNvSpPr/>
              <p:nvPr/>
            </p:nvSpPr>
            <p:spPr>
              <a:xfrm>
                <a:off x="1321196" y="3148545"/>
                <a:ext cx="432000" cy="432000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val 34"/>
              <p:cNvSpPr/>
              <p:nvPr/>
            </p:nvSpPr>
            <p:spPr>
              <a:xfrm>
                <a:off x="1904548" y="3148545"/>
                <a:ext cx="432000" cy="432000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Oval 35"/>
              <p:cNvSpPr/>
              <p:nvPr/>
            </p:nvSpPr>
            <p:spPr>
              <a:xfrm>
                <a:off x="2487900" y="3148545"/>
                <a:ext cx="432000" cy="432000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Oval 36"/>
              <p:cNvSpPr/>
              <p:nvPr/>
            </p:nvSpPr>
            <p:spPr>
              <a:xfrm>
                <a:off x="3085107" y="3148545"/>
                <a:ext cx="432000" cy="432000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8" name="Oval 37"/>
              <p:cNvSpPr/>
              <p:nvPr/>
            </p:nvSpPr>
            <p:spPr>
              <a:xfrm>
                <a:off x="734284" y="3716590"/>
                <a:ext cx="432000" cy="432000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9" name="Oval 38"/>
              <p:cNvSpPr/>
              <p:nvPr/>
            </p:nvSpPr>
            <p:spPr>
              <a:xfrm>
                <a:off x="1321191" y="3716590"/>
                <a:ext cx="432000" cy="432000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Oval 39"/>
              <p:cNvSpPr/>
              <p:nvPr/>
            </p:nvSpPr>
            <p:spPr>
              <a:xfrm>
                <a:off x="1904543" y="3716590"/>
                <a:ext cx="432000" cy="432000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47" name="Oval 46"/>
            <p:cNvSpPr/>
            <p:nvPr/>
          </p:nvSpPr>
          <p:spPr>
            <a:xfrm>
              <a:off x="4353884" y="2451641"/>
              <a:ext cx="366757" cy="366237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416079" y="1561648"/>
            <a:ext cx="858686" cy="1973071"/>
            <a:chOff x="6416079" y="1561648"/>
            <a:chExt cx="858686" cy="1973071"/>
          </a:xfrm>
        </p:grpSpPr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5002" t="23074" r="31995" b="33000"/>
            <a:stretch/>
          </p:blipFill>
          <p:spPr>
            <a:xfrm>
              <a:off x="6416079" y="1561648"/>
              <a:ext cx="699670" cy="1973071"/>
            </a:xfrm>
            <a:prstGeom prst="rect">
              <a:avLst/>
            </a:prstGeom>
          </p:spPr>
        </p:pic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932312" y="2660209"/>
              <a:ext cx="342453" cy="393187"/>
            </a:xfrm>
            <a:prstGeom prst="rect">
              <a:avLst/>
            </a:prstGeom>
          </p:spPr>
        </p:pic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932312" y="2392709"/>
              <a:ext cx="342453" cy="393187"/>
            </a:xfrm>
            <a:prstGeom prst="rect">
              <a:avLst/>
            </a:prstGeom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932312" y="2090332"/>
              <a:ext cx="342453" cy="393187"/>
            </a:xfrm>
            <a:prstGeom prst="rect">
              <a:avLst/>
            </a:prstGeom>
          </p:spPr>
        </p:pic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932312" y="1816855"/>
              <a:ext cx="342453" cy="393187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980359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mph" presetSubtype="0" fill="remove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20" dur="2200" fill="hold"/>
                                        <p:tgtEl>
                                          <p:spTgt spid="29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mph" presetSubtype="0" fill="remove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30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9" grpId="0"/>
      <p:bldP spid="29" grpId="1"/>
      <p:bldP spid="30" grpId="0"/>
      <p:bldP spid="30" grpId="1"/>
      <p:bldP spid="41" grpId="0" animBg="1"/>
      <p:bldP spid="42" grpId="0" animBg="1"/>
      <p:bldP spid="43" grpId="0" animBg="1"/>
      <p:bldP spid="4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226660" y="440583"/>
            <a:ext cx="79663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Comparing tens and ones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667512" y="1098805"/>
            <a:ext cx="1968613" cy="1973071"/>
            <a:chOff x="761201" y="3284050"/>
            <a:chExt cx="1968613" cy="1973071"/>
          </a:xfrm>
        </p:grpSpPr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761201" y="3284050"/>
              <a:ext cx="699670" cy="1973071"/>
            </a:xfrm>
            <a:prstGeom prst="rect">
              <a:avLst/>
            </a:prstGeom>
          </p:spPr>
        </p:pic>
        <p:pic>
          <p:nvPicPr>
            <p:cNvPr id="72" name="Picture 71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126142" y="3284050"/>
              <a:ext cx="699670" cy="1973071"/>
            </a:xfrm>
            <a:prstGeom prst="rect">
              <a:avLst/>
            </a:prstGeom>
          </p:spPr>
        </p:pic>
        <p:pic>
          <p:nvPicPr>
            <p:cNvPr id="73" name="Picture 72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550465" y="3284050"/>
              <a:ext cx="699670" cy="1973071"/>
            </a:xfrm>
            <a:prstGeom prst="rect">
              <a:avLst/>
            </a:prstGeom>
          </p:spPr>
        </p:pic>
        <p:pic>
          <p:nvPicPr>
            <p:cNvPr id="80" name="Picture 7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2097334" y="3984824"/>
              <a:ext cx="342453" cy="393187"/>
            </a:xfrm>
            <a:prstGeom prst="rect">
              <a:avLst/>
            </a:prstGeom>
          </p:spPr>
        </p:pic>
        <p:pic>
          <p:nvPicPr>
            <p:cNvPr id="81" name="Picture 8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2097829" y="4333817"/>
              <a:ext cx="342453" cy="393187"/>
            </a:xfrm>
            <a:prstGeom prst="rect">
              <a:avLst/>
            </a:prstGeom>
          </p:spPr>
        </p:pic>
        <p:pic>
          <p:nvPicPr>
            <p:cNvPr id="82" name="Picture 8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2098324" y="4730572"/>
              <a:ext cx="342453" cy="393187"/>
            </a:xfrm>
            <a:prstGeom prst="rect">
              <a:avLst/>
            </a:prstGeom>
          </p:spPr>
        </p:pic>
        <p:pic>
          <p:nvPicPr>
            <p:cNvPr id="83" name="Picture 8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2386371" y="3984824"/>
              <a:ext cx="342453" cy="393187"/>
            </a:xfrm>
            <a:prstGeom prst="rect">
              <a:avLst/>
            </a:prstGeom>
          </p:spPr>
        </p:pic>
        <p:pic>
          <p:nvPicPr>
            <p:cNvPr id="84" name="Picture 8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2386866" y="4333817"/>
              <a:ext cx="342453" cy="393187"/>
            </a:xfrm>
            <a:prstGeom prst="rect">
              <a:avLst/>
            </a:prstGeom>
          </p:spPr>
        </p:pic>
        <p:pic>
          <p:nvPicPr>
            <p:cNvPr id="85" name="Picture 8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2387361" y="4730572"/>
              <a:ext cx="342453" cy="393187"/>
            </a:xfrm>
            <a:prstGeom prst="rect">
              <a:avLst/>
            </a:prstGeom>
          </p:spPr>
        </p:pic>
      </p:grpSp>
      <p:grpSp>
        <p:nvGrpSpPr>
          <p:cNvPr id="2" name="Group 1"/>
          <p:cNvGrpSpPr/>
          <p:nvPr/>
        </p:nvGrpSpPr>
        <p:grpSpPr>
          <a:xfrm>
            <a:off x="3565625" y="1098805"/>
            <a:ext cx="1719542" cy="1973071"/>
            <a:chOff x="3565625" y="1098805"/>
            <a:chExt cx="1719542" cy="1973071"/>
          </a:xfrm>
        </p:grpSpPr>
        <p:pic>
          <p:nvPicPr>
            <p:cNvPr id="75" name="Picture 74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3565625" y="1098805"/>
              <a:ext cx="699670" cy="1973071"/>
            </a:xfrm>
            <a:prstGeom prst="rect">
              <a:avLst/>
            </a:prstGeom>
          </p:spPr>
        </p:pic>
        <p:pic>
          <p:nvPicPr>
            <p:cNvPr id="76" name="Picture 75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3989948" y="1098805"/>
              <a:ext cx="699670" cy="1973071"/>
            </a:xfrm>
            <a:prstGeom prst="rect">
              <a:avLst/>
            </a:prstGeom>
          </p:spPr>
        </p:pic>
        <p:pic>
          <p:nvPicPr>
            <p:cNvPr id="77" name="Picture 76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4402521" y="1098805"/>
              <a:ext cx="699670" cy="1973071"/>
            </a:xfrm>
            <a:prstGeom prst="rect">
              <a:avLst/>
            </a:prstGeom>
          </p:spPr>
        </p:pic>
        <p:pic>
          <p:nvPicPr>
            <p:cNvPr id="86" name="Picture 8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4941724" y="1800882"/>
              <a:ext cx="342453" cy="393187"/>
            </a:xfrm>
            <a:prstGeom prst="rect">
              <a:avLst/>
            </a:prstGeom>
          </p:spPr>
        </p:pic>
        <p:pic>
          <p:nvPicPr>
            <p:cNvPr id="87" name="Picture 8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4942219" y="2149875"/>
              <a:ext cx="342453" cy="393187"/>
            </a:xfrm>
            <a:prstGeom prst="rect">
              <a:avLst/>
            </a:prstGeom>
          </p:spPr>
        </p:pic>
        <p:pic>
          <p:nvPicPr>
            <p:cNvPr id="88" name="Picture 8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4942714" y="2546630"/>
              <a:ext cx="342453" cy="393187"/>
            </a:xfrm>
            <a:prstGeom prst="rect">
              <a:avLst/>
            </a:prstGeom>
          </p:spPr>
        </p:pic>
      </p:grpSp>
      <p:grpSp>
        <p:nvGrpSpPr>
          <p:cNvPr id="3" name="Group 2"/>
          <p:cNvGrpSpPr/>
          <p:nvPr/>
        </p:nvGrpSpPr>
        <p:grpSpPr>
          <a:xfrm>
            <a:off x="5969857" y="1098805"/>
            <a:ext cx="1974910" cy="1973071"/>
            <a:chOff x="5969857" y="1098805"/>
            <a:chExt cx="1974910" cy="1973071"/>
          </a:xfrm>
        </p:grpSpPr>
        <p:pic>
          <p:nvPicPr>
            <p:cNvPr id="74" name="Picture 73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5969857" y="1098805"/>
              <a:ext cx="699670" cy="1973071"/>
            </a:xfrm>
            <a:prstGeom prst="rect">
              <a:avLst/>
            </a:prstGeom>
          </p:spPr>
        </p:pic>
        <p:grpSp>
          <p:nvGrpSpPr>
            <p:cNvPr id="20" name="Group 19"/>
            <p:cNvGrpSpPr/>
            <p:nvPr/>
          </p:nvGrpSpPr>
          <p:grpSpPr>
            <a:xfrm>
              <a:off x="6324278" y="1098805"/>
              <a:ext cx="1620489" cy="1973071"/>
              <a:chOff x="6417967" y="3284050"/>
              <a:chExt cx="1620489" cy="1973071"/>
            </a:xfrm>
          </p:grpSpPr>
          <p:pic>
            <p:nvPicPr>
              <p:cNvPr id="78" name="Picture 77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l="35002" t="23074" r="31995" b="33000"/>
              <a:stretch/>
            </p:blipFill>
            <p:spPr>
              <a:xfrm>
                <a:off x="6417967" y="3284050"/>
                <a:ext cx="699670" cy="1973071"/>
              </a:xfrm>
              <a:prstGeom prst="rect">
                <a:avLst/>
              </a:prstGeom>
            </p:spPr>
          </p:pic>
          <p:pic>
            <p:nvPicPr>
              <p:cNvPr id="79" name="Picture 78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l="35002" t="23074" r="31995" b="33000"/>
              <a:stretch/>
            </p:blipFill>
            <p:spPr>
              <a:xfrm>
                <a:off x="6814994" y="3284050"/>
                <a:ext cx="699670" cy="1973071"/>
              </a:xfrm>
              <a:prstGeom prst="rect">
                <a:avLst/>
              </a:prstGeom>
            </p:spPr>
          </p:pic>
          <p:pic>
            <p:nvPicPr>
              <p:cNvPr id="89" name="Picture 88">
                <a:extLst>
                  <a:ext uri="{FF2B5EF4-FFF2-40B4-BE49-F238E27FC236}">
                    <a16:creationId xmlns:a16="http://schemas.microsoft.com/office/drawing/2014/main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l="39934" t="34426" r="42244" b="42987"/>
              <a:stretch/>
            </p:blipFill>
            <p:spPr>
              <a:xfrm>
                <a:off x="7695013" y="3986127"/>
                <a:ext cx="342453" cy="393187"/>
              </a:xfrm>
              <a:prstGeom prst="rect">
                <a:avLst/>
              </a:prstGeom>
            </p:spPr>
          </p:pic>
          <p:pic>
            <p:nvPicPr>
              <p:cNvPr id="90" name="Picture 89">
                <a:extLst>
                  <a:ext uri="{FF2B5EF4-FFF2-40B4-BE49-F238E27FC236}">
                    <a16:creationId xmlns:a16="http://schemas.microsoft.com/office/drawing/2014/main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l="39934" t="34426" r="42244" b="42987"/>
              <a:stretch/>
            </p:blipFill>
            <p:spPr>
              <a:xfrm>
                <a:off x="7695508" y="4335120"/>
                <a:ext cx="342453" cy="393187"/>
              </a:xfrm>
              <a:prstGeom prst="rect">
                <a:avLst/>
              </a:prstGeom>
            </p:spPr>
          </p:pic>
          <p:pic>
            <p:nvPicPr>
              <p:cNvPr id="91" name="Picture 90">
                <a:extLst>
                  <a:ext uri="{FF2B5EF4-FFF2-40B4-BE49-F238E27FC236}">
                    <a16:creationId xmlns:a16="http://schemas.microsoft.com/office/drawing/2014/main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l="39934" t="34426" r="42244" b="42987"/>
              <a:stretch/>
            </p:blipFill>
            <p:spPr>
              <a:xfrm>
                <a:off x="7696003" y="4731875"/>
                <a:ext cx="342453" cy="393187"/>
              </a:xfrm>
              <a:prstGeom prst="rect">
                <a:avLst/>
              </a:prstGeom>
            </p:spPr>
          </p:pic>
          <p:pic>
            <p:nvPicPr>
              <p:cNvPr id="92" name="Picture 91">
                <a:extLst>
                  <a:ext uri="{FF2B5EF4-FFF2-40B4-BE49-F238E27FC236}">
                    <a16:creationId xmlns:a16="http://schemas.microsoft.com/office/drawing/2014/main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l="39934" t="34426" r="42244" b="42987"/>
              <a:stretch/>
            </p:blipFill>
            <p:spPr>
              <a:xfrm>
                <a:off x="7457578" y="3986127"/>
                <a:ext cx="342453" cy="393187"/>
              </a:xfrm>
              <a:prstGeom prst="rect">
                <a:avLst/>
              </a:prstGeom>
            </p:spPr>
          </p:pic>
          <p:pic>
            <p:nvPicPr>
              <p:cNvPr id="93" name="Picture 92">
                <a:extLst>
                  <a:ext uri="{FF2B5EF4-FFF2-40B4-BE49-F238E27FC236}">
                    <a16:creationId xmlns:a16="http://schemas.microsoft.com/office/drawing/2014/main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l="39934" t="34426" r="42244" b="42987"/>
              <a:stretch/>
            </p:blipFill>
            <p:spPr>
              <a:xfrm>
                <a:off x="7458073" y="4335120"/>
                <a:ext cx="342453" cy="393187"/>
              </a:xfrm>
              <a:prstGeom prst="rect">
                <a:avLst/>
              </a:prstGeom>
            </p:spPr>
          </p:pic>
          <p:pic>
            <p:nvPicPr>
              <p:cNvPr id="94" name="Picture 93">
                <a:extLst>
                  <a:ext uri="{FF2B5EF4-FFF2-40B4-BE49-F238E27FC236}">
                    <a16:creationId xmlns:a16="http://schemas.microsoft.com/office/drawing/2014/main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l="39934" t="34426" r="42244" b="42987"/>
              <a:stretch/>
            </p:blipFill>
            <p:spPr>
              <a:xfrm>
                <a:off x="7458568" y="4731875"/>
                <a:ext cx="342453" cy="393187"/>
              </a:xfrm>
              <a:prstGeom prst="rect">
                <a:avLst/>
              </a:prstGeom>
            </p:spPr>
          </p:pic>
          <p:pic>
            <p:nvPicPr>
              <p:cNvPr id="95" name="Picture 94">
                <a:extLst>
                  <a:ext uri="{FF2B5EF4-FFF2-40B4-BE49-F238E27FC236}">
                    <a16:creationId xmlns:a16="http://schemas.microsoft.com/office/drawing/2014/main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l="39934" t="34426" r="42244" b="42987"/>
              <a:stretch/>
            </p:blipFill>
            <p:spPr>
              <a:xfrm>
                <a:off x="7683637" y="3674501"/>
                <a:ext cx="342453" cy="393187"/>
              </a:xfrm>
              <a:prstGeom prst="rect">
                <a:avLst/>
              </a:prstGeom>
            </p:spPr>
          </p:pic>
          <p:pic>
            <p:nvPicPr>
              <p:cNvPr id="96" name="Picture 95">
                <a:extLst>
                  <a:ext uri="{FF2B5EF4-FFF2-40B4-BE49-F238E27FC236}">
                    <a16:creationId xmlns:a16="http://schemas.microsoft.com/office/drawing/2014/main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l="39934" t="34426" r="42244" b="42987"/>
              <a:stretch/>
            </p:blipFill>
            <p:spPr>
              <a:xfrm>
                <a:off x="7446202" y="3674501"/>
                <a:ext cx="342453" cy="393187"/>
              </a:xfrm>
              <a:prstGeom prst="rect">
                <a:avLst/>
              </a:prstGeom>
            </p:spPr>
          </p:pic>
        </p:grpSp>
      </p:grpSp>
      <p:sp>
        <p:nvSpPr>
          <p:cNvPr id="97" name="TextBox 96"/>
          <p:cNvSpPr txBox="1"/>
          <p:nvPr/>
        </p:nvSpPr>
        <p:spPr>
          <a:xfrm>
            <a:off x="1174619" y="281026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srgbClr val="4472C4"/>
                </a:solidFill>
                <a:latin typeface="Comic Sans MS" panose="030F0702030302020204" pitchFamily="66" charset="0"/>
              </a:rPr>
              <a:t>36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4042250" y="280392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4472C4"/>
                </a:solidFill>
                <a:latin typeface="Comic Sans MS" panose="030F0702030302020204" pitchFamily="66" charset="0"/>
              </a:rPr>
              <a:t>3</a:t>
            </a:r>
            <a:r>
              <a:rPr lang="en-GB" sz="2800" noProof="0" dirty="0">
                <a:solidFill>
                  <a:srgbClr val="4472C4"/>
                </a:solidFill>
                <a:latin typeface="Comic Sans MS" panose="030F0702030302020204" pitchFamily="66" charset="0"/>
              </a:rPr>
              <a:t>3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6972876" y="280392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4472C4"/>
                </a:solidFill>
                <a:latin typeface="Comic Sans MS" panose="030F0702030302020204" pitchFamily="66" charset="0"/>
              </a:rPr>
              <a:t>38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817638" y="5171086"/>
            <a:ext cx="7277255" cy="0"/>
          </a:xfrm>
          <a:prstGeom prst="straightConnector1">
            <a:avLst/>
          </a:prstGeom>
          <a:ln w="38100"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TextBox 99"/>
          <p:cNvSpPr txBox="1"/>
          <p:nvPr/>
        </p:nvSpPr>
        <p:spPr>
          <a:xfrm>
            <a:off x="1219040" y="5602932"/>
            <a:ext cx="62742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smallest to greatest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51862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7.40741E-7 L -0.28872 0.35093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44" y="17546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81481E-6 L -0.27326 0.32199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663" y="16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9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33333E-6 L 0.29358 0.34606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70" y="17292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81481E-6 L 0.2776 0.32199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72" y="16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7.40741E-7 L -0.03611 0.34306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06" y="17153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81481E-6 L -0.01684 0.32893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51" y="16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" grpId="0"/>
      <p:bldP spid="97" grpId="1"/>
      <p:bldP spid="98" grpId="0"/>
      <p:bldP spid="98" grpId="1"/>
      <p:bldP spid="99" grpId="0"/>
      <p:bldP spid="99" grpId="2"/>
      <p:bldP spid="10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226660" y="440583"/>
            <a:ext cx="79663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Comparing tens and ones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667512" y="1098805"/>
            <a:ext cx="1968613" cy="1973071"/>
            <a:chOff x="761201" y="3284050"/>
            <a:chExt cx="1968613" cy="1973071"/>
          </a:xfrm>
        </p:grpSpPr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761201" y="3284050"/>
              <a:ext cx="699670" cy="1973071"/>
            </a:xfrm>
            <a:prstGeom prst="rect">
              <a:avLst/>
            </a:prstGeom>
          </p:spPr>
        </p:pic>
        <p:pic>
          <p:nvPicPr>
            <p:cNvPr id="72" name="Picture 71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126142" y="3284050"/>
              <a:ext cx="699670" cy="1973071"/>
            </a:xfrm>
            <a:prstGeom prst="rect">
              <a:avLst/>
            </a:prstGeom>
          </p:spPr>
        </p:pic>
        <p:pic>
          <p:nvPicPr>
            <p:cNvPr id="73" name="Picture 72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550465" y="3284050"/>
              <a:ext cx="699670" cy="1973071"/>
            </a:xfrm>
            <a:prstGeom prst="rect">
              <a:avLst/>
            </a:prstGeom>
          </p:spPr>
        </p:pic>
        <p:pic>
          <p:nvPicPr>
            <p:cNvPr id="80" name="Picture 7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2097334" y="3984824"/>
              <a:ext cx="342453" cy="393187"/>
            </a:xfrm>
            <a:prstGeom prst="rect">
              <a:avLst/>
            </a:prstGeom>
          </p:spPr>
        </p:pic>
        <p:pic>
          <p:nvPicPr>
            <p:cNvPr id="81" name="Picture 8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2097829" y="4333817"/>
              <a:ext cx="342453" cy="393187"/>
            </a:xfrm>
            <a:prstGeom prst="rect">
              <a:avLst/>
            </a:prstGeom>
          </p:spPr>
        </p:pic>
        <p:pic>
          <p:nvPicPr>
            <p:cNvPr id="82" name="Picture 8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2098324" y="4730572"/>
              <a:ext cx="342453" cy="393187"/>
            </a:xfrm>
            <a:prstGeom prst="rect">
              <a:avLst/>
            </a:prstGeom>
          </p:spPr>
        </p:pic>
        <p:pic>
          <p:nvPicPr>
            <p:cNvPr id="83" name="Picture 8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2386371" y="3984824"/>
              <a:ext cx="342453" cy="393187"/>
            </a:xfrm>
            <a:prstGeom prst="rect">
              <a:avLst/>
            </a:prstGeom>
          </p:spPr>
        </p:pic>
        <p:pic>
          <p:nvPicPr>
            <p:cNvPr id="84" name="Picture 8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2386866" y="4333817"/>
              <a:ext cx="342453" cy="393187"/>
            </a:xfrm>
            <a:prstGeom prst="rect">
              <a:avLst/>
            </a:prstGeom>
          </p:spPr>
        </p:pic>
        <p:pic>
          <p:nvPicPr>
            <p:cNvPr id="85" name="Picture 8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2387361" y="4730572"/>
              <a:ext cx="342453" cy="393187"/>
            </a:xfrm>
            <a:prstGeom prst="rect">
              <a:avLst/>
            </a:prstGeom>
          </p:spPr>
        </p:pic>
      </p:grpSp>
      <p:grpSp>
        <p:nvGrpSpPr>
          <p:cNvPr id="19" name="Group 18"/>
          <p:cNvGrpSpPr/>
          <p:nvPr/>
        </p:nvGrpSpPr>
        <p:grpSpPr>
          <a:xfrm>
            <a:off x="3514584" y="1098805"/>
            <a:ext cx="2084483" cy="1973071"/>
            <a:chOff x="3608273" y="3284050"/>
            <a:chExt cx="2084483" cy="1973071"/>
          </a:xfrm>
        </p:grpSpPr>
        <p:pic>
          <p:nvPicPr>
            <p:cNvPr id="74" name="Picture 73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3608273" y="3284050"/>
              <a:ext cx="699670" cy="1973071"/>
            </a:xfrm>
            <a:prstGeom prst="rect">
              <a:avLst/>
            </a:prstGeom>
          </p:spPr>
        </p:pic>
        <p:pic>
          <p:nvPicPr>
            <p:cNvPr id="75" name="Picture 74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3973214" y="3284050"/>
              <a:ext cx="699670" cy="1973071"/>
            </a:xfrm>
            <a:prstGeom prst="rect">
              <a:avLst/>
            </a:prstGeom>
          </p:spPr>
        </p:pic>
        <p:pic>
          <p:nvPicPr>
            <p:cNvPr id="76" name="Picture 75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4397537" y="3284050"/>
              <a:ext cx="699670" cy="1973071"/>
            </a:xfrm>
            <a:prstGeom prst="rect">
              <a:avLst/>
            </a:prstGeom>
          </p:spPr>
        </p:pic>
        <p:pic>
          <p:nvPicPr>
            <p:cNvPr id="77" name="Picture 76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4810110" y="3284050"/>
              <a:ext cx="699670" cy="1973071"/>
            </a:xfrm>
            <a:prstGeom prst="rect">
              <a:avLst/>
            </a:prstGeom>
          </p:spPr>
        </p:pic>
        <p:pic>
          <p:nvPicPr>
            <p:cNvPr id="86" name="Picture 8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5349313" y="3986127"/>
              <a:ext cx="342453" cy="393187"/>
            </a:xfrm>
            <a:prstGeom prst="rect">
              <a:avLst/>
            </a:prstGeom>
          </p:spPr>
        </p:pic>
        <p:pic>
          <p:nvPicPr>
            <p:cNvPr id="87" name="Picture 8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5349808" y="4335120"/>
              <a:ext cx="342453" cy="393187"/>
            </a:xfrm>
            <a:prstGeom prst="rect">
              <a:avLst/>
            </a:prstGeom>
          </p:spPr>
        </p:pic>
        <p:pic>
          <p:nvPicPr>
            <p:cNvPr id="88" name="Picture 8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5350303" y="4731875"/>
              <a:ext cx="342453" cy="393187"/>
            </a:xfrm>
            <a:prstGeom prst="rect">
              <a:avLst/>
            </a:prstGeom>
          </p:spPr>
        </p:pic>
      </p:grpSp>
      <p:grpSp>
        <p:nvGrpSpPr>
          <p:cNvPr id="20" name="Group 19"/>
          <p:cNvGrpSpPr/>
          <p:nvPr/>
        </p:nvGrpSpPr>
        <p:grpSpPr>
          <a:xfrm>
            <a:off x="6324278" y="1098805"/>
            <a:ext cx="1620489" cy="1973071"/>
            <a:chOff x="6417967" y="3284050"/>
            <a:chExt cx="1620489" cy="1973071"/>
          </a:xfrm>
        </p:grpSpPr>
        <p:pic>
          <p:nvPicPr>
            <p:cNvPr id="78" name="Picture 77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6417967" y="3284050"/>
              <a:ext cx="699670" cy="1973071"/>
            </a:xfrm>
            <a:prstGeom prst="rect">
              <a:avLst/>
            </a:prstGeom>
          </p:spPr>
        </p:pic>
        <p:pic>
          <p:nvPicPr>
            <p:cNvPr id="79" name="Picture 78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6814994" y="3284050"/>
              <a:ext cx="699670" cy="1973071"/>
            </a:xfrm>
            <a:prstGeom prst="rect">
              <a:avLst/>
            </a:prstGeom>
          </p:spPr>
        </p:pic>
        <p:pic>
          <p:nvPicPr>
            <p:cNvPr id="89" name="Picture 8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7695013" y="3986127"/>
              <a:ext cx="342453" cy="393187"/>
            </a:xfrm>
            <a:prstGeom prst="rect">
              <a:avLst/>
            </a:prstGeom>
          </p:spPr>
        </p:pic>
        <p:pic>
          <p:nvPicPr>
            <p:cNvPr id="90" name="Picture 8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7695508" y="4335120"/>
              <a:ext cx="342453" cy="393187"/>
            </a:xfrm>
            <a:prstGeom prst="rect">
              <a:avLst/>
            </a:prstGeom>
          </p:spPr>
        </p:pic>
        <p:pic>
          <p:nvPicPr>
            <p:cNvPr id="91" name="Picture 9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7696003" y="4731875"/>
              <a:ext cx="342453" cy="393187"/>
            </a:xfrm>
            <a:prstGeom prst="rect">
              <a:avLst/>
            </a:prstGeom>
          </p:spPr>
        </p:pic>
        <p:pic>
          <p:nvPicPr>
            <p:cNvPr id="92" name="Picture 9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7389338" y="3986127"/>
              <a:ext cx="342453" cy="393187"/>
            </a:xfrm>
            <a:prstGeom prst="rect">
              <a:avLst/>
            </a:prstGeom>
          </p:spPr>
        </p:pic>
        <p:pic>
          <p:nvPicPr>
            <p:cNvPr id="93" name="Picture 9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7389833" y="4335120"/>
              <a:ext cx="342453" cy="393187"/>
            </a:xfrm>
            <a:prstGeom prst="rect">
              <a:avLst/>
            </a:prstGeom>
          </p:spPr>
        </p:pic>
        <p:pic>
          <p:nvPicPr>
            <p:cNvPr id="94" name="Picture 9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7390328" y="4731875"/>
              <a:ext cx="342453" cy="393187"/>
            </a:xfrm>
            <a:prstGeom prst="rect">
              <a:avLst/>
            </a:prstGeom>
          </p:spPr>
        </p:pic>
        <p:pic>
          <p:nvPicPr>
            <p:cNvPr id="95" name="Picture 9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7683637" y="3674501"/>
              <a:ext cx="342453" cy="393187"/>
            </a:xfrm>
            <a:prstGeom prst="rect">
              <a:avLst/>
            </a:prstGeom>
          </p:spPr>
        </p:pic>
        <p:pic>
          <p:nvPicPr>
            <p:cNvPr id="96" name="Picture 9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7377962" y="3674501"/>
              <a:ext cx="342453" cy="393187"/>
            </a:xfrm>
            <a:prstGeom prst="rect">
              <a:avLst/>
            </a:prstGeom>
          </p:spPr>
        </p:pic>
      </p:grpSp>
      <p:sp>
        <p:nvSpPr>
          <p:cNvPr id="97" name="TextBox 96"/>
          <p:cNvSpPr txBox="1"/>
          <p:nvPr/>
        </p:nvSpPr>
        <p:spPr>
          <a:xfrm>
            <a:off x="1174619" y="281026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srgbClr val="4472C4"/>
                </a:solidFill>
                <a:latin typeface="Comic Sans MS" panose="030F0702030302020204" pitchFamily="66" charset="0"/>
              </a:rPr>
              <a:t>36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4356150" y="280392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srgbClr val="4472C4"/>
                </a:solidFill>
                <a:latin typeface="Comic Sans MS" panose="030F0702030302020204" pitchFamily="66" charset="0"/>
              </a:rPr>
              <a:t>43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6972876" y="280392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4472C4"/>
                </a:solidFill>
                <a:latin typeface="Comic Sans MS" panose="030F0702030302020204" pitchFamily="66" charset="0"/>
              </a:rPr>
              <a:t>28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817638" y="5171086"/>
            <a:ext cx="7277255" cy="0"/>
          </a:xfrm>
          <a:prstGeom prst="straightConnector1">
            <a:avLst/>
          </a:prstGeom>
          <a:ln w="38100"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TextBox 99"/>
          <p:cNvSpPr txBox="1"/>
          <p:nvPr/>
        </p:nvSpPr>
        <p:spPr>
          <a:xfrm>
            <a:off x="1219040" y="5602932"/>
            <a:ext cx="62742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smallest to greatest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78254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81 -0.00833 L -0.63958 0.3400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378" y="17407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81481E-6 L -0.59358 0.30069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688" y="15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9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0.00186 L 0.27848 0.34213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24" y="17199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81481E-6 L 0.27257 0.32199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628" y="16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9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022E-16 -7.40741E-7 L 0.26389 0.34097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94" y="17037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4.81481E-6 L 0.25052 0.32199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17" y="16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" grpId="0"/>
      <p:bldP spid="97" grpId="1"/>
      <p:bldP spid="98" grpId="0"/>
      <p:bldP spid="98" grpId="1"/>
      <p:bldP spid="99" grpId="0"/>
      <p:bldP spid="99" grpId="1"/>
      <p:bldP spid="10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391671" y="450528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Ordering numbers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4647111" y="1775805"/>
            <a:ext cx="951058" cy="1237595"/>
            <a:chOff x="3931271" y="1833499"/>
            <a:chExt cx="951058" cy="1237595"/>
          </a:xfrm>
        </p:grpSpPr>
        <p:sp>
          <p:nvSpPr>
            <p:cNvPr id="5" name="Rounded Rectangle 4"/>
            <p:cNvSpPr/>
            <p:nvPr/>
          </p:nvSpPr>
          <p:spPr>
            <a:xfrm>
              <a:off x="3931271" y="1833499"/>
              <a:ext cx="951058" cy="1237595"/>
            </a:xfrm>
            <a:prstGeom prst="roundRect">
              <a:avLst/>
            </a:prstGeom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3931271" y="1979204"/>
              <a:ext cx="95105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Arial Rounded MT Bold" panose="020F0704030504030204" pitchFamily="34" charset="0"/>
                </a:rPr>
                <a:t>48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985629" y="1775805"/>
            <a:ext cx="951058" cy="1237595"/>
            <a:chOff x="985629" y="1746643"/>
            <a:chExt cx="951058" cy="1237595"/>
          </a:xfrm>
        </p:grpSpPr>
        <p:sp>
          <p:nvSpPr>
            <p:cNvPr id="7" name="Rounded Rectangle 6"/>
            <p:cNvSpPr/>
            <p:nvPr/>
          </p:nvSpPr>
          <p:spPr>
            <a:xfrm>
              <a:off x="985629" y="1746643"/>
              <a:ext cx="951058" cy="1237595"/>
            </a:xfrm>
            <a:prstGeom prst="roundRect">
              <a:avLst/>
            </a:prstGeom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985629" y="1892348"/>
              <a:ext cx="95105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Arial Rounded MT Bold" panose="020F0704030504030204" pitchFamily="34" charset="0"/>
                </a:rPr>
                <a:t>28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6477851" y="1775805"/>
            <a:ext cx="972532" cy="1237595"/>
            <a:chOff x="6177600" y="1572606"/>
            <a:chExt cx="972532" cy="1237595"/>
          </a:xfrm>
        </p:grpSpPr>
        <p:sp>
          <p:nvSpPr>
            <p:cNvPr id="10" name="Rounded Rectangle 9"/>
            <p:cNvSpPr/>
            <p:nvPr/>
          </p:nvSpPr>
          <p:spPr>
            <a:xfrm>
              <a:off x="6177600" y="1572606"/>
              <a:ext cx="951058" cy="1237595"/>
            </a:xfrm>
            <a:prstGeom prst="roundRect">
              <a:avLst/>
            </a:prstGeom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199074" y="1716105"/>
              <a:ext cx="95105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Arial Rounded MT Bold" panose="020F0704030504030204" pitchFamily="34" charset="0"/>
                </a:rPr>
                <a:t> 8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2816370" y="1775805"/>
            <a:ext cx="951058" cy="1237595"/>
            <a:chOff x="3551540" y="3548439"/>
            <a:chExt cx="951058" cy="1237595"/>
          </a:xfrm>
        </p:grpSpPr>
        <p:sp>
          <p:nvSpPr>
            <p:cNvPr id="15" name="Rounded Rectangle 14"/>
            <p:cNvSpPr/>
            <p:nvPr/>
          </p:nvSpPr>
          <p:spPr>
            <a:xfrm>
              <a:off x="3551540" y="3548439"/>
              <a:ext cx="951058" cy="1237595"/>
            </a:xfrm>
            <a:prstGeom prst="roundRect">
              <a:avLst/>
            </a:prstGeom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551540" y="3694144"/>
              <a:ext cx="95105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Arial Rounded MT Bold" panose="020F0704030504030204" pitchFamily="34" charset="0"/>
                </a:rPr>
                <a:t>18</a:t>
              </a:r>
            </a:p>
          </p:txBody>
        </p:sp>
      </p:grpSp>
      <p:cxnSp>
        <p:nvCxnSpPr>
          <p:cNvPr id="21" name="Straight Arrow Connector 20"/>
          <p:cNvCxnSpPr/>
          <p:nvPr/>
        </p:nvCxnSpPr>
        <p:spPr>
          <a:xfrm>
            <a:off x="817638" y="5171086"/>
            <a:ext cx="7277255" cy="0"/>
          </a:xfrm>
          <a:prstGeom prst="straightConnector1">
            <a:avLst/>
          </a:prstGeom>
          <a:ln w="38100"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1219040" y="5602932"/>
            <a:ext cx="62742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smallest to greatest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4289" y="409405"/>
            <a:ext cx="747045" cy="747045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496808" y="55209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55837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4.07407E-6 L -0.59896 0.30047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948" y="15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07407E-6 L -0.00313 0.2997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" y="14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07407E-6 L 0.40139 0.3004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69" y="15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07407E-6 L 0.20104 0.30047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52" y="15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1450777" y="1601664"/>
            <a:ext cx="951058" cy="1237595"/>
            <a:chOff x="3931271" y="1833499"/>
            <a:chExt cx="951058" cy="1237595"/>
          </a:xfrm>
        </p:grpSpPr>
        <p:sp>
          <p:nvSpPr>
            <p:cNvPr id="5" name="Rounded Rectangle 4"/>
            <p:cNvSpPr/>
            <p:nvPr/>
          </p:nvSpPr>
          <p:spPr>
            <a:xfrm>
              <a:off x="3931271" y="1833499"/>
              <a:ext cx="951058" cy="1237595"/>
            </a:xfrm>
            <a:prstGeom prst="roundRect">
              <a:avLst/>
            </a:prstGeom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3931271" y="1979204"/>
              <a:ext cx="95105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Arial Rounded MT Bold" panose="020F0704030504030204" pitchFamily="34" charset="0"/>
                </a:rPr>
                <a:t>46</a:t>
              </a: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6485677" y="1601664"/>
            <a:ext cx="951058" cy="1237595"/>
            <a:chOff x="6199074" y="1579470"/>
            <a:chExt cx="951058" cy="1237595"/>
          </a:xfrm>
        </p:grpSpPr>
        <p:sp>
          <p:nvSpPr>
            <p:cNvPr id="10" name="Rounded Rectangle 9"/>
            <p:cNvSpPr/>
            <p:nvPr/>
          </p:nvSpPr>
          <p:spPr>
            <a:xfrm>
              <a:off x="6199074" y="1579470"/>
              <a:ext cx="951058" cy="1237595"/>
            </a:xfrm>
            <a:prstGeom prst="roundRect">
              <a:avLst/>
            </a:prstGeom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199074" y="1716105"/>
              <a:ext cx="95105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Arial Rounded MT Bold" panose="020F0704030504030204" pitchFamily="34" charset="0"/>
                </a:rPr>
                <a:t>49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3127931" y="1601664"/>
            <a:ext cx="954496" cy="1237595"/>
            <a:chOff x="1457720" y="3562270"/>
            <a:chExt cx="954496" cy="1237595"/>
          </a:xfrm>
        </p:grpSpPr>
        <p:sp>
          <p:nvSpPr>
            <p:cNvPr id="12" name="Rounded Rectangle 11"/>
            <p:cNvSpPr/>
            <p:nvPr/>
          </p:nvSpPr>
          <p:spPr>
            <a:xfrm>
              <a:off x="1457720" y="3562270"/>
              <a:ext cx="951058" cy="1237595"/>
            </a:xfrm>
            <a:prstGeom prst="roundRect">
              <a:avLst/>
            </a:prstGeom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461158" y="3687449"/>
              <a:ext cx="95105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Arial Rounded MT Bold" panose="020F0704030504030204" pitchFamily="34" charset="0"/>
                </a:rPr>
                <a:t>41</a:t>
              </a: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4808523" y="1601664"/>
            <a:ext cx="951058" cy="1237595"/>
            <a:chOff x="3551540" y="3548439"/>
            <a:chExt cx="951058" cy="1237595"/>
          </a:xfrm>
        </p:grpSpPr>
        <p:sp>
          <p:nvSpPr>
            <p:cNvPr id="19" name="Rounded Rectangle 18"/>
            <p:cNvSpPr/>
            <p:nvPr/>
          </p:nvSpPr>
          <p:spPr>
            <a:xfrm>
              <a:off x="3551540" y="3548439"/>
              <a:ext cx="951058" cy="1237595"/>
            </a:xfrm>
            <a:prstGeom prst="roundRect">
              <a:avLst/>
            </a:prstGeom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551540" y="3694144"/>
              <a:ext cx="95105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Arial Rounded MT Bold" panose="020F0704030504030204" pitchFamily="34" charset="0"/>
                </a:rPr>
                <a:t>40</a:t>
              </a:r>
            </a:p>
          </p:txBody>
        </p:sp>
      </p:grpSp>
      <p:cxnSp>
        <p:nvCxnSpPr>
          <p:cNvPr id="22" name="Straight Arrow Connector 21"/>
          <p:cNvCxnSpPr/>
          <p:nvPr/>
        </p:nvCxnSpPr>
        <p:spPr>
          <a:xfrm>
            <a:off x="817638" y="5171086"/>
            <a:ext cx="7277255" cy="0"/>
          </a:xfrm>
          <a:prstGeom prst="straightConnector1">
            <a:avLst/>
          </a:prstGeom>
          <a:ln w="38100"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1219040" y="5602932"/>
            <a:ext cx="62742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greatest to smallest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5185" y="396716"/>
            <a:ext cx="747045" cy="747045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437704" y="539405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-391671" y="450528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Ordering numbers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50767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2.59259E-6 L -0.55225 0.316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622" y="15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2.59259E-6 L 0.18351 0.3208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67" y="16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59259E-6 L 0.1849 0.32292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36" y="16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59259E-6 L 0.18646 0.32084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23" y="16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1870982" y="4611618"/>
            <a:ext cx="951058" cy="1237595"/>
            <a:chOff x="3931271" y="1833499"/>
            <a:chExt cx="951058" cy="1237595"/>
          </a:xfrm>
        </p:grpSpPr>
        <p:sp>
          <p:nvSpPr>
            <p:cNvPr id="5" name="Rounded Rectangle 4"/>
            <p:cNvSpPr/>
            <p:nvPr/>
          </p:nvSpPr>
          <p:spPr>
            <a:xfrm>
              <a:off x="3931271" y="1833499"/>
              <a:ext cx="951058" cy="1237595"/>
            </a:xfrm>
            <a:prstGeom prst="roundRect">
              <a:avLst/>
            </a:prstGeom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3931271" y="1979204"/>
              <a:ext cx="95105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Arial Rounded MT Bold" panose="020F0704030504030204" pitchFamily="34" charset="0"/>
                </a:rPr>
                <a:t>48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452097" y="4611619"/>
            <a:ext cx="951058" cy="1237595"/>
            <a:chOff x="985629" y="1746643"/>
            <a:chExt cx="951058" cy="1237595"/>
          </a:xfrm>
        </p:grpSpPr>
        <p:sp>
          <p:nvSpPr>
            <p:cNvPr id="7" name="Rounded Rectangle 6"/>
            <p:cNvSpPr/>
            <p:nvPr/>
          </p:nvSpPr>
          <p:spPr>
            <a:xfrm>
              <a:off x="985629" y="1746643"/>
              <a:ext cx="951058" cy="1237595"/>
            </a:xfrm>
            <a:prstGeom prst="roundRect">
              <a:avLst/>
            </a:prstGeom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985629" y="1892348"/>
              <a:ext cx="95105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Arial Rounded MT Bold" panose="020F0704030504030204" pitchFamily="34" charset="0"/>
                </a:rPr>
                <a:t>25</a:t>
              </a: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872805" y="1792903"/>
            <a:ext cx="951058" cy="1237595"/>
            <a:chOff x="6199074" y="1570400"/>
            <a:chExt cx="951058" cy="1237595"/>
          </a:xfrm>
        </p:grpSpPr>
        <p:sp>
          <p:nvSpPr>
            <p:cNvPr id="10" name="Rounded Rectangle 9"/>
            <p:cNvSpPr/>
            <p:nvPr/>
          </p:nvSpPr>
          <p:spPr>
            <a:xfrm>
              <a:off x="6199074" y="1570400"/>
              <a:ext cx="951058" cy="1237595"/>
            </a:xfrm>
            <a:prstGeom prst="roundRect">
              <a:avLst/>
            </a:prstGeom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199074" y="1716105"/>
              <a:ext cx="95105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Arial Rounded MT Bold" panose="020F0704030504030204" pitchFamily="34" charset="0"/>
                </a:rPr>
                <a:t> 6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4622532" y="1792903"/>
            <a:ext cx="951058" cy="1237595"/>
            <a:chOff x="1461158" y="3541744"/>
            <a:chExt cx="951058" cy="1237595"/>
          </a:xfrm>
        </p:grpSpPr>
        <p:sp>
          <p:nvSpPr>
            <p:cNvPr id="12" name="Rounded Rectangle 11"/>
            <p:cNvSpPr/>
            <p:nvPr/>
          </p:nvSpPr>
          <p:spPr>
            <a:xfrm>
              <a:off x="1461158" y="3541744"/>
              <a:ext cx="951058" cy="1237595"/>
            </a:xfrm>
            <a:prstGeom prst="roundRect">
              <a:avLst/>
            </a:prstGeom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461158" y="3687449"/>
              <a:ext cx="95105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Arial Rounded MT Bold" panose="020F0704030504030204" pitchFamily="34" charset="0"/>
                </a:rPr>
                <a:t>31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3549981" y="4611619"/>
            <a:ext cx="951058" cy="1237595"/>
            <a:chOff x="3551540" y="3548439"/>
            <a:chExt cx="951058" cy="1237595"/>
          </a:xfrm>
        </p:grpSpPr>
        <p:sp>
          <p:nvSpPr>
            <p:cNvPr id="15" name="Rounded Rectangle 14"/>
            <p:cNvSpPr/>
            <p:nvPr/>
          </p:nvSpPr>
          <p:spPr>
            <a:xfrm>
              <a:off x="3551540" y="3548439"/>
              <a:ext cx="951058" cy="1237595"/>
            </a:xfrm>
            <a:prstGeom prst="roundRect">
              <a:avLst/>
            </a:prstGeom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551540" y="3694144"/>
              <a:ext cx="95105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Arial Rounded MT Bold" panose="020F0704030504030204" pitchFamily="34" charset="0"/>
                </a:rPr>
                <a:t>19</a:t>
              </a: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7034775" y="1792903"/>
            <a:ext cx="951058" cy="1237595"/>
            <a:chOff x="3551540" y="3548439"/>
            <a:chExt cx="951058" cy="1237595"/>
          </a:xfrm>
        </p:grpSpPr>
        <p:sp>
          <p:nvSpPr>
            <p:cNvPr id="19" name="Rounded Rectangle 18"/>
            <p:cNvSpPr/>
            <p:nvPr/>
          </p:nvSpPr>
          <p:spPr>
            <a:xfrm>
              <a:off x="3551540" y="3548439"/>
              <a:ext cx="951058" cy="1237595"/>
            </a:xfrm>
            <a:prstGeom prst="roundRect">
              <a:avLst/>
            </a:prstGeom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551540" y="3694144"/>
              <a:ext cx="95105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Arial Rounded MT Bold" panose="020F0704030504030204" pitchFamily="34" charset="0"/>
                </a:rPr>
                <a:t>50</a:t>
              </a:r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043618" y="3807308"/>
            <a:ext cx="65035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Where would these numbers go?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7740" y="388168"/>
            <a:ext cx="747045" cy="747045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440259" y="530857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-391671" y="450528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Ordering numbers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48148E-6 L -0.16111 -0.4104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56" y="-20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48148E-6 L -0.23542 -0.41042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71" y="-20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1.48148E-6 L 0.43003 -0.41042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493" y="-20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2, 3 and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|7.1|12.7|11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3|4.9|17.2|4.4|3.5|6.3|2.3|3.8|3.1|2.9|8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2.1|10.1|3.5|2.9|5.1|2.9|6.9|3.5|8.4|17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|8|10|12.3|10.5|7.1|6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5|7.7|9.6|3.5|19.5|4.2|4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|24.3|6.7|4.6|4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25.2|7.5|6.7|3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29.1|4.4|10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purl.org/dc/terms/"/>
    <ds:schemaRef ds:uri="http://schemas.openxmlformats.org/package/2006/metadata/core-properties"/>
    <ds:schemaRef ds:uri="http://purl.org/dc/dcmitype/"/>
    <ds:schemaRef ds:uri="cee99ee9-287b-4f9a-957c-ba5ae7375c9a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36D299-A3B6-4C26-9B58-7DA68AE6EBC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3743</TotalTime>
  <Words>179</Words>
  <Application>Microsoft Office PowerPoint</Application>
  <PresentationFormat>On-screen Show (4:3)</PresentationFormat>
  <Paragraphs>73</Paragraphs>
  <Slides>14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7" baseType="lpstr">
      <vt:lpstr>Arial</vt:lpstr>
      <vt:lpstr>Arial Rounded MT Bold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PowerPoint Presentation</vt:lpstr>
      <vt:lpstr>Have a go at questions 2, 3 and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228</cp:revision>
  <dcterms:created xsi:type="dcterms:W3CDTF">2019-07-05T11:02:13Z</dcterms:created>
  <dcterms:modified xsi:type="dcterms:W3CDTF">2021-01-26T15:21:07Z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