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3"/>
  </p:handoutMasterIdLst>
  <p:sldIdLst>
    <p:sldId id="261" r:id="rId2"/>
    <p:sldId id="275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4" r:id="rId11"/>
    <p:sldId id="276" r:id="rId12"/>
  </p:sldIdLst>
  <p:sldSz cx="9144000" cy="6858000" type="screen4x3"/>
  <p:notesSz cx="6858000" cy="9144000"/>
  <p:embeddedFontLst>
    <p:embeddedFont>
      <p:font typeface="Twinkl" pitchFamily="2" charset="0"/>
      <p:regular r:id="rId14"/>
      <p:bold r:id="rId15"/>
    </p:embeddedFont>
    <p:embeddedFont>
      <p:font typeface="Twinkl SemiBold" pitchFamily="2" charset="0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ExtraBold" pitchFamily="2" charset="0"/>
      <p:bold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Tuffy" panose="020B0603060100000000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5183"/>
    <a:srgbClr val="A21770"/>
    <a:srgbClr val="DEE475"/>
    <a:srgbClr val="5D9685"/>
    <a:srgbClr val="A2C972"/>
    <a:srgbClr val="FDFDFD"/>
    <a:srgbClr val="3399FF"/>
    <a:srgbClr val="FF7E00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524" y="9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3" Type="http://schemas.microsoft.com/office/2007/relationships/media" Target="../media/media2.wav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1.png"/><Relationship Id="rId4" Type="http://schemas.openxmlformats.org/officeDocument/2006/relationships/audio" Target="../media/media2.wav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media" Target="../media/media4.wav"/><Relationship Id="rId7" Type="http://schemas.openxmlformats.org/officeDocument/2006/relationships/image" Target="../media/image16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5.png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3.png"/><Relationship Id="rId4" Type="http://schemas.openxmlformats.org/officeDocument/2006/relationships/audio" Target="../media/media4.wav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media" Target="../media/media4.wav"/><Relationship Id="rId7" Type="http://schemas.openxmlformats.org/officeDocument/2006/relationships/image" Target="../media/image13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5.png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8.png"/><Relationship Id="rId4" Type="http://schemas.openxmlformats.org/officeDocument/2006/relationships/audio" Target="../media/media4.wav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jpe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20.jpeg"/><Relationship Id="rId11" Type="http://schemas.openxmlformats.org/officeDocument/2006/relationships/image" Target="../media/image14.png"/><Relationship Id="rId5" Type="http://schemas.openxmlformats.org/officeDocument/2006/relationships/image" Target="../media/image19.jpeg"/><Relationship Id="rId10" Type="http://schemas.openxmlformats.org/officeDocument/2006/relationships/image" Target="../media/image13.png"/><Relationship Id="rId4" Type="http://schemas.openxmlformats.org/officeDocument/2006/relationships/image" Target="../media/image15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4.png"/><Relationship Id="rId3" Type="http://schemas.microsoft.com/office/2007/relationships/media" Target="../media/media5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6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audio" Target="../media/media6.wav"/><Relationship Id="rId11" Type="http://schemas.openxmlformats.org/officeDocument/2006/relationships/image" Target="../media/image13.png"/><Relationship Id="rId5" Type="http://schemas.microsoft.com/office/2007/relationships/media" Target="../media/media6.wav"/><Relationship Id="rId10" Type="http://schemas.openxmlformats.org/officeDocument/2006/relationships/image" Target="../media/image25.png"/><Relationship Id="rId4" Type="http://schemas.openxmlformats.org/officeDocument/2006/relationships/audio" Target="../media/media5.wav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| Year 4 | On The Move | How Do You Go To School? | Lesson 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On The Move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9263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can use the verb ‘to go’ in a simple sentence.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can ask how someone goes to school.</a:t>
            </a:r>
          </a:p>
          <a:p>
            <a:r>
              <a:rPr lang="en-GB" dirty="0">
                <a:latin typeface="Twinkl" pitchFamily="2" charset="0"/>
              </a:rPr>
              <a:t>I can tell someone else how I go to school.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4188924" y="1602226"/>
            <a:ext cx="4199425" cy="2079239"/>
          </a:xfrm>
          <a:prstGeom prst="rect">
            <a:avLst/>
          </a:prstGeom>
          <a:solidFill>
            <a:srgbClr val="A2C9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572000" y="3816388"/>
            <a:ext cx="3816350" cy="2287680"/>
          </a:xfrm>
          <a:prstGeom prst="rect">
            <a:avLst/>
          </a:prstGeom>
          <a:solidFill>
            <a:srgbClr val="5D96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1602228"/>
            <a:ext cx="3690652" cy="2967532"/>
          </a:xfrm>
          <a:prstGeom prst="rect">
            <a:avLst/>
          </a:prstGeom>
          <a:solidFill>
            <a:srgbClr val="A2C9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65137" y="4700088"/>
            <a:ext cx="3681165" cy="1403981"/>
          </a:xfrm>
          <a:prstGeom prst="rect">
            <a:avLst/>
          </a:prstGeom>
          <a:solidFill>
            <a:srgbClr val="DEE4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201769"/>
            <a:ext cx="8220075" cy="1595581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What Can</a:t>
            </a:r>
            <a:br>
              <a:rPr lang="en-GB" dirty="0"/>
            </a:br>
            <a:r>
              <a:rPr lang="en-GB" dirty="0"/>
              <a:t>You Remember?</a:t>
            </a:r>
          </a:p>
        </p:txBody>
      </p:sp>
      <p:pic>
        <p:nvPicPr>
          <p:cNvPr id="4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226" y="3951308"/>
            <a:ext cx="2838361" cy="20065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232" y="3951308"/>
            <a:ext cx="2838361" cy="20065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ounded Rectangular Callout 10"/>
          <p:cNvSpPr/>
          <p:nvPr/>
        </p:nvSpPr>
        <p:spPr>
          <a:xfrm>
            <a:off x="2476501" y="1954952"/>
            <a:ext cx="1712424" cy="767109"/>
          </a:xfrm>
          <a:prstGeom prst="wedgeRoundRectCallout">
            <a:avLst>
              <a:gd name="adj1" fmla="val -49507"/>
              <a:gd name="adj2" fmla="val 8329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1390069" y="4954606"/>
            <a:ext cx="1368637" cy="743588"/>
          </a:xfrm>
          <a:prstGeom prst="wedgeRoundRectCallout">
            <a:avLst>
              <a:gd name="adj1" fmla="val 88637"/>
              <a:gd name="adj2" fmla="val -4434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b="1" dirty="0" err="1">
                <a:solidFill>
                  <a:srgbClr val="DB5183"/>
                </a:solidFill>
                <a:latin typeface="Twinkl SemiBold" pitchFamily="2" charset="0"/>
              </a:rPr>
              <a:t>une</a:t>
            </a:r>
            <a:r>
              <a:rPr lang="en-GB" b="1" dirty="0">
                <a:solidFill>
                  <a:srgbClr val="DB5183"/>
                </a:solidFill>
                <a:latin typeface="Twinkl SemiBold" pitchFamily="2" charset="0"/>
              </a:rPr>
              <a:t> </a:t>
            </a:r>
            <a:r>
              <a:rPr lang="en-GB" b="1" dirty="0" err="1">
                <a:solidFill>
                  <a:srgbClr val="DB5183"/>
                </a:solidFill>
                <a:latin typeface="Twinkl SemiBold" pitchFamily="2" charset="0"/>
              </a:rPr>
              <a:t>voiture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21" name="Oval 20"/>
          <p:cNvSpPr/>
          <p:nvPr/>
        </p:nvSpPr>
        <p:spPr>
          <a:xfrm>
            <a:off x="4656919" y="1682679"/>
            <a:ext cx="3471881" cy="191777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007" y="1702462"/>
            <a:ext cx="3123475" cy="18979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588"/>
          <a:stretch/>
        </p:blipFill>
        <p:spPr>
          <a:xfrm flipH="1">
            <a:off x="971817" y="2467420"/>
            <a:ext cx="2456325" cy="210233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723"/>
          <a:stretch/>
        </p:blipFill>
        <p:spPr>
          <a:xfrm flipH="1">
            <a:off x="2361429" y="3816388"/>
            <a:ext cx="2420564" cy="2276437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3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4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ques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151" y="238492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un voiture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579" y="535445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58527" y="1797350"/>
            <a:ext cx="609600" cy="609600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46659" y="27811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5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8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5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8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800" dirty="0"/>
              <a:t>Comment vas-</a:t>
            </a:r>
            <a:r>
              <a:rPr lang="en-GB" sz="3800" dirty="0" err="1"/>
              <a:t>tu</a:t>
            </a:r>
            <a:r>
              <a:rPr lang="en-GB" sz="3800" dirty="0"/>
              <a:t> à </a:t>
            </a:r>
            <a:r>
              <a:rPr lang="en-GB" sz="3800" dirty="0" err="1"/>
              <a:t>l’école</a:t>
            </a:r>
            <a:r>
              <a:rPr lang="en-GB" sz="3800" dirty="0"/>
              <a:t> ?</a:t>
            </a:r>
            <a:br>
              <a:rPr lang="en-GB" sz="3800" dirty="0"/>
            </a:br>
            <a:r>
              <a:rPr lang="en-GB" sz="2800" dirty="0"/>
              <a:t>(How Do You Go to School?)</a:t>
            </a:r>
            <a:endParaRPr lang="en-GB" sz="4400" dirty="0"/>
          </a:p>
        </p:txBody>
      </p:sp>
      <p:pic>
        <p:nvPicPr>
          <p:cNvPr id="21" name="Whole Clas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55650" y="1971675"/>
            <a:ext cx="7632700" cy="3019425"/>
          </a:xfrm>
          <a:prstGeom prst="rect">
            <a:avLst/>
          </a:prstGeom>
          <a:solidFill>
            <a:srgbClr val="A2C9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ular Callout 22"/>
          <p:cNvSpPr/>
          <p:nvPr/>
        </p:nvSpPr>
        <p:spPr>
          <a:xfrm>
            <a:off x="2221985" y="2254109"/>
            <a:ext cx="2000250" cy="757093"/>
          </a:xfrm>
          <a:prstGeom prst="wedgeRoundRectCallout">
            <a:avLst>
              <a:gd name="adj1" fmla="val -63096"/>
              <a:gd name="adj2" fmla="val -729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vas-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sp>
        <p:nvSpPr>
          <p:cNvPr id="2" name="Cloud Callout 1"/>
          <p:cNvSpPr/>
          <p:nvPr/>
        </p:nvSpPr>
        <p:spPr>
          <a:xfrm>
            <a:off x="6295178" y="2222672"/>
            <a:ext cx="1991572" cy="1509078"/>
          </a:xfrm>
          <a:prstGeom prst="cloudCallout">
            <a:avLst>
              <a:gd name="adj1" fmla="val -72689"/>
              <a:gd name="adj2" fmla="val -334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957" y="2521286"/>
            <a:ext cx="1361534" cy="827340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3148693" y="3247279"/>
            <a:ext cx="1962150" cy="767070"/>
          </a:xfrm>
          <a:prstGeom prst="wedgeRoundRectCallout">
            <a:avLst>
              <a:gd name="adj1" fmla="val 42486"/>
              <a:gd name="adj2" fmla="val -8822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vais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b="1" dirty="0" err="1">
                <a:solidFill>
                  <a:srgbClr val="DB5183"/>
                </a:solidFill>
                <a:latin typeface="Twinkl SemiBold" pitchFamily="2" charset="0"/>
              </a:rPr>
              <a:t>en</a:t>
            </a:r>
            <a:r>
              <a:rPr lang="en-GB" b="1" dirty="0">
                <a:solidFill>
                  <a:srgbClr val="DB5183"/>
                </a:solidFill>
                <a:latin typeface="Twinkl SemiBold" pitchFamily="2" charset="0"/>
              </a:rPr>
              <a:t> </a:t>
            </a:r>
            <a:r>
              <a:rPr lang="en-GB" b="1" dirty="0" err="1">
                <a:solidFill>
                  <a:srgbClr val="DB5183"/>
                </a:solidFill>
                <a:latin typeface="Twinkl SemiBold" pitchFamily="2" charset="0"/>
              </a:rPr>
              <a:t>voiture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50884" y="5163855"/>
            <a:ext cx="7637465" cy="928969"/>
          </a:xfrm>
          <a:prstGeom prst="rect">
            <a:avLst/>
          </a:prstGeom>
          <a:solidFill>
            <a:srgbClr val="DEE4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49338" y="5305173"/>
            <a:ext cx="67316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the children are saying?</a:t>
            </a:r>
          </a:p>
          <a:p>
            <a:r>
              <a:rPr lang="en-GB" dirty="0">
                <a:latin typeface="Twinkl" pitchFamily="2" charset="0"/>
              </a:rPr>
              <a:t>Which words do you recognise?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524" y="2333958"/>
            <a:ext cx="885406" cy="25714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12443" y="2346545"/>
            <a:ext cx="630589" cy="2549242"/>
          </a:xfrm>
          <a:prstGeom prst="rect">
            <a:avLst/>
          </a:prstGeom>
        </p:spPr>
      </p:pic>
      <p:pic>
        <p:nvPicPr>
          <p:cNvPr id="29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comment vas-tu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52" y="267778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Je vais...voitur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340" y="366114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49687" y="1507846"/>
            <a:ext cx="609600" cy="609600"/>
          </a:xfrm>
          <a:prstGeom prst="rect">
            <a:avLst/>
          </a:prstGeom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1002332" y="22283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541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50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9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50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3" grpId="0" animBg="1"/>
      <p:bldP spid="2" grpId="0" animBg="1"/>
      <p:bldP spid="25" grpId="0" animBg="1"/>
      <p:bldP spid="26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1971675"/>
            <a:ext cx="7632700" cy="3019425"/>
          </a:xfrm>
          <a:prstGeom prst="rect">
            <a:avLst/>
          </a:prstGeom>
          <a:solidFill>
            <a:srgbClr val="A2C9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800" dirty="0"/>
              <a:t>Comment vas-</a:t>
            </a:r>
            <a:r>
              <a:rPr lang="en-GB" sz="3800" dirty="0" err="1"/>
              <a:t>tu</a:t>
            </a:r>
            <a:r>
              <a:rPr lang="en-GB" sz="3800" dirty="0"/>
              <a:t> à </a:t>
            </a:r>
            <a:r>
              <a:rPr lang="en-GB" sz="3800" dirty="0" err="1"/>
              <a:t>l’école</a:t>
            </a:r>
            <a:r>
              <a:rPr lang="en-GB" sz="3800" dirty="0"/>
              <a:t> ?</a:t>
            </a:r>
            <a:br>
              <a:rPr lang="en-GB" sz="3800" dirty="0"/>
            </a:br>
            <a:r>
              <a:rPr lang="en-GB" sz="2800" dirty="0"/>
              <a:t>(How Do You Go to School?)</a:t>
            </a:r>
            <a:endParaRPr lang="en-GB" sz="4400" dirty="0"/>
          </a:p>
        </p:txBody>
      </p:sp>
      <p:pic>
        <p:nvPicPr>
          <p:cNvPr id="21" name="Whole Clas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0884" y="5163855"/>
            <a:ext cx="7637465" cy="928969"/>
          </a:xfrm>
          <a:prstGeom prst="rect">
            <a:avLst/>
          </a:prstGeom>
          <a:solidFill>
            <a:srgbClr val="DEE4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049338" y="5303060"/>
            <a:ext cx="7103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Are the ‘you’ and ‘I’ forms of this verb similar to the main verb?</a:t>
            </a:r>
          </a:p>
          <a:p>
            <a:r>
              <a:rPr lang="en-GB" dirty="0">
                <a:latin typeface="Twinkl" pitchFamily="2" charset="0"/>
              </a:rPr>
              <a:t>Can you think of any English verbs like this?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2246086" y="2260318"/>
            <a:ext cx="2000250" cy="757093"/>
          </a:xfrm>
          <a:prstGeom prst="wedgeRoundRectCallout">
            <a:avLst>
              <a:gd name="adj1" fmla="val -63096"/>
              <a:gd name="adj2" fmla="val -729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dirty="0">
                <a:solidFill>
                  <a:srgbClr val="5D9685"/>
                </a:solidFill>
                <a:latin typeface="Twinkl ExtraBold" pitchFamily="2" charset="0"/>
              </a:rPr>
              <a:t>vas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3191507" y="3237185"/>
            <a:ext cx="1962150" cy="767070"/>
          </a:xfrm>
          <a:prstGeom prst="wedgeRoundRectCallout">
            <a:avLst>
              <a:gd name="adj1" fmla="val 42486"/>
              <a:gd name="adj2" fmla="val -8822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rgbClr val="5D9685"/>
                </a:solidFill>
                <a:latin typeface="Twinkl ExtraBold" pitchFamily="2" charset="0"/>
              </a:rPr>
              <a:t>vais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b="1" dirty="0" err="1">
                <a:solidFill>
                  <a:srgbClr val="DB5183"/>
                </a:solidFill>
                <a:latin typeface="Twinkl SemiBold" pitchFamily="2" charset="0"/>
              </a:rPr>
              <a:t>en</a:t>
            </a:r>
            <a:r>
              <a:rPr lang="en-GB" b="1" dirty="0">
                <a:solidFill>
                  <a:srgbClr val="DB5183"/>
                </a:solidFill>
                <a:latin typeface="Twinkl SemiBold" pitchFamily="2" charset="0"/>
              </a:rPr>
              <a:t> </a:t>
            </a:r>
            <a:r>
              <a:rPr lang="en-GB" b="1" dirty="0" err="1">
                <a:solidFill>
                  <a:srgbClr val="DB5183"/>
                </a:solidFill>
                <a:latin typeface="Twinkl SemiBold" pitchFamily="2" charset="0"/>
              </a:rPr>
              <a:t>voiture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.</a:t>
            </a:r>
          </a:p>
        </p:txBody>
      </p:sp>
      <p:pic>
        <p:nvPicPr>
          <p:cNvPr id="20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comment vas-tu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666" y="267778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Je vais...voit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409" y="366901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loud Callout 23"/>
          <p:cNvSpPr/>
          <p:nvPr/>
        </p:nvSpPr>
        <p:spPr>
          <a:xfrm>
            <a:off x="6295178" y="2222672"/>
            <a:ext cx="1991572" cy="1509078"/>
          </a:xfrm>
          <a:prstGeom prst="cloudCallout">
            <a:avLst>
              <a:gd name="adj1" fmla="val -72689"/>
              <a:gd name="adj2" fmla="val -334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957" y="2521286"/>
            <a:ext cx="1361534" cy="82734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524" y="2333958"/>
            <a:ext cx="885406" cy="257144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12443" y="2346545"/>
            <a:ext cx="630589" cy="2549242"/>
          </a:xfrm>
          <a:prstGeom prst="rect">
            <a:avLst/>
          </a:prstGeom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1079180" y="1347634"/>
            <a:ext cx="609600" cy="6096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1079180" y="21967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6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9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0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4" grpId="0" animBg="1"/>
      <p:bldP spid="17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857984" y="3567255"/>
            <a:ext cx="3530366" cy="2525570"/>
          </a:xfrm>
          <a:prstGeom prst="rect">
            <a:avLst/>
          </a:prstGeom>
          <a:solidFill>
            <a:srgbClr val="5D9685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62450" y="1971675"/>
            <a:ext cx="4025900" cy="1466850"/>
          </a:xfrm>
          <a:prstGeom prst="rect">
            <a:avLst/>
          </a:prstGeom>
          <a:solidFill>
            <a:srgbClr val="A2C9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800" dirty="0"/>
              <a:t>Comment vas-</a:t>
            </a:r>
            <a:r>
              <a:rPr lang="en-GB" sz="3800" dirty="0" err="1"/>
              <a:t>tu</a:t>
            </a:r>
            <a:r>
              <a:rPr lang="en-GB" sz="3800" dirty="0"/>
              <a:t> à </a:t>
            </a:r>
            <a:r>
              <a:rPr lang="en-GB" sz="3800" dirty="0" err="1"/>
              <a:t>l’école</a:t>
            </a:r>
            <a:r>
              <a:rPr lang="en-GB" sz="3800" dirty="0"/>
              <a:t> ?</a:t>
            </a:r>
            <a:br>
              <a:rPr lang="en-GB" sz="3800" dirty="0"/>
            </a:br>
            <a:r>
              <a:rPr lang="en-GB" sz="2800" dirty="0"/>
              <a:t>(How Do You Go to School?)</a:t>
            </a:r>
            <a:endParaRPr lang="en-GB" sz="4400" dirty="0"/>
          </a:p>
        </p:txBody>
      </p:sp>
      <p:pic>
        <p:nvPicPr>
          <p:cNvPr id="21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49" y="1971675"/>
            <a:ext cx="3975033" cy="4121150"/>
          </a:xfrm>
          <a:prstGeom prst="rect">
            <a:avLst/>
          </a:prstGeom>
          <a:solidFill>
            <a:srgbClr val="A2C9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1841673" y="2107211"/>
            <a:ext cx="1967862" cy="785668"/>
          </a:xfrm>
          <a:prstGeom prst="wedgeRoundRectCallout">
            <a:avLst>
              <a:gd name="adj1" fmla="val -42144"/>
              <a:gd name="adj2" fmla="val 8329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vas-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546" y="3721421"/>
            <a:ext cx="1574859" cy="22276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953" y="3721421"/>
            <a:ext cx="1574859" cy="22276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360" y="3721421"/>
            <a:ext cx="1574859" cy="22276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unded Rectangular Callout 8"/>
          <p:cNvSpPr/>
          <p:nvPr/>
        </p:nvSpPr>
        <p:spPr>
          <a:xfrm>
            <a:off x="4772708" y="2364250"/>
            <a:ext cx="1620160" cy="829386"/>
          </a:xfrm>
          <a:prstGeom prst="wedgeRoundRectCallout">
            <a:avLst>
              <a:gd name="adj1" fmla="val -75044"/>
              <a:gd name="adj2" fmla="val 4450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vais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en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…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3072" y="2778943"/>
            <a:ext cx="1372213" cy="30575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82539" y="2621640"/>
            <a:ext cx="1274287" cy="3214828"/>
          </a:xfrm>
          <a:prstGeom prst="rect">
            <a:avLst/>
          </a:prstGeom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ommet vas-tu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881" y="256712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1116048" y="1171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170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800" dirty="0"/>
              <a:t>Comment vas-</a:t>
            </a:r>
            <a:r>
              <a:rPr lang="en-GB" sz="3800" dirty="0" err="1"/>
              <a:t>tu</a:t>
            </a:r>
            <a:r>
              <a:rPr lang="en-GB" sz="3800" dirty="0"/>
              <a:t> à </a:t>
            </a:r>
            <a:r>
              <a:rPr lang="en-GB" sz="3800" dirty="0" err="1"/>
              <a:t>l’école</a:t>
            </a:r>
            <a:r>
              <a:rPr lang="en-GB" sz="3800" dirty="0"/>
              <a:t> ?</a:t>
            </a:r>
            <a:br>
              <a:rPr lang="en-GB" sz="3800" dirty="0"/>
            </a:br>
            <a:r>
              <a:rPr lang="en-GB" sz="2800" dirty="0"/>
              <a:t>(How Do You Go to School?)</a:t>
            </a:r>
            <a:endParaRPr lang="en-GB" sz="4400" dirty="0"/>
          </a:p>
        </p:txBody>
      </p:sp>
      <p:pic>
        <p:nvPicPr>
          <p:cNvPr id="21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971675"/>
            <a:ext cx="7632700" cy="4121150"/>
          </a:xfrm>
          <a:prstGeom prst="rect">
            <a:avLst/>
          </a:prstGeom>
          <a:solidFill>
            <a:srgbClr val="A2C9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869810" y="2223227"/>
            <a:ext cx="1962150" cy="960035"/>
          </a:xfrm>
          <a:prstGeom prst="wedgeRoundRectCallout">
            <a:avLst>
              <a:gd name="adj1" fmla="val -46999"/>
              <a:gd name="adj2" fmla="val 9519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vas-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3682402" y="3601455"/>
            <a:ext cx="1662511" cy="767070"/>
          </a:xfrm>
          <a:prstGeom prst="wedgeRoundRectCallout">
            <a:avLst>
              <a:gd name="adj1" fmla="val -45269"/>
              <a:gd name="adj2" fmla="val 9307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vais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pied.</a:t>
            </a:r>
            <a:endParaRPr lang="en-GB" b="1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3803533" y="4950362"/>
            <a:ext cx="1849699" cy="767070"/>
          </a:xfrm>
          <a:prstGeom prst="wedgeRoundRectCallout">
            <a:avLst>
              <a:gd name="adj1" fmla="val 42471"/>
              <a:gd name="adj2" fmla="val -9319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vais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cheval.</a:t>
            </a:r>
            <a:endParaRPr lang="en-GB" b="1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12" name="Cloud Callout 11"/>
          <p:cNvSpPr/>
          <p:nvPr/>
        </p:nvSpPr>
        <p:spPr>
          <a:xfrm>
            <a:off x="3402679" y="2123683"/>
            <a:ext cx="1643830" cy="1245582"/>
          </a:xfrm>
          <a:prstGeom prst="cloudCallout">
            <a:avLst>
              <a:gd name="adj1" fmla="val -58092"/>
              <a:gd name="adj2" fmla="val 6756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loud Callout 12"/>
          <p:cNvSpPr/>
          <p:nvPr/>
        </p:nvSpPr>
        <p:spPr>
          <a:xfrm>
            <a:off x="6488335" y="2193810"/>
            <a:ext cx="1604393" cy="1215700"/>
          </a:xfrm>
          <a:prstGeom prst="cloudCallout">
            <a:avLst>
              <a:gd name="adj1" fmla="val -68695"/>
              <a:gd name="adj2" fmla="val 6258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520" y="2362604"/>
            <a:ext cx="1132732" cy="873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12"/>
          <a:stretch/>
        </p:blipFill>
        <p:spPr>
          <a:xfrm>
            <a:off x="1699171" y="3567256"/>
            <a:ext cx="2265577" cy="25418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49"/>
          <a:stretch/>
        </p:blipFill>
        <p:spPr>
          <a:xfrm>
            <a:off x="5492017" y="3567256"/>
            <a:ext cx="1798515" cy="2541852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je vais a pied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331" y="372156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748" y="2279345"/>
            <a:ext cx="529079" cy="925280"/>
          </a:xfrm>
          <a:prstGeom prst="rect">
            <a:avLst/>
          </a:prstGeom>
        </p:spPr>
      </p:pic>
      <p:pic>
        <p:nvPicPr>
          <p:cNvPr id="25" name="comment vas-tu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985" y="279927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Je vais a cheval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254" y="538710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11309" y="1377131"/>
            <a:ext cx="609600" cy="609600"/>
          </a:xfrm>
          <a:prstGeom prst="rect">
            <a:avLst/>
          </a:prstGeom>
        </p:spPr>
      </p:pic>
      <p:pic>
        <p:nvPicPr>
          <p:cNvPr id="14" name="Picture 1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11309" y="2123683"/>
            <a:ext cx="609600" cy="609600"/>
          </a:xfrm>
          <a:prstGeom prst="rect">
            <a:avLst/>
          </a:prstGeom>
        </p:spPr>
      </p:pic>
      <p:pic>
        <p:nvPicPr>
          <p:cNvPr id="15" name="Picture 14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90976" y="27662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602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458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436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90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458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436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41508" y="4286509"/>
            <a:ext cx="3371202" cy="1802298"/>
          </a:xfrm>
          <a:prstGeom prst="rect">
            <a:avLst/>
          </a:prstGeom>
          <a:solidFill>
            <a:srgbClr val="DEE4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41508" y="1967657"/>
            <a:ext cx="3371202" cy="2165005"/>
          </a:xfrm>
          <a:prstGeom prst="rect">
            <a:avLst/>
          </a:prstGeom>
          <a:solidFill>
            <a:srgbClr val="A2C9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b="0" dirty="0"/>
              <a:t>Je </a:t>
            </a:r>
            <a:r>
              <a:rPr lang="en-GB" b="0" dirty="0" err="1"/>
              <a:t>vais</a:t>
            </a:r>
            <a:r>
              <a:rPr lang="en-GB" b="0" dirty="0"/>
              <a:t> à </a:t>
            </a:r>
            <a:r>
              <a:rPr lang="en-GB" b="0" dirty="0" err="1"/>
              <a:t>l’école</a:t>
            </a:r>
            <a:r>
              <a:rPr lang="en-GB" b="0" dirty="0"/>
              <a:t>…</a:t>
            </a:r>
            <a:br>
              <a:rPr lang="en-GB" b="0" dirty="0"/>
            </a:br>
            <a:r>
              <a:rPr lang="en-GB" sz="2800" b="0" dirty="0"/>
              <a:t>(</a:t>
            </a:r>
            <a:r>
              <a:rPr lang="en-GB" sz="2800" dirty="0"/>
              <a:t>I Go to School…)</a:t>
            </a:r>
            <a:endParaRPr lang="en-GB" sz="2800" b="0" dirty="0"/>
          </a:p>
        </p:txBody>
      </p:sp>
      <p:sp>
        <p:nvSpPr>
          <p:cNvPr id="5" name="Rectangle 4"/>
          <p:cNvSpPr/>
          <p:nvPr/>
        </p:nvSpPr>
        <p:spPr>
          <a:xfrm>
            <a:off x="4225762" y="1971675"/>
            <a:ext cx="4162588" cy="4121150"/>
          </a:xfrm>
          <a:prstGeom prst="rect">
            <a:avLst/>
          </a:prstGeom>
          <a:solidFill>
            <a:srgbClr val="5D96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1987949" y="2148495"/>
            <a:ext cx="1933354" cy="709469"/>
          </a:xfrm>
          <a:prstGeom prst="wedgeRoundRectCallout">
            <a:avLst>
              <a:gd name="adj1" fmla="val -42144"/>
              <a:gd name="adj2" fmla="val 8329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Comment vas-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903801" y="4491728"/>
            <a:ext cx="1446247" cy="726264"/>
          </a:xfrm>
          <a:prstGeom prst="wedgeRoundRectCallout">
            <a:avLst>
              <a:gd name="adj1" fmla="val 76723"/>
              <a:gd name="adj2" fmla="val 387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vais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l’école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en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…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27" y="2177534"/>
            <a:ext cx="2210394" cy="312485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166" y="2177534"/>
            <a:ext cx="2210394" cy="312485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904" y="2177534"/>
            <a:ext cx="2210394" cy="312485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179" y="3801852"/>
            <a:ext cx="2964119" cy="2095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27" y="3801852"/>
            <a:ext cx="2964118" cy="2095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Pair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588"/>
          <a:stretch/>
        </p:blipFill>
        <p:spPr>
          <a:xfrm flipH="1">
            <a:off x="853845" y="2589327"/>
            <a:ext cx="1803198" cy="15433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723"/>
          <a:stretch/>
        </p:blipFill>
        <p:spPr>
          <a:xfrm flipH="1">
            <a:off x="2164506" y="4417665"/>
            <a:ext cx="1776946" cy="167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161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can use the verb ‘to go’ in a simple sentence.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can ask how someone goes to school.</a:t>
            </a:r>
          </a:p>
          <a:p>
            <a:r>
              <a:rPr lang="en-GB" dirty="0">
                <a:latin typeface="Twinkl" pitchFamily="2" charset="0"/>
              </a:rPr>
              <a:t>I can tell someone else how I go to school.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87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0443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1377</TotalTime>
  <Words>257</Words>
  <Application>Microsoft Office PowerPoint</Application>
  <PresentationFormat>On-screen Show (4:3)</PresentationFormat>
  <Paragraphs>42</Paragraphs>
  <Slides>11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Twinkl</vt:lpstr>
      <vt:lpstr>Twinkl SemiBold</vt:lpstr>
      <vt:lpstr>Calibri</vt:lpstr>
      <vt:lpstr>Twinkl ExtraBold</vt:lpstr>
      <vt:lpstr>Arial</vt:lpstr>
      <vt:lpstr>Sassoon Infant Rg</vt:lpstr>
      <vt:lpstr>Tuffy</vt:lpstr>
      <vt:lpstr>Office Theme</vt:lpstr>
      <vt:lpstr>French</vt:lpstr>
      <vt:lpstr>PowerPoint Presentation</vt:lpstr>
      <vt:lpstr>PowerPoint Presentation</vt:lpstr>
      <vt:lpstr>What Can You Remember?</vt:lpstr>
      <vt:lpstr>Comment vas-tu à l’école ? (How Do You Go to School?)</vt:lpstr>
      <vt:lpstr>Comment vas-tu à l’école ? (How Do You Go to School?)</vt:lpstr>
      <vt:lpstr>Comment vas-tu à l’école ? (How Do You Go to School?)</vt:lpstr>
      <vt:lpstr>Comment vas-tu à l’école ? (How Do You Go to School?)</vt:lpstr>
      <vt:lpstr>Je vais à l’école… (I Go to School…)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105</cp:revision>
  <dcterms:created xsi:type="dcterms:W3CDTF">2014-10-01T16:09:27Z</dcterms:created>
  <dcterms:modified xsi:type="dcterms:W3CDTF">2018-11-02T13:22:42Z</dcterms:modified>
</cp:coreProperties>
</file>