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307" r:id="rId3"/>
    <p:sldId id="256" r:id="rId4"/>
    <p:sldId id="258" r:id="rId5"/>
    <p:sldId id="259" r:id="rId6"/>
    <p:sldId id="260" r:id="rId7"/>
    <p:sldId id="295" r:id="rId8"/>
    <p:sldId id="298" r:id="rId9"/>
    <p:sldId id="302" r:id="rId10"/>
    <p:sldId id="303" r:id="rId11"/>
    <p:sldId id="301" r:id="rId12"/>
    <p:sldId id="305" r:id="rId13"/>
    <p:sldId id="30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10B96-0AC8-450B-93D3-533B5682B4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0DA67-1107-41B5-BD58-7EBD844AA9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C48A0-B347-4E4A-B92F-8E1AE71B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49F7B-29CE-4477-9E7D-59166C55B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2021C5-93F8-43C9-BDE2-0BC91746E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85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1D8A6-2473-4905-99C5-FB55C0851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AF1DF-3864-449E-97F1-A93BCB4B59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1A7BC-4006-4D37-A5AB-2C3ED2D9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94F5A-5603-4D6F-B380-AB719C32F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A6937-0536-409F-9797-266A4529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370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A3086-A022-48C2-B0A4-765B9ACCB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783A0-B65C-462F-BDCF-C14BE1F22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91707-0883-489C-B4EF-EE88FE3DC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43247-4EDA-41F4-8DE2-63F8195A3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6278E-B53C-4495-A663-E56FD0B47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3327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1A61E-F634-47C3-BA1B-F082993EB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E5148-F350-409B-A1D1-E23F32C6F0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0E7E33-4378-4118-A908-846DC8B3E3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630611-2227-45E7-9D75-9E9269664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B52663-E905-475C-B7E5-D8F1ADFD8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BFD21-0AC8-45D3-AE9E-FE9713376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75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7AFDC-DF99-43C4-B0E6-75D739C68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83F6EF-70B5-452E-AA06-0E2E439B3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DBA3B-AFA6-4E06-852A-2CD945376A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9B9D4F-E2DB-4560-9B71-98148C582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193FA7-30C7-4FB7-BDDF-F1FFD72DA4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08499F-41E2-4314-9FFC-81F324577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BA319B-04B2-4053-BAE1-AF6860314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0C7DFC-B479-4311-B22F-FD55DABB3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86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084A3-7DE4-4211-A509-489D68A4E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9D6A7B-B4D8-4469-AA7E-58D041062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613B1C-B6A2-4FF8-8B73-60A94EF3A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D46FB5-5890-4DE6-BBA0-D4FBCEED4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475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53CE32-087B-4B7E-93BB-2A1A2D69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5DFF04-4A85-4F62-A991-86495ADE9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99335-92A8-4C74-8320-626A08520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24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DD70E-C552-482C-B8FE-CF350D869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D3566-9FDF-4219-9834-805563FAB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8E5CCF-93D8-4DC0-9D76-CBAA67404E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93BA74-541E-4B64-B5AF-876E9C86F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DEB71A-E9D3-4D56-9522-484EE4BD0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848B2-4A16-4ECB-941C-432B4475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0882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ED8DF-473C-4E63-B689-166D64068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07A30B-9CD1-46FA-A90E-E087975611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B50171-5874-4D33-B47D-F7FF642D5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7CDBF-8D6A-4D80-8980-B14C6E2FB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0D24BF-6E38-4EB5-9AB6-07E9812BA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287FF0-1401-46BC-A1AB-7F3B7CA01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721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6E79F-171C-4903-B389-D7FE18B3B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9420F-92C9-42DD-BE4D-C45A8C5C83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1E5DB-43A5-4554-AD61-BAF7CEF9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40B45-C250-4C60-8170-2086439D2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1ADFA-28E3-4706-B9F8-888A93F6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632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F3AE14-7335-4CF2-AC6D-7A8DAB5255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7D133-CAE0-4002-9D49-8F9316FE7C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26BEC-8847-45B1-80EF-1C6C7ADD2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0DB03-545E-467B-9933-319D70D6B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EEC47-4F41-4FF1-935F-1D42F006D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063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287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DD57EB-1A70-462E-8C92-F52B808F6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FA8F0-F844-4B53-A9ED-4515AA242B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7AFE7-A5BD-415C-ABF2-BDF4BFAA50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32D7A-9912-451C-83B8-C97A18BAEDD2}" type="datetimeFigureOut">
              <a:rPr lang="en-GB" smtClean="0"/>
              <a:t>02/05/2021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E9A8A6-8638-4D9C-8F18-D103B42FBE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3C541E-D7FA-4BF7-B988-2330DDFCF7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3BF81-1C92-420D-8E0A-633E8A403E3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71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DMWJCrDVMI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37" y="0"/>
            <a:ext cx="4489198" cy="1646302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1646301"/>
            <a:ext cx="3600450" cy="2409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477" y="422339"/>
            <a:ext cx="3667125" cy="2447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438" y="3630792"/>
            <a:ext cx="3638550" cy="2381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855" y="4056126"/>
            <a:ext cx="361950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7474" y="2059903"/>
            <a:ext cx="3629025" cy="2381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439" y="4102988"/>
            <a:ext cx="3667125" cy="2333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901" y="4278787"/>
            <a:ext cx="3505200" cy="2438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3438" y="336598"/>
            <a:ext cx="353377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9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263" y="91701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r>
              <a:rPr lang="en-GB" sz="6000" dirty="0" smtClean="0">
                <a:latin typeface="Comic Sans MS" panose="030F0702030302020204" pitchFamily="66" charset="0"/>
              </a:rPr>
              <a:t>aw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     y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aw</a:t>
            </a:r>
            <a:r>
              <a:rPr lang="en-GB" sz="4000" dirty="0" smtClean="0">
                <a:latin typeface="Comic Sans MS" panose="030F0702030302020204" pitchFamily="66" charset="0"/>
              </a:rPr>
              <a:t>n  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27" y="1879999"/>
            <a:ext cx="3731455" cy="368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95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A03AFA-2C8F-4577-897E-C310BCF12288}"/>
              </a:ext>
            </a:extLst>
          </p:cNvPr>
          <p:cNvSpPr/>
          <p:nvPr/>
        </p:nvSpPr>
        <p:spPr>
          <a:xfrm>
            <a:off x="2267067" y="106700"/>
            <a:ext cx="7657866" cy="101566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Tuesday 4</a:t>
            </a:r>
            <a:r>
              <a:rPr lang="en-US" sz="60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th</a:t>
            </a:r>
            <a:r>
              <a: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  <a:endParaRPr lang="en-GB" sz="6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312D19-3026-4492-BEFF-FF3BCC36718F}"/>
              </a:ext>
            </a:extLst>
          </p:cNvPr>
          <p:cNvSpPr/>
          <p:nvPr/>
        </p:nvSpPr>
        <p:spPr>
          <a:xfrm>
            <a:off x="641622" y="1587222"/>
            <a:ext cx="10908756" cy="669799"/>
          </a:xfrm>
          <a:prstGeom prst="rect">
            <a:avLst/>
          </a:prstGeom>
          <a:solidFill>
            <a:schemeClr val="tx1"/>
          </a:solidFill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bg1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LO: To create a diary from the viewpoint of the wolf.</a:t>
            </a:r>
            <a:endParaRPr lang="en-GB" sz="4400" dirty="0">
              <a:solidFill>
                <a:schemeClr val="bg1"/>
              </a:solidFill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168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7699EC-A48C-40CA-8833-C70568FC1593}"/>
              </a:ext>
            </a:extLst>
          </p:cNvPr>
          <p:cNvSpPr/>
          <p:nvPr/>
        </p:nvSpPr>
        <p:spPr>
          <a:xfrm>
            <a:off x="2463452" y="106700"/>
            <a:ext cx="7265130" cy="1200329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do you know about the story</a:t>
            </a:r>
          </a:p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 ‘Little Red Riding Hood’?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1B9B8B-8FD4-4FC6-B65C-986ACE5AB480}"/>
              </a:ext>
            </a:extLst>
          </p:cNvPr>
          <p:cNvSpPr/>
          <p:nvPr/>
        </p:nvSpPr>
        <p:spPr>
          <a:xfrm>
            <a:off x="1875935" y="1817073"/>
            <a:ext cx="8440131" cy="166199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Watch a video of the story: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  <a:hlinkClick r:id="rId3"/>
              </a:rPr>
              <a:t>https://www.youtube.com/watch?v=LDMWJCrDVMI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Cursive Looped" panose="02000000000000000000" pitchFamily="2" charset="0"/>
            </a:endParaRPr>
          </a:p>
          <a:p>
            <a:pPr algn="ctr"/>
            <a:endParaRPr lang="en-GB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225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6BB85D4-AC5E-4F45-BE6E-8B4FD4F3C304}"/>
              </a:ext>
            </a:extLst>
          </p:cNvPr>
          <p:cNvSpPr/>
          <p:nvPr/>
        </p:nvSpPr>
        <p:spPr>
          <a:xfrm>
            <a:off x="1595666" y="219759"/>
            <a:ext cx="9000667" cy="70788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are the main events of the story?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563CB0-968C-4DB6-8E72-6A458B20AE49}"/>
              </a:ext>
            </a:extLst>
          </p:cNvPr>
          <p:cNvSpPr/>
          <p:nvPr/>
        </p:nvSpPr>
        <p:spPr>
          <a:xfrm>
            <a:off x="173120" y="1183918"/>
            <a:ext cx="11845758" cy="435959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Little Red Riding Hood is sent to her Grandma’s house </a:t>
            </a:r>
          </a:p>
          <a:p>
            <a:pPr algn="ctr"/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with food.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2. On her way she meets the Big Bad Wolf.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3. The Big Bad Wolf ran through the forest to Grandma’s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4. The Wolf ate Grandma and then pretended to be Grandma.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5. The Wolf tricked Little Red and ate her too.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6. A woodsman heard a scream so came running into the cottage he turned the wolf upside down and Little Red and Grandma came tumbling out.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7. The woodsman, Little Red and Grandma all chased the Big Bad Wolf out of the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8. The Big Bad Wolf was never seen again.</a:t>
            </a:r>
          </a:p>
        </p:txBody>
      </p:sp>
    </p:spTree>
    <p:extLst>
      <p:ext uri="{BB962C8B-B14F-4D97-AF65-F5344CB8AC3E}">
        <p14:creationId xmlns:p14="http://schemas.microsoft.com/office/powerpoint/2010/main" val="217841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1E06-A36D-4D58-9931-3120A24C98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C6F36-BAA3-49EF-872A-0B7A1F47D7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ittle Red Riding Hood by OSW on DeviantArt">
            <a:extLst>
              <a:ext uri="{FF2B5EF4-FFF2-40B4-BE49-F238E27FC236}">
                <a16:creationId xmlns:a16="http://schemas.microsoft.com/office/drawing/2014/main" id="{C4820C05-13A3-4971-A3A7-B11DAF28B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2A5D6B7-368E-4D62-AE36-D348AEBAF878}"/>
              </a:ext>
            </a:extLst>
          </p:cNvPr>
          <p:cNvSpPr/>
          <p:nvPr/>
        </p:nvSpPr>
        <p:spPr>
          <a:xfrm>
            <a:off x="201595" y="947638"/>
            <a:ext cx="11788810" cy="2308324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Your Task: Today you will be pretending that you are the </a:t>
            </a:r>
          </a:p>
          <a:p>
            <a:pPr algn="ctr"/>
            <a:r>
              <a:rPr lang="en-GB" sz="36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Big Bad Wolf and have just been chased away by the other characters. You will be writing a diary all about what happened that day.</a:t>
            </a:r>
          </a:p>
        </p:txBody>
      </p:sp>
    </p:spTree>
    <p:extLst>
      <p:ext uri="{BB962C8B-B14F-4D97-AF65-F5344CB8AC3E}">
        <p14:creationId xmlns:p14="http://schemas.microsoft.com/office/powerpoint/2010/main" val="1921894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ittle Red Riding Hood by OSW on DeviantArt">
            <a:extLst>
              <a:ext uri="{FF2B5EF4-FFF2-40B4-BE49-F238E27FC236}">
                <a16:creationId xmlns:a16="http://schemas.microsoft.com/office/drawing/2014/main" id="{0DB24EE7-0E02-45B4-AA27-A94E55FA0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049087" y="2214693"/>
            <a:ext cx="5813571" cy="3322041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Writing a Diary Entry</a:t>
            </a:r>
            <a:endParaRPr lang="en-GB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537" y="1724774"/>
            <a:ext cx="3368515" cy="42616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76238" y="2285917"/>
            <a:ext cx="48827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When you write a diary entry, you are writing about a day in the life of a real person or character.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The diary entry needs to sound as if the person or character has written it, so it needs to be written from their point of view.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It also needs to be exciting</a:t>
            </a:r>
            <a:b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and interesting to read. 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To get this right,</a:t>
            </a:r>
            <a:b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US" dirty="0">
                <a:solidFill>
                  <a:schemeClr val="bg1"/>
                </a:solidFill>
                <a:latin typeface="Comic Sans MS" panose="030F0702030302020204" pitchFamily="66" charset="0"/>
              </a:rPr>
              <a:t>just follow a few easy steps...</a:t>
            </a:r>
          </a:p>
        </p:txBody>
      </p:sp>
    </p:spTree>
    <p:extLst>
      <p:ext uri="{BB962C8B-B14F-4D97-AF65-F5344CB8AC3E}">
        <p14:creationId xmlns:p14="http://schemas.microsoft.com/office/powerpoint/2010/main" val="342774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Little Red Riding Hood by OSW on DeviantArt">
            <a:extLst>
              <a:ext uri="{FF2B5EF4-FFF2-40B4-BE49-F238E27FC236}">
                <a16:creationId xmlns:a16="http://schemas.microsoft.com/office/drawing/2014/main" id="{E2B630AC-1168-4F9E-BACE-DB102C63A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257"/>
            <a:ext cx="12192000" cy="689451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7" y="67988"/>
            <a:ext cx="8220075" cy="994306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91499" y="2076644"/>
            <a:ext cx="7009002" cy="11079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Comic Sans MS" panose="030F0702030302020204" pitchFamily="66" charset="0"/>
              </a:rPr>
              <a:t>These words are special because they tell us the diary is being</a:t>
            </a:r>
            <a:br>
              <a:rPr lang="en-US" sz="1600" dirty="0">
                <a:latin typeface="Comic Sans MS" panose="030F0702030302020204" pitchFamily="66" charset="0"/>
              </a:rPr>
            </a:br>
            <a:r>
              <a:rPr lang="en-US" sz="1600" dirty="0">
                <a:latin typeface="Comic Sans MS" panose="030F0702030302020204" pitchFamily="66" charset="0"/>
              </a:rPr>
              <a:t>written </a:t>
            </a:r>
            <a:r>
              <a:rPr lang="en-US" sz="1600" b="1" dirty="0">
                <a:latin typeface="Comic Sans MS" panose="030F0702030302020204" pitchFamily="66" charset="0"/>
              </a:rPr>
              <a:t>by</a:t>
            </a:r>
            <a:r>
              <a:rPr lang="en-US" sz="1600" dirty="0">
                <a:latin typeface="Comic Sans MS" panose="030F0702030302020204" pitchFamily="66" charset="0"/>
              </a:rPr>
              <a:t> someone and they are talking about </a:t>
            </a:r>
            <a:r>
              <a:rPr lang="en-US" sz="1600" b="1" dirty="0">
                <a:latin typeface="Comic Sans MS" panose="030F0702030302020204" pitchFamily="66" charset="0"/>
              </a:rPr>
              <a:t>themselves</a:t>
            </a:r>
            <a:r>
              <a:rPr lang="en-US" sz="1600" dirty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US" sz="1600" dirty="0">
                <a:latin typeface="Comic Sans MS" panose="030F0702030302020204" pitchFamily="66" charset="0"/>
              </a:rPr>
              <a:t>We call this kind of writing ‘</a:t>
            </a:r>
            <a:r>
              <a:rPr lang="en-US" sz="1600" b="1" dirty="0">
                <a:latin typeface="Comic Sans MS" panose="030F0702030302020204" pitchFamily="66" charset="0"/>
              </a:rPr>
              <a:t>first person</a:t>
            </a:r>
            <a:r>
              <a:rPr lang="en-US" sz="1600" dirty="0">
                <a:latin typeface="Comic Sans MS" panose="030F0702030302020204" pitchFamily="66" charset="0"/>
              </a:rPr>
              <a:t>’. Look at these two examples. Which one uses the correct words to be written in </a:t>
            </a:r>
            <a:r>
              <a:rPr lang="en-US" dirty="0">
                <a:latin typeface="Comic Sans MS" panose="030F0702030302020204" pitchFamily="66" charset="0"/>
              </a:rPr>
              <a:t>‘</a:t>
            </a:r>
            <a:r>
              <a:rPr lang="en-US" b="1" dirty="0">
                <a:latin typeface="Comic Sans MS" panose="030F0702030302020204" pitchFamily="66" charset="0"/>
              </a:rPr>
              <a:t>first person</a:t>
            </a:r>
            <a:r>
              <a:rPr lang="en-US" dirty="0">
                <a:latin typeface="Comic Sans MS" panose="030F0702030302020204" pitchFamily="66" charset="0"/>
              </a:rPr>
              <a:t>’?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328418" y="3489614"/>
            <a:ext cx="7412603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I</a:t>
            </a:r>
            <a:r>
              <a:rPr lang="en-US" sz="1600" dirty="0">
                <a:latin typeface="Comic Sans MS" panose="030F0702030302020204" pitchFamily="66" charset="0"/>
              </a:rPr>
              <a:t> looked around my temporary new home.</a:t>
            </a:r>
            <a:br>
              <a:rPr lang="en-US" sz="1600" dirty="0">
                <a:latin typeface="Comic Sans MS" panose="030F0702030302020204" pitchFamily="66" charset="0"/>
              </a:rPr>
            </a:br>
            <a:r>
              <a:rPr lang="en-US" sz="1600" dirty="0">
                <a:latin typeface="Comic Sans MS" panose="030F0702030302020204" pitchFamily="66" charset="0"/>
              </a:rPr>
              <a:t>When the small girl comes through the door </a:t>
            </a:r>
            <a:r>
              <a:rPr lang="en-US" sz="1600" b="1" dirty="0">
                <a:latin typeface="Comic Sans MS" panose="030F0702030302020204" pitchFamily="66" charset="0"/>
              </a:rPr>
              <a:t>I</a:t>
            </a:r>
            <a:r>
              <a:rPr lang="en-US" sz="1600" dirty="0">
                <a:latin typeface="Comic Sans MS" panose="030F0702030302020204" pitchFamily="66" charset="0"/>
              </a:rPr>
              <a:t> feel very excited to see her.</a:t>
            </a:r>
            <a:endParaRPr lang="en-US" sz="1600" b="1" dirty="0">
              <a:solidFill>
                <a:schemeClr val="accent5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551580" y="1122537"/>
            <a:ext cx="4966282" cy="707886"/>
            <a:chOff x="1476034" y="1167715"/>
            <a:chExt cx="4001549" cy="707886"/>
          </a:xfrm>
        </p:grpSpPr>
        <p:sp>
          <p:nvSpPr>
            <p:cNvPr id="5" name="Rectangle 4"/>
            <p:cNvSpPr/>
            <p:nvPr/>
          </p:nvSpPr>
          <p:spPr>
            <a:xfrm>
              <a:off x="1476034" y="1167715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608385" y="1167715"/>
              <a:ext cx="3736846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use the words ‘I’, ‘my’, ‘we’ and ‘our’</a:t>
              </a: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901108" y="3597336"/>
            <a:ext cx="155697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First person!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566134" y="4620326"/>
            <a:ext cx="6937172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omic Sans MS" panose="030F0702030302020204" pitchFamily="66" charset="0"/>
              </a:rPr>
              <a:t>He </a:t>
            </a:r>
            <a:r>
              <a:rPr lang="en-US" sz="1600" dirty="0">
                <a:latin typeface="Comic Sans MS" panose="030F0702030302020204" pitchFamily="66" charset="0"/>
              </a:rPr>
              <a:t>looked around </a:t>
            </a:r>
            <a:r>
              <a:rPr lang="en-US" sz="1600" b="1" dirty="0">
                <a:latin typeface="Comic Sans MS" panose="030F0702030302020204" pitchFamily="66" charset="0"/>
              </a:rPr>
              <a:t>his </a:t>
            </a:r>
            <a:r>
              <a:rPr lang="en-US" sz="1600" dirty="0">
                <a:latin typeface="Comic Sans MS" panose="030F0702030302020204" pitchFamily="66" charset="0"/>
              </a:rPr>
              <a:t>temporary</a:t>
            </a:r>
            <a:r>
              <a:rPr lang="en-US" sz="1600" b="1" dirty="0">
                <a:latin typeface="Comic Sans MS" panose="030F0702030302020204" pitchFamily="66" charset="0"/>
              </a:rPr>
              <a:t> </a:t>
            </a:r>
            <a:r>
              <a:rPr lang="en-US" sz="1600" dirty="0">
                <a:latin typeface="Comic Sans MS" panose="030F0702030302020204" pitchFamily="66" charset="0"/>
              </a:rPr>
              <a:t>new home</a:t>
            </a:r>
            <a:r>
              <a:rPr lang="en-US" sz="1600" b="1" dirty="0">
                <a:latin typeface="Comic Sans MS" panose="030F0702030302020204" pitchFamily="66" charset="0"/>
              </a:rPr>
              <a:t>. </a:t>
            </a:r>
            <a:r>
              <a:rPr lang="en-US" sz="1600" dirty="0">
                <a:latin typeface="Comic Sans MS" panose="030F0702030302020204" pitchFamily="66" charset="0"/>
              </a:rPr>
              <a:t>When the small girl comes through the door he feels very excited.</a:t>
            </a:r>
            <a:r>
              <a:rPr lang="en-US" sz="1600" b="1" dirty="0">
                <a:solidFill>
                  <a:schemeClr val="bg1"/>
                </a:solidFill>
              </a:rPr>
              <a:t>t first person!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797537" y="4728047"/>
            <a:ext cx="1824538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Not first person!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08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ittle Red Riding Hood by OSW on DeviantArt">
            <a:extLst>
              <a:ext uri="{FF2B5EF4-FFF2-40B4-BE49-F238E27FC236}">
                <a16:creationId xmlns:a16="http://schemas.microsoft.com/office/drawing/2014/main" id="{F6F38948-9322-4DC2-B7AE-5372A0DEC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35" y="0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7" y="249656"/>
            <a:ext cx="8220075" cy="758240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08370" y="2113665"/>
            <a:ext cx="7365728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A diary is usually describing lots of events.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 dirty="0">
                <a:latin typeface="Comic Sans MS" panose="030F0702030302020204" pitchFamily="66" charset="0"/>
              </a:rPr>
              <a:t>To make sense of when these events happened it is helpful to include time linking words, such as ‘next’, ‘first’ and ‘then’.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382597" y="1119258"/>
            <a:ext cx="6295181" cy="707886"/>
            <a:chOff x="1912691" y="1252283"/>
            <a:chExt cx="3671513" cy="707886"/>
          </a:xfrm>
        </p:grpSpPr>
        <p:sp>
          <p:nvSpPr>
            <p:cNvPr id="5" name="Rectangle 4"/>
            <p:cNvSpPr/>
            <p:nvPr/>
          </p:nvSpPr>
          <p:spPr>
            <a:xfrm>
              <a:off x="1912691" y="1275127"/>
              <a:ext cx="3671513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027271" y="1252283"/>
              <a:ext cx="3556933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use time linking words, e.g. ‘next’, ‘first’ and ‘then’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2397652" y="903049"/>
            <a:ext cx="1111542" cy="111154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2595886" y="3201614"/>
            <a:ext cx="7009258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If we just use one word, such as ‘and’ to link the events</a:t>
            </a:r>
            <a:br>
              <a:rPr lang="en-US" sz="2000" dirty="0">
                <a:latin typeface="Comic Sans MS" panose="030F0702030302020204" pitchFamily="66" charset="0"/>
              </a:rPr>
            </a:br>
            <a:r>
              <a:rPr lang="en-US" sz="2000" dirty="0">
                <a:latin typeface="Comic Sans MS" panose="030F0702030302020204" pitchFamily="66" charset="0"/>
              </a:rPr>
              <a:t>in our diary it can get very boring!</a:t>
            </a:r>
          </a:p>
        </p:txBody>
      </p:sp>
      <p:sp>
        <p:nvSpPr>
          <p:cNvPr id="2" name="Rectangle 1"/>
          <p:cNvSpPr/>
          <p:nvPr/>
        </p:nvSpPr>
        <p:spPr>
          <a:xfrm>
            <a:off x="1879529" y="4096947"/>
            <a:ext cx="8423410" cy="129266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Look at the example below. Can you think of different time words the writer could use at the start of each sentence to make their diary entry more interesting?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52" t="4620" r="-32352" b="6508"/>
          <a:stretch/>
        </p:blipFill>
        <p:spPr>
          <a:xfrm>
            <a:off x="2397652" y="914656"/>
            <a:ext cx="1111542" cy="109854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7222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7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ittle Red Riding Hood by OSW on DeviantArt">
            <a:extLst>
              <a:ext uri="{FF2B5EF4-FFF2-40B4-BE49-F238E27FC236}">
                <a16:creationId xmlns:a16="http://schemas.microsoft.com/office/drawing/2014/main" id="{291F6864-6E05-45A1-9171-473999E78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9" y="356063"/>
            <a:ext cx="8220075" cy="701093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70918" y="2056906"/>
            <a:ext cx="4650167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When we write a diary, we have to make the reader think we were really there.</a:t>
            </a:r>
          </a:p>
        </p:txBody>
      </p:sp>
      <p:sp>
        <p:nvSpPr>
          <p:cNvPr id="2" name="Rectangle 1"/>
          <p:cNvSpPr/>
          <p:nvPr/>
        </p:nvSpPr>
        <p:spPr>
          <a:xfrm>
            <a:off x="3294556" y="3519609"/>
            <a:ext cx="559336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We can do this by including lots of detail and description.</a:t>
            </a:r>
          </a:p>
        </p:txBody>
      </p:sp>
      <p:sp>
        <p:nvSpPr>
          <p:cNvPr id="8" name="Rectangle 7"/>
          <p:cNvSpPr/>
          <p:nvPr/>
        </p:nvSpPr>
        <p:spPr>
          <a:xfrm>
            <a:off x="3062668" y="4681220"/>
            <a:ext cx="6057136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What extra detail and description could you add to make it sound as if it was written by someone who was really there?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03931" y="1229949"/>
            <a:ext cx="661472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213659" y="1421076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write as if you were there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5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ittle Red Riding Hood by OSW on DeviantArt">
            <a:extLst>
              <a:ext uri="{FF2B5EF4-FFF2-40B4-BE49-F238E27FC236}">
                <a16:creationId xmlns:a16="http://schemas.microsoft.com/office/drawing/2014/main" id="{18F5C73F-1EDE-409F-9C3B-0EF446D63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296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0"/>
          <p:cNvSpPr txBox="1">
            <a:spLocks/>
          </p:cNvSpPr>
          <p:nvPr/>
        </p:nvSpPr>
        <p:spPr>
          <a:xfrm>
            <a:off x="1981199" y="478895"/>
            <a:ext cx="8220075" cy="648847"/>
          </a:xfrm>
          <a:prstGeom prst="roundRect">
            <a:avLst>
              <a:gd name="adj" fmla="val 9641"/>
            </a:avLst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Diary Writing Must...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313651" y="2270344"/>
            <a:ext cx="7555167" cy="86177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500" dirty="0">
                <a:latin typeface="Comic Sans MS" panose="030F0702030302020204" pitchFamily="66" charset="0"/>
              </a:rPr>
              <a:t>A diary is usually a secret place to write how you feel about what has happened to you in the day.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08855" y="1291239"/>
            <a:ext cx="5364760" cy="662730"/>
            <a:chOff x="1912690" y="1275127"/>
            <a:chExt cx="4001549" cy="662730"/>
          </a:xfrm>
        </p:grpSpPr>
        <p:sp>
          <p:nvSpPr>
            <p:cNvPr id="5" name="Rectangle 4"/>
            <p:cNvSpPr/>
            <p:nvPr/>
          </p:nvSpPr>
          <p:spPr>
            <a:xfrm>
              <a:off x="1912690" y="1275127"/>
              <a:ext cx="4001549" cy="662730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111751" y="1401787"/>
              <a:ext cx="3556933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describe feelings</a:t>
              </a:r>
            </a:p>
          </p:txBody>
        </p:sp>
      </p:grpSp>
      <p:sp>
        <p:nvSpPr>
          <p:cNvPr id="25" name="Rectangle 24"/>
          <p:cNvSpPr/>
          <p:nvPr/>
        </p:nvSpPr>
        <p:spPr>
          <a:xfrm>
            <a:off x="2282484" y="3448493"/>
            <a:ext cx="7555167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In a diary, you might include feelings, hopes or fears that you wouldn’t want anyone to know about.</a:t>
            </a:r>
          </a:p>
          <a:p>
            <a:pPr algn="ctr"/>
            <a:endParaRPr lang="en-US" sz="2400" dirty="0">
              <a:latin typeface="Comic Sans MS" panose="030F0702030302020204" pitchFamily="66" charset="0"/>
            </a:endParaRPr>
          </a:p>
          <a:p>
            <a:pPr algn="ctr"/>
            <a:r>
              <a:rPr lang="en-US" sz="2400" i="1" dirty="0">
                <a:latin typeface="Comic Sans MS" panose="030F0702030302020204" pitchFamily="66" charset="0"/>
              </a:rPr>
              <a:t>Question: What might the tree feel if it saw someone with an axe? </a:t>
            </a:r>
          </a:p>
          <a:p>
            <a:pPr algn="ctr"/>
            <a:r>
              <a:rPr lang="en-US" sz="2400" i="1" dirty="0">
                <a:latin typeface="Comic Sans MS" panose="030F0702030302020204" pitchFamily="66" charset="0"/>
              </a:rPr>
              <a:t>How might it feel if the man walked away?</a:t>
            </a:r>
          </a:p>
        </p:txBody>
      </p:sp>
    </p:spTree>
    <p:extLst>
      <p:ext uri="{BB962C8B-B14F-4D97-AF65-F5344CB8AC3E}">
        <p14:creationId xmlns:p14="http://schemas.microsoft.com/office/powerpoint/2010/main" val="160227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ttle Red Riding Hood by OSW on DeviantArt">
            <a:extLst>
              <a:ext uri="{FF2B5EF4-FFF2-40B4-BE49-F238E27FC236}">
                <a16:creationId xmlns:a16="http://schemas.microsoft.com/office/drawing/2014/main" id="{7A852365-91FB-4BCC-8242-5FC9EC420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2" y="0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F22418-54BB-4751-8FA0-C017E47B58CC}"/>
              </a:ext>
            </a:extLst>
          </p:cNvPr>
          <p:cNvSpPr txBox="1"/>
          <p:nvPr/>
        </p:nvSpPr>
        <p:spPr>
          <a:xfrm>
            <a:off x="430376" y="559558"/>
            <a:ext cx="11318544" cy="57445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latin typeface="Twinkl Cursive Looped" panose="02000000000000000000" pitchFamily="2" charset="0"/>
              </a:rPr>
              <a:t>Tuesday 4</a:t>
            </a:r>
            <a:r>
              <a:rPr lang="en-GB" sz="2000" baseline="30000" dirty="0">
                <a:latin typeface="Twinkl Cursive Looped" panose="02000000000000000000" pitchFamily="2" charset="0"/>
              </a:rPr>
              <a:t>th</a:t>
            </a:r>
            <a:r>
              <a:rPr lang="en-GB" sz="2000" dirty="0">
                <a:latin typeface="Twinkl Cursive Looped" panose="02000000000000000000" pitchFamily="2" charset="0"/>
              </a:rPr>
              <a:t> May 2021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Dear Diary,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Twinkl Cursive Looped" panose="02000000000000000000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I have had a very rough day. I woke up this morning and went for a long walk in the woods. My tummy started to rumble so I looked  all over for something to eat, but all I could find were some berries.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Then I heard someone coming, so I hid behind a tree. I was worried it was a huntsman looking for me but I was very happy to see it was a delicious smelling little girl wearing a bright red cloak.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Next I went over to talk to her, she told me that she was on her way to see her Grandma, my tummy growled again so I came up with a plan to go to her Grandma’s house. </a:t>
            </a:r>
          </a:p>
          <a:p>
            <a:pPr algn="just">
              <a:lnSpc>
                <a:spcPct val="150000"/>
              </a:lnSpc>
            </a:pPr>
            <a:r>
              <a:rPr lang="en-GB" sz="2000" dirty="0">
                <a:latin typeface="Twinkl Cursive Looped" panose="02000000000000000000" pitchFamily="2" charset="0"/>
              </a:rPr>
              <a:t>I ran as fast as I could and snuck into the tiny cottage, I then saw the old lady lying in bed. I crept over and swallowed her whole, she was a bit stale and I was still hungry, I couldn’t wait for the delicious smelling girl to arrive. </a:t>
            </a:r>
          </a:p>
        </p:txBody>
      </p:sp>
    </p:spTree>
    <p:extLst>
      <p:ext uri="{BB962C8B-B14F-4D97-AF65-F5344CB8AC3E}">
        <p14:creationId xmlns:p14="http://schemas.microsoft.com/office/powerpoint/2010/main" val="24052693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FE96A-B682-4538-B6B3-7FD8D038C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 descr="Little Red Riding Hood by OSW on DeviantArt">
            <a:extLst>
              <a:ext uri="{FF2B5EF4-FFF2-40B4-BE49-F238E27FC236}">
                <a16:creationId xmlns:a16="http://schemas.microsoft.com/office/drawing/2014/main" id="{CED14435-DB24-4C2E-9BD6-750D9DEAE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4"/>
            <a:ext cx="12192000" cy="689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A9F0D6-3377-46CD-8E77-9FBC02AF457E}"/>
              </a:ext>
            </a:extLst>
          </p:cNvPr>
          <p:cNvSpPr txBox="1"/>
          <p:nvPr/>
        </p:nvSpPr>
        <p:spPr>
          <a:xfrm>
            <a:off x="430376" y="217285"/>
            <a:ext cx="1131854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Use the main events of the story to help you remember what happens</a:t>
            </a:r>
            <a:r>
              <a:rPr lang="en-GB" sz="2000" dirty="0">
                <a:latin typeface="Twinkl Cursive Looped" panose="02000000000000000000" pitchFamily="2" charset="0"/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E9565-DDFC-41AE-905E-0D128CE2BFF1}"/>
              </a:ext>
            </a:extLst>
          </p:cNvPr>
          <p:cNvSpPr/>
          <p:nvPr/>
        </p:nvSpPr>
        <p:spPr>
          <a:xfrm>
            <a:off x="173121" y="1619456"/>
            <a:ext cx="11845758" cy="435959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Little Red Riding Hood is sent to her Grandma’s house </a:t>
            </a:r>
          </a:p>
          <a:p>
            <a:pPr algn="ctr"/>
            <a:r>
              <a:rPr lang="en-GB" sz="20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with food.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2. On her way she meets the Big Bad Wolf.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3. The Big Bad Wolf ran through the forest to Grandma’s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4. The Wolf ate Grandma and then pretended to be Grandma.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5. The Wolf tricked Little Red and ate her too.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6. A woodsman heard a scream so came running into the cottage he turned the wolf upside down and Little Red and Grandma came tumbling out.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7. The woodsman, Little Red and Grandma all chased the Big Bad Wolf out of the cottage.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latin typeface="Twinkl Cursive Looped" panose="02000000000000000000" pitchFamily="2" charset="0"/>
              </a:rPr>
              <a:t>8. The Big Bad Wolf was never seen again.</a:t>
            </a:r>
          </a:p>
        </p:txBody>
      </p:sp>
    </p:spTree>
    <p:extLst>
      <p:ext uri="{BB962C8B-B14F-4D97-AF65-F5344CB8AC3E}">
        <p14:creationId xmlns:p14="http://schemas.microsoft.com/office/powerpoint/2010/main" val="163850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1021</Words>
  <Application>Microsoft Office PowerPoint</Application>
  <PresentationFormat>Widescreen</PresentationFormat>
  <Paragraphs>72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Times New Roman</vt:lpstr>
      <vt:lpstr>Twinkl</vt:lpstr>
      <vt:lpstr>Twinkl Cursive Looped</vt:lpstr>
      <vt:lpstr>Twinkl SemiBold</vt:lpstr>
      <vt:lpstr>Office Theme</vt:lpstr>
      <vt:lpstr>Tricky Words </vt:lpstr>
      <vt:lpstr>Our Set 3 phoneme for today is….aw </vt:lpstr>
      <vt:lpstr>PowerPoint Presentation</vt:lpstr>
      <vt:lpstr>PowerPoint Presentation</vt:lpstr>
      <vt:lpstr>PowerPoint Presentation</vt:lpstr>
      <vt:lpstr>PowerPoint Presentation</vt:lpstr>
      <vt:lpstr>Writing a Diary Entry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10</cp:revision>
  <dcterms:created xsi:type="dcterms:W3CDTF">2021-05-01T12:17:31Z</dcterms:created>
  <dcterms:modified xsi:type="dcterms:W3CDTF">2021-05-02T18:52:23Z</dcterms:modified>
</cp:coreProperties>
</file>