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notesSlides/notesSlide4.xml" ContentType="application/vnd.openxmlformats-officedocument.presentationml.notesSlide+xml"/>
  <Override PartName="/ppt/tags/tag7.xml" ContentType="application/vnd.openxmlformats-officedocument.presentationml.tags+xml"/>
  <Override PartName="/ppt/notesSlides/notesSlide5.xml" ContentType="application/vnd.openxmlformats-officedocument.presentationml.notesSlide+xml"/>
  <Override PartName="/ppt/tags/tag8.xml" ContentType="application/vnd.openxmlformats-officedocument.presentationml.tags+xml"/>
  <Override PartName="/ppt/notesSlides/notesSlide6.xml" ContentType="application/vnd.openxmlformats-officedocument.presentationml.notesSlide+xml"/>
  <Override PartName="/ppt/tags/tag9.xml" ContentType="application/vnd.openxmlformats-officedocument.presentationml.tags+xml"/>
  <Override PartName="/ppt/notesSlides/notesSlide7.xml" ContentType="application/vnd.openxmlformats-officedocument.presentationml.notesSlide+xml"/>
  <Override PartName="/ppt/tags/tag10.xml" ContentType="application/vnd.openxmlformats-officedocument.presentationml.tags+xml"/>
  <Override PartName="/ppt/notesSlides/notesSlide8.xml" ContentType="application/vnd.openxmlformats-officedocument.presentationml.notesSlide+xml"/>
  <Override PartName="/ppt/tags/tag11.xml" ContentType="application/vnd.openxmlformats-officedocument.presentationml.tags+xml"/>
  <Override PartName="/ppt/notesSlides/notesSlide9.xml" ContentType="application/vnd.openxmlformats-officedocument.presentationml.notesSlide+xml"/>
  <Override PartName="/ppt/tags/tag12.xml" ContentType="application/vnd.openxmlformats-officedocument.presentationml.tags+xml"/>
  <Override PartName="/ppt/notesSlides/notesSlide10.xml" ContentType="application/vnd.openxmlformats-officedocument.presentationml.notesSlide+xml"/>
  <Override PartName="/ppt/tags/tag13.xml" ContentType="application/vnd.openxmlformats-officedocument.presentationml.tags+xml"/>
  <Override PartName="/ppt/notesSlides/notesSlide11.xml" ContentType="application/vnd.openxmlformats-officedocument.presentationml.notesSlide+xml"/>
  <Override PartName="/ppt/tags/tag14.xml" ContentType="application/vnd.openxmlformats-officedocument.presentationml.tags+xml"/>
  <Override PartName="/ppt/notesSlides/notesSlide12.xml" ContentType="application/vnd.openxmlformats-officedocument.presentationml.notesSlide+xml"/>
  <Override PartName="/ppt/tags/tag15.xml" ContentType="application/vnd.openxmlformats-officedocument.presentationml.tags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1"/>
  </p:notesMasterIdLst>
  <p:sldIdLst>
    <p:sldId id="296" r:id="rId11"/>
    <p:sldId id="297" r:id="rId12"/>
    <p:sldId id="336" r:id="rId13"/>
    <p:sldId id="337" r:id="rId14"/>
    <p:sldId id="299" r:id="rId15"/>
    <p:sldId id="323" r:id="rId16"/>
    <p:sldId id="324" r:id="rId17"/>
    <p:sldId id="325" r:id="rId18"/>
    <p:sldId id="310" r:id="rId19"/>
    <p:sldId id="326" r:id="rId20"/>
    <p:sldId id="327" r:id="rId21"/>
    <p:sldId id="328" r:id="rId22"/>
    <p:sldId id="329" r:id="rId23"/>
    <p:sldId id="330" r:id="rId24"/>
    <p:sldId id="331" r:id="rId25"/>
    <p:sldId id="332" r:id="rId26"/>
    <p:sldId id="333" r:id="rId27"/>
    <p:sldId id="334" r:id="rId28"/>
    <p:sldId id="335" r:id="rId29"/>
    <p:sldId id="339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40" userDrawn="1">
          <p15:clr>
            <a:srgbClr val="A4A3A4"/>
          </p15:clr>
        </p15:guide>
        <p15:guide id="2" pos="317" userDrawn="1">
          <p15:clr>
            <a:srgbClr val="A4A3A4"/>
          </p15:clr>
        </p15:guide>
        <p15:guide id="3" orient="horz" pos="306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8BD6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94"/>
  </p:normalViewPr>
  <p:slideViewPr>
    <p:cSldViewPr snapToGrid="0" snapToObjects="1">
      <p:cViewPr>
        <p:scale>
          <a:sx n="82" d="100"/>
          <a:sy n="82" d="100"/>
        </p:scale>
        <p:origin x="-966" y="-24"/>
      </p:cViewPr>
      <p:guideLst>
        <p:guide orient="horz" pos="2840"/>
        <p:guide orient="horz" pos="3067"/>
        <p:guide pos="31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21/06/2021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Jack has built some towers using cubes. Let’s have a look.</a:t>
            </a:r>
          </a:p>
          <a:p>
            <a:endParaRPr lang="en-GB" dirty="0"/>
          </a:p>
          <a:p>
            <a:r>
              <a:rPr lang="en-GB" dirty="0"/>
              <a:t>How many towers has he built? Well there are 1, 2, 3, 4 towers</a:t>
            </a:r>
          </a:p>
          <a:p>
            <a:r>
              <a:rPr lang="en-GB" dirty="0"/>
              <a:t>Jack </a:t>
            </a:r>
            <a:r>
              <a:rPr lang="en-GB" dirty="0" err="1"/>
              <a:t>hs</a:t>
            </a:r>
            <a:r>
              <a:rPr lang="en-GB" dirty="0"/>
              <a:t> built 4 towers</a:t>
            </a:r>
          </a:p>
          <a:p>
            <a:endParaRPr lang="en-GB" dirty="0"/>
          </a:p>
          <a:p>
            <a:r>
              <a:rPr lang="en-GB" dirty="0"/>
              <a:t>How many cubes are there in each tower? Well there are 1, 2, 3, 4, 5 cubes in each tower</a:t>
            </a:r>
          </a:p>
          <a:p>
            <a:endParaRPr lang="en-GB" dirty="0"/>
          </a:p>
          <a:p>
            <a:r>
              <a:rPr lang="en-GB" dirty="0"/>
              <a:t>So how many towers has Jack </a:t>
            </a:r>
            <a:r>
              <a:rPr lang="en-GB" dirty="0" err="1"/>
              <a:t>usef</a:t>
            </a:r>
            <a:r>
              <a:rPr lang="en-GB" dirty="0"/>
              <a:t> in total? Well there are 4 towers with 2 cubes in each tower, so Jack has used 2, 4, 6, 8 cubes</a:t>
            </a:r>
          </a:p>
          <a:p>
            <a:endParaRPr lang="en-GB" dirty="0"/>
          </a:p>
          <a:p>
            <a:r>
              <a:rPr lang="en-GB" dirty="0"/>
              <a:t>Did you see how I used my 2 times-table to help me then? Counting in 2s is </a:t>
            </a:r>
            <a:r>
              <a:rPr lang="en-GB" dirty="0" err="1"/>
              <a:t>rsally</a:t>
            </a:r>
            <a:r>
              <a:rPr lang="en-GB" dirty="0"/>
              <a:t> useful.</a:t>
            </a:r>
          </a:p>
          <a:p>
            <a:endParaRPr lang="en-GB" dirty="0"/>
          </a:p>
          <a:p>
            <a:r>
              <a:rPr lang="en-GB" dirty="0"/>
              <a:t>We can write this as a multiplication sentence. Something multiplied by something is equal to something.</a:t>
            </a:r>
          </a:p>
          <a:p>
            <a:r>
              <a:rPr lang="en-GB" dirty="0"/>
              <a:t>Well Jack built 4 towers with 2 cubes in each tower and he used 8 cubes in total. So 4 multiplied by 2 is 8</a:t>
            </a:r>
          </a:p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OR</a:t>
            </a:r>
          </a:p>
          <a:p>
            <a:endParaRPr lang="en-GB" dirty="0"/>
          </a:p>
          <a:p>
            <a:r>
              <a:rPr lang="en-GB" dirty="0"/>
              <a:t>We can also write this as 2 multiplied by 4 is equal to 8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98794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Whitney has also been building towers using cubes. Let’s </a:t>
            </a:r>
            <a:r>
              <a:rPr lang="en-GB" dirty="0" err="1"/>
              <a:t>havwe</a:t>
            </a:r>
            <a:r>
              <a:rPr lang="en-GB" dirty="0"/>
              <a:t> a look.</a:t>
            </a:r>
          </a:p>
          <a:p>
            <a:endParaRPr lang="en-GB" dirty="0"/>
          </a:p>
          <a:p>
            <a:r>
              <a:rPr lang="en-GB" dirty="0"/>
              <a:t>Pause the video here and see if you can answer these questions.</a:t>
            </a:r>
          </a:p>
          <a:p>
            <a:endParaRPr lang="en-GB" dirty="0"/>
          </a:p>
          <a:p>
            <a:r>
              <a:rPr lang="en-GB" dirty="0"/>
              <a:t>How did you get on?</a:t>
            </a:r>
          </a:p>
          <a:p>
            <a:endParaRPr lang="en-GB" dirty="0"/>
          </a:p>
          <a:p>
            <a:r>
              <a:rPr lang="en-GB" dirty="0"/>
              <a:t>Did Whitney use more or less cubes than Jack? That’s right she used less cubes because she built less towers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5124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Whitney has also been building towers using cubes. Let’s </a:t>
            </a:r>
            <a:r>
              <a:rPr lang="en-GB" dirty="0" err="1"/>
              <a:t>havwe</a:t>
            </a:r>
            <a:r>
              <a:rPr lang="en-GB" dirty="0"/>
              <a:t> a look.</a:t>
            </a:r>
          </a:p>
          <a:p>
            <a:endParaRPr lang="en-GB" dirty="0"/>
          </a:p>
          <a:p>
            <a:r>
              <a:rPr lang="en-GB" dirty="0"/>
              <a:t>Pause the video here and see if you can answer these questions.</a:t>
            </a:r>
          </a:p>
          <a:p>
            <a:endParaRPr lang="en-GB" dirty="0"/>
          </a:p>
          <a:p>
            <a:r>
              <a:rPr lang="en-GB" dirty="0"/>
              <a:t>How did you get on?</a:t>
            </a:r>
          </a:p>
          <a:p>
            <a:endParaRPr lang="en-GB" dirty="0"/>
          </a:p>
          <a:p>
            <a:r>
              <a:rPr lang="en-GB" dirty="0"/>
              <a:t>Did Whitney use more or less cubes than Jack? That’s right she used less cubes because she built less towers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53093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Whitney has also been building towers using cubes. Let’s </a:t>
            </a:r>
            <a:r>
              <a:rPr lang="en-GB" dirty="0" err="1"/>
              <a:t>havwe</a:t>
            </a:r>
            <a:r>
              <a:rPr lang="en-GB" dirty="0"/>
              <a:t> a look.</a:t>
            </a:r>
          </a:p>
          <a:p>
            <a:endParaRPr lang="en-GB" dirty="0"/>
          </a:p>
          <a:p>
            <a:r>
              <a:rPr lang="en-GB" dirty="0"/>
              <a:t>Pause the video here and see if you can answer these questions.</a:t>
            </a:r>
          </a:p>
          <a:p>
            <a:endParaRPr lang="en-GB" dirty="0"/>
          </a:p>
          <a:p>
            <a:r>
              <a:rPr lang="en-GB" dirty="0"/>
              <a:t>How did you get on?</a:t>
            </a:r>
          </a:p>
          <a:p>
            <a:endParaRPr lang="en-GB" dirty="0"/>
          </a:p>
          <a:p>
            <a:r>
              <a:rPr lang="en-GB" dirty="0"/>
              <a:t>Did Whitney use more or less cubes than Jack? That’s right she used less cubes because she built less towers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8844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Whitney has also been building towers using cubes. Let’s </a:t>
            </a:r>
            <a:r>
              <a:rPr lang="en-GB" dirty="0" err="1"/>
              <a:t>havwe</a:t>
            </a:r>
            <a:r>
              <a:rPr lang="en-GB" dirty="0"/>
              <a:t> a look.</a:t>
            </a:r>
          </a:p>
          <a:p>
            <a:endParaRPr lang="en-GB" dirty="0"/>
          </a:p>
          <a:p>
            <a:r>
              <a:rPr lang="en-GB" dirty="0"/>
              <a:t>Pause the video here and see if you can answer these questions.</a:t>
            </a:r>
          </a:p>
          <a:p>
            <a:endParaRPr lang="en-GB" dirty="0"/>
          </a:p>
          <a:p>
            <a:r>
              <a:rPr lang="en-GB" dirty="0"/>
              <a:t>How did you get on?</a:t>
            </a:r>
          </a:p>
          <a:p>
            <a:endParaRPr lang="en-GB" dirty="0"/>
          </a:p>
          <a:p>
            <a:r>
              <a:rPr lang="en-GB" dirty="0"/>
              <a:t>Did Whitney use more or less cubes than Jack? That’s right she used less cubes because she built less towers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4562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Whitney has also been building towers using cubes. Let’s </a:t>
            </a:r>
            <a:r>
              <a:rPr lang="en-GB" dirty="0" err="1"/>
              <a:t>havwe</a:t>
            </a:r>
            <a:r>
              <a:rPr lang="en-GB" dirty="0"/>
              <a:t> a look.</a:t>
            </a:r>
          </a:p>
          <a:p>
            <a:endParaRPr lang="en-GB" dirty="0"/>
          </a:p>
          <a:p>
            <a:r>
              <a:rPr lang="en-GB" dirty="0"/>
              <a:t>Pause the video here and see if you can answer these questions.</a:t>
            </a:r>
          </a:p>
          <a:p>
            <a:endParaRPr lang="en-GB" dirty="0"/>
          </a:p>
          <a:p>
            <a:r>
              <a:rPr lang="en-GB" dirty="0"/>
              <a:t>How did you get on?</a:t>
            </a:r>
          </a:p>
          <a:p>
            <a:endParaRPr lang="en-GB" dirty="0"/>
          </a:p>
          <a:p>
            <a:r>
              <a:rPr lang="en-GB" dirty="0"/>
              <a:t>Did Whitney use more or less cubes than Jack? That’s right she used less cubes because she built less towers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6885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Which object is heavier?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8386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Whitney has also been building towers using cubes. Let’s </a:t>
            </a:r>
            <a:r>
              <a:rPr lang="en-GB" dirty="0" err="1"/>
              <a:t>havwe</a:t>
            </a:r>
            <a:r>
              <a:rPr lang="en-GB" dirty="0"/>
              <a:t> a look.</a:t>
            </a:r>
          </a:p>
          <a:p>
            <a:endParaRPr lang="en-GB" dirty="0"/>
          </a:p>
          <a:p>
            <a:r>
              <a:rPr lang="en-GB" dirty="0"/>
              <a:t>Pause the video here and see if you can answer these questions.</a:t>
            </a:r>
          </a:p>
          <a:p>
            <a:endParaRPr lang="en-GB" dirty="0"/>
          </a:p>
          <a:p>
            <a:r>
              <a:rPr lang="en-GB" dirty="0"/>
              <a:t>How did you get on?</a:t>
            </a:r>
          </a:p>
          <a:p>
            <a:endParaRPr lang="en-GB" dirty="0"/>
          </a:p>
          <a:p>
            <a:r>
              <a:rPr lang="en-GB" dirty="0"/>
              <a:t>Did Whitney use more or less cubes than Jack? That’s right she used less cubes because she built less towers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08571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Whitney has also been building towers using cubes. Let’s </a:t>
            </a:r>
            <a:r>
              <a:rPr lang="en-GB" dirty="0" err="1"/>
              <a:t>havwe</a:t>
            </a:r>
            <a:r>
              <a:rPr lang="en-GB" dirty="0"/>
              <a:t> a look.</a:t>
            </a:r>
          </a:p>
          <a:p>
            <a:endParaRPr lang="en-GB" dirty="0"/>
          </a:p>
          <a:p>
            <a:r>
              <a:rPr lang="en-GB" dirty="0"/>
              <a:t>Pause the video here and see if you can answer these questions.</a:t>
            </a:r>
          </a:p>
          <a:p>
            <a:endParaRPr lang="en-GB" dirty="0"/>
          </a:p>
          <a:p>
            <a:r>
              <a:rPr lang="en-GB" dirty="0"/>
              <a:t>How did you get on?</a:t>
            </a:r>
          </a:p>
          <a:p>
            <a:endParaRPr lang="en-GB" dirty="0"/>
          </a:p>
          <a:p>
            <a:r>
              <a:rPr lang="en-GB" dirty="0"/>
              <a:t>Did Whitney use more or less cubes than Jack? That’s right she used less cubes because she built less towers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76307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Blocks keep falling off</a:t>
            </a:r>
            <a:r>
              <a:rPr lang="en-GB" baseline="0" dirty="0"/>
              <a:t> so he </a:t>
            </a:r>
            <a:r>
              <a:rPr lang="en-GB" baseline="0" dirty="0" err="1"/>
              <a:t>trys</a:t>
            </a:r>
            <a:r>
              <a:rPr lang="en-GB" baseline="0" dirty="0"/>
              <a:t> to find some </a:t>
            </a:r>
            <a:r>
              <a:rPr lang="en-GB" baseline="0"/>
              <a:t>heavier blocks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5693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Blocks keep falling off</a:t>
            </a:r>
            <a:r>
              <a:rPr lang="en-GB" baseline="0" dirty="0"/>
              <a:t> so he </a:t>
            </a:r>
            <a:r>
              <a:rPr lang="en-GB" baseline="0" dirty="0" err="1"/>
              <a:t>trys</a:t>
            </a:r>
            <a:r>
              <a:rPr lang="en-GB" baseline="0" dirty="0"/>
              <a:t> to find some </a:t>
            </a:r>
            <a:r>
              <a:rPr lang="en-GB" baseline="0"/>
              <a:t>heavier blocks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25662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Blocks keep falling off</a:t>
            </a:r>
            <a:r>
              <a:rPr lang="en-GB" baseline="0" dirty="0"/>
              <a:t> so he </a:t>
            </a:r>
            <a:r>
              <a:rPr lang="en-GB" baseline="0" dirty="0" err="1"/>
              <a:t>trys</a:t>
            </a:r>
            <a:r>
              <a:rPr lang="en-GB" baseline="0" dirty="0"/>
              <a:t> to find some </a:t>
            </a:r>
            <a:r>
              <a:rPr lang="en-GB" baseline="0"/>
              <a:t>heavier blocks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04386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Blocks keep falling off</a:t>
            </a:r>
            <a:r>
              <a:rPr lang="en-GB" baseline="0" dirty="0"/>
              <a:t> so he </a:t>
            </a:r>
            <a:r>
              <a:rPr lang="en-GB" baseline="0" dirty="0" err="1"/>
              <a:t>trys</a:t>
            </a:r>
            <a:r>
              <a:rPr lang="en-GB" baseline="0" dirty="0"/>
              <a:t> to find some </a:t>
            </a:r>
            <a:r>
              <a:rPr lang="en-GB" baseline="0"/>
              <a:t>heavier blocks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6476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21/06/2021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0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5" Type="http://schemas.openxmlformats.org/officeDocument/2006/relationships/image" Target="../media/image10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8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0.png"/><Relationship Id="rId5" Type="http://schemas.openxmlformats.org/officeDocument/2006/relationships/image" Target="../media/image18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1.png"/><Relationship Id="rId5" Type="http://schemas.openxmlformats.org/officeDocument/2006/relationships/image" Target="../media/image18.png"/><Relationship Id="rId4" Type="http://schemas.openxmlformats.org/officeDocument/2006/relationships/image" Target="../media/image13.png"/><Relationship Id="rId9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24.png"/><Relationship Id="rId12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8.png"/><Relationship Id="rId10" Type="http://schemas.openxmlformats.org/officeDocument/2006/relationships/image" Target="../media/image22.png"/><Relationship Id="rId4" Type="http://schemas.openxmlformats.org/officeDocument/2006/relationships/image" Target="../media/image23.png"/><Relationship Id="rId9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23.png"/><Relationship Id="rId11" Type="http://schemas.openxmlformats.org/officeDocument/2006/relationships/image" Target="../media/image27.png"/><Relationship Id="rId5" Type="http://schemas.openxmlformats.org/officeDocument/2006/relationships/image" Target="../media/image22.png"/><Relationship Id="rId10" Type="http://schemas.openxmlformats.org/officeDocument/2006/relationships/image" Target="../media/image26.png"/><Relationship Id="rId4" Type="http://schemas.openxmlformats.org/officeDocument/2006/relationships/image" Target="../media/image18.png"/><Relationship Id="rId9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23.png"/><Relationship Id="rId11" Type="http://schemas.openxmlformats.org/officeDocument/2006/relationships/image" Target="../media/image19.png"/><Relationship Id="rId5" Type="http://schemas.openxmlformats.org/officeDocument/2006/relationships/image" Target="../media/image26.png"/><Relationship Id="rId10" Type="http://schemas.openxmlformats.org/officeDocument/2006/relationships/image" Target="../media/image21.png"/><Relationship Id="rId4" Type="http://schemas.openxmlformats.org/officeDocument/2006/relationships/image" Target="../media/image25.png"/><Relationship Id="rId9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22.png"/><Relationship Id="rId5" Type="http://schemas.openxmlformats.org/officeDocument/2006/relationships/image" Target="../media/image18.png"/><Relationship Id="rId4" Type="http://schemas.openxmlformats.org/officeDocument/2006/relationships/image" Target="../media/image23.png"/><Relationship Id="rId9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6" Type="http://schemas.openxmlformats.org/officeDocument/2006/relationships/image" Target="../media/image18.png"/><Relationship Id="rId11" Type="http://schemas.openxmlformats.org/officeDocument/2006/relationships/image" Target="../media/image13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23.png"/><Relationship Id="rId9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4.xml"/><Relationship Id="rId6" Type="http://schemas.openxmlformats.org/officeDocument/2006/relationships/image" Target="../media/image19.png"/><Relationship Id="rId5" Type="http://schemas.openxmlformats.org/officeDocument/2006/relationships/image" Target="../media/image28.png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5.xml"/><Relationship Id="rId6" Type="http://schemas.openxmlformats.org/officeDocument/2006/relationships/image" Target="../media/image28.png"/><Relationship Id="rId5" Type="http://schemas.openxmlformats.org/officeDocument/2006/relationships/image" Target="../media/image19.png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852" y="2487086"/>
            <a:ext cx="5950212" cy="1883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1) How do you spell 14?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2) What number comes next? 31, 30 ___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3) What is this shape called?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4) Tiny has a mass of __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7888" y="4176274"/>
            <a:ext cx="2633690" cy="1874092"/>
          </a:xfrm>
          <a:prstGeom prst="rect">
            <a:avLst/>
          </a:prstGeom>
        </p:spPr>
      </p:pic>
      <p:sp>
        <p:nvSpPr>
          <p:cNvPr id="4" name="Cube 3"/>
          <p:cNvSpPr/>
          <p:nvPr/>
        </p:nvSpPr>
        <p:spPr>
          <a:xfrm>
            <a:off x="5837888" y="2469681"/>
            <a:ext cx="709243" cy="1345474"/>
          </a:xfrm>
          <a:prstGeom prst="cub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Cube 10"/>
          <p:cNvSpPr/>
          <p:nvPr/>
        </p:nvSpPr>
        <p:spPr>
          <a:xfrm>
            <a:off x="7237369" y="4555667"/>
            <a:ext cx="526465" cy="526465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Cube 11"/>
          <p:cNvSpPr/>
          <p:nvPr/>
        </p:nvSpPr>
        <p:spPr>
          <a:xfrm>
            <a:off x="7634208" y="4555667"/>
            <a:ext cx="526465" cy="526465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ube 12"/>
          <p:cNvSpPr/>
          <p:nvPr/>
        </p:nvSpPr>
        <p:spPr>
          <a:xfrm>
            <a:off x="5005478" y="4115776"/>
            <a:ext cx="526465" cy="526465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660" y="4188869"/>
            <a:ext cx="1330540" cy="93323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8836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1) How do you spell 14?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2) What number comes next? 31, 30 ___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3) What is this shape called?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4) Tiny has a mass of __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906846" y="16184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29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768931" y="340511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fourteen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7888" y="4176274"/>
            <a:ext cx="2633690" cy="187409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848788" y="2880808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cuboid</a:t>
            </a:r>
          </a:p>
        </p:txBody>
      </p:sp>
      <p:sp>
        <p:nvSpPr>
          <p:cNvPr id="4" name="Cube 3"/>
          <p:cNvSpPr/>
          <p:nvPr/>
        </p:nvSpPr>
        <p:spPr>
          <a:xfrm>
            <a:off x="5837888" y="2469681"/>
            <a:ext cx="709243" cy="1345474"/>
          </a:xfrm>
          <a:prstGeom prst="cub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Cube 10"/>
          <p:cNvSpPr/>
          <p:nvPr/>
        </p:nvSpPr>
        <p:spPr>
          <a:xfrm>
            <a:off x="7237369" y="4555667"/>
            <a:ext cx="526465" cy="526465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Cube 11"/>
          <p:cNvSpPr/>
          <p:nvPr/>
        </p:nvSpPr>
        <p:spPr>
          <a:xfrm>
            <a:off x="7634208" y="4555667"/>
            <a:ext cx="526465" cy="526465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ube 12"/>
          <p:cNvSpPr/>
          <p:nvPr/>
        </p:nvSpPr>
        <p:spPr>
          <a:xfrm>
            <a:off x="5005478" y="4115776"/>
            <a:ext cx="526465" cy="526465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660" y="4188869"/>
            <a:ext cx="1330540" cy="93323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292183" y="416589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20948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5581309" y="2354567"/>
            <a:ext cx="2209800" cy="2248165"/>
            <a:chOff x="3200400" y="2033587"/>
            <a:chExt cx="2743200" cy="2790825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0400" y="2033587"/>
              <a:ext cx="2743200" cy="2790825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4016375" y="3416300"/>
              <a:ext cx="552450" cy="530225"/>
            </a:xfrm>
            <a:prstGeom prst="rect">
              <a:avLst/>
            </a:prstGeom>
            <a:solidFill>
              <a:srgbClr val="F6FBFE"/>
            </a:solidFill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</p:grpSp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46437">
            <a:off x="2020704" y="1334812"/>
            <a:ext cx="1838003" cy="209687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94593">
            <a:off x="1256549" y="1040462"/>
            <a:ext cx="1838003" cy="209687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504" y="1438823"/>
            <a:ext cx="6006739" cy="427429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8269">
            <a:off x="2623342" y="1629163"/>
            <a:ext cx="1838003" cy="2096877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6461135" y="4857131"/>
            <a:ext cx="18938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Heavier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12384" y="1224703"/>
            <a:ext cx="19955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Lighter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58278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63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0.00046 L 0.39218 0.20116 " pathEditMode="relative" rAng="0" ptsTypes="AA">
                                      <p:cBhvr>
                                        <p:cTn id="8" dur="3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01" y="1002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3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0.00047 L 0.38368 0.20139 " pathEditMode="relative" rAng="0" ptsTypes="AA">
                                      <p:cBhvr>
                                        <p:cTn id="12" dur="3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84" y="1004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" dur="17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5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22222E-6 C 0.00781 -0.00834 0.03698 -0.01621 0.04687 -0.01621 C 0.11059 -0.01621 0.17621 0.11481 0.17621 0.24629 C 0.17621 0.17986 0.2092 0.11481 0.2401 0.11481 C 0.27309 0.11481 0.30416 0.18055 0.30416 0.24629 C 0.30416 0.21319 0.32048 0.17986 0.3368 0.17986 C 0.35347 0.17986 0.36979 0.2125 0.36979 0.24629 C 0.36979 0.22893 0.37795 0.21319 0.38628 0.21319 C 0.39444 0.21319 0.40243 0.23009 0.40243 0.24629 C 0.40243 0.23727 0.40694 0.22893 0.41076 0.22893 C 0.41302 0.22893 0.41875 0.2375 0.41875 0.24629 C 0.41875 0.24166 0.42118 0.23727 0.42326 0.23727 C 0.42326 0.23819 0.4276 0.24166 0.4276 0.24629 C 0.4276 0.24352 0.4276 0.24166 0.42968 0.24166 C 0.42968 0.24259 0.43177 0.24398 0.43177 0.24629 C 0.43177 0.24514 0.43177 0.24352 0.43177 0.24259 C 0.43402 0.24259 0.43402 0.24352 0.43402 0.24514 C 0.43611 0.24514 0.43611 0.24398 0.43611 0.24259 C 0.43854 0.24259 0.43854 0.24352 0.43854 0.24514 " pathEditMode="relative" rAng="0" ptsTypes="AAAAAAAAAAAAAAAAAAA">
                                      <p:cBhvr>
                                        <p:cTn id="1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27" y="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4">
            <a:extLst>
              <a:ext uri="{FF2B5EF4-FFF2-40B4-BE49-F238E27FC236}">
                <a16:creationId xmlns:a16="http://schemas.microsoft.com/office/drawing/2014/main" xmlns="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8933" y="223509"/>
            <a:ext cx="736506" cy="736506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518487" y="4336457"/>
            <a:ext cx="769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The eggs are 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heavier</a:t>
            </a:r>
            <a:r>
              <a:rPr lang="en-GB" sz="4000" dirty="0">
                <a:latin typeface="Comic Sans MS" panose="030F0702030302020204" pitchFamily="66" charset="0"/>
              </a:rPr>
              <a:t> than the cherries. 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877648" y="1088971"/>
            <a:ext cx="5558904" cy="3909206"/>
            <a:chOff x="1683676" y="81769"/>
            <a:chExt cx="4165513" cy="3008228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41129">
              <a:off x="1683676" y="678232"/>
              <a:ext cx="1828800" cy="1702676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760369">
              <a:off x="4488424" y="81769"/>
              <a:ext cx="818138" cy="115582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20114" y="222972"/>
              <a:ext cx="4029075" cy="2867025"/>
            </a:xfrm>
            <a:prstGeom prst="rect">
              <a:avLst/>
            </a:prstGeom>
          </p:spPr>
        </p:pic>
      </p:grpSp>
      <p:sp>
        <p:nvSpPr>
          <p:cNvPr id="6" name="Rounded Rectangle 5"/>
          <p:cNvSpPr/>
          <p:nvPr/>
        </p:nvSpPr>
        <p:spPr>
          <a:xfrm>
            <a:off x="3831091" y="4395544"/>
            <a:ext cx="1759811" cy="62865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53" name="TextBox 52"/>
          <p:cNvSpPr txBox="1"/>
          <p:nvPr/>
        </p:nvSpPr>
        <p:spPr>
          <a:xfrm>
            <a:off x="271234" y="223509"/>
            <a:ext cx="41077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Lighter or heavier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6233237" y="992365"/>
            <a:ext cx="21801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What do you notice?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52605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4">
            <a:extLst>
              <a:ext uri="{FF2B5EF4-FFF2-40B4-BE49-F238E27FC236}">
                <a16:creationId xmlns:a16="http://schemas.microsoft.com/office/drawing/2014/main" xmlns="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9028" y="343263"/>
            <a:ext cx="745402" cy="745402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6645590" y="1145677"/>
            <a:ext cx="15122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20098" y="4329113"/>
            <a:ext cx="769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The cherries are 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lighter</a:t>
            </a:r>
            <a:r>
              <a:rPr lang="en-GB" sz="4000" dirty="0">
                <a:latin typeface="Comic Sans MS" panose="030F0702030302020204" pitchFamily="66" charset="0"/>
              </a:rPr>
              <a:t> than the eggs. 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877648" y="1088971"/>
            <a:ext cx="5558904" cy="3909206"/>
            <a:chOff x="1683676" y="81769"/>
            <a:chExt cx="4165513" cy="3008228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41129">
              <a:off x="1683676" y="678232"/>
              <a:ext cx="1828800" cy="1702676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760369">
              <a:off x="4488424" y="81769"/>
              <a:ext cx="818138" cy="115582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20114" y="222972"/>
              <a:ext cx="4029075" cy="2867025"/>
            </a:xfrm>
            <a:prstGeom prst="rect">
              <a:avLst/>
            </a:prstGeom>
          </p:spPr>
        </p:pic>
      </p:grpSp>
      <p:sp>
        <p:nvSpPr>
          <p:cNvPr id="6" name="Rounded Rectangle 5"/>
          <p:cNvSpPr/>
          <p:nvPr/>
        </p:nvSpPr>
        <p:spPr>
          <a:xfrm>
            <a:off x="4726082" y="4362182"/>
            <a:ext cx="1710469" cy="62865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2" name="TextBox 11"/>
          <p:cNvSpPr txBox="1"/>
          <p:nvPr/>
        </p:nvSpPr>
        <p:spPr>
          <a:xfrm>
            <a:off x="271234" y="223509"/>
            <a:ext cx="41077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Lighter or heavier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19368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3896822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349" y="1376446"/>
            <a:ext cx="6006739" cy="427429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xmlns="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78807" y="293042"/>
            <a:ext cx="845844" cy="845844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5581155" y="275747"/>
            <a:ext cx="15122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33161" y="4942859"/>
            <a:ext cx="76915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Eva is 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heavier</a:t>
            </a:r>
            <a:r>
              <a:rPr lang="en-GB" sz="4000" dirty="0">
                <a:latin typeface="Comic Sans MS" panose="030F0702030302020204" pitchFamily="66" charset="0"/>
              </a:rPr>
              <a:t> than 1 cube.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105108" y="4983235"/>
            <a:ext cx="1867451" cy="62865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2" name="TextBox 11"/>
          <p:cNvSpPr txBox="1"/>
          <p:nvPr/>
        </p:nvSpPr>
        <p:spPr>
          <a:xfrm>
            <a:off x="271234" y="223509"/>
            <a:ext cx="41077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How many cubes?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604" y="1966297"/>
            <a:ext cx="616996" cy="87166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78523" y="1317445"/>
            <a:ext cx="2650370" cy="333223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90634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349" y="1376444"/>
            <a:ext cx="6006739" cy="4274299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533161" y="4940303"/>
            <a:ext cx="76915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Eva is heavier than 2 cubes.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604" y="1966295"/>
            <a:ext cx="616996" cy="87166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989" y="2201166"/>
            <a:ext cx="616996" cy="87166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78523" y="1317443"/>
            <a:ext cx="2650370" cy="333223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280997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349" y="1376444"/>
            <a:ext cx="6006739" cy="4274299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538412" y="4942857"/>
            <a:ext cx="76915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Eva is heavier than 4 cubes.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604" y="1966295"/>
            <a:ext cx="616996" cy="87166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603" y="1645442"/>
            <a:ext cx="616996" cy="87166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989" y="2201166"/>
            <a:ext cx="616996" cy="87166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639" y="1871823"/>
            <a:ext cx="616996" cy="87166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78523" y="1317443"/>
            <a:ext cx="2650370" cy="333223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206143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36" y="342496"/>
            <a:ext cx="4029075" cy="28670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3882" y="3156483"/>
            <a:ext cx="4029075" cy="28670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3990" y="3497419"/>
            <a:ext cx="909167" cy="128442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9524" y="3497419"/>
            <a:ext cx="909167" cy="128442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273" y="147876"/>
            <a:ext cx="1992003" cy="1681902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xmlns="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13086" y="165129"/>
            <a:ext cx="762632" cy="762632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5810874" y="69391"/>
            <a:ext cx="15122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19382" y="2402584"/>
            <a:ext cx="76915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The castle’s mass is 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  <a:r>
              <a:rPr lang="en-GB" sz="4000" dirty="0">
                <a:latin typeface="Comic Sans MS" panose="030F0702030302020204" pitchFamily="66" charset="0"/>
              </a:rPr>
              <a:t> cubes.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413720" y="2467166"/>
            <a:ext cx="361299" cy="62865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39" y="574449"/>
            <a:ext cx="909167" cy="128442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518" y="3497419"/>
            <a:ext cx="909167" cy="128442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48" y="539898"/>
            <a:ext cx="909167" cy="128442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6796" y="2922987"/>
            <a:ext cx="909167" cy="128442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369" y="2858277"/>
            <a:ext cx="909167" cy="1284427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54550" y="4567677"/>
            <a:ext cx="38576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The van’s mass is 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r>
              <a:rPr lang="en-GB" sz="4000" dirty="0">
                <a:latin typeface="Comic Sans MS" panose="030F0702030302020204" pitchFamily="66" charset="0"/>
              </a:rPr>
              <a:t> cubes.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846994" y="5229396"/>
            <a:ext cx="361299" cy="62865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22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7257696" y="3030483"/>
            <a:ext cx="719068" cy="1347959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1513" y="3646205"/>
            <a:ext cx="1651750" cy="85312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33488" y="820035"/>
            <a:ext cx="1451025" cy="182433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77807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6" grpId="0" animBg="1"/>
      <p:bldP spid="21" grpId="0" animBg="1"/>
      <p:bldP spid="2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2825" y="3707313"/>
            <a:ext cx="909167" cy="128442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873" y="3228072"/>
            <a:ext cx="909167" cy="128442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712" y="3432250"/>
            <a:ext cx="4029075" cy="28670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79" y="313468"/>
            <a:ext cx="4029075" cy="286702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xmlns="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09358" y="316635"/>
            <a:ext cx="896771" cy="896771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5408564" y="234998"/>
            <a:ext cx="15122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19314" y="2372959"/>
            <a:ext cx="83404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The money box’s mass is 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  <a:r>
              <a:rPr lang="en-GB" sz="4000" dirty="0">
                <a:latin typeface="Comic Sans MS" panose="030F0702030302020204" pitchFamily="66" charset="0"/>
              </a:rPr>
              <a:t> cubes.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278144" y="2405726"/>
            <a:ext cx="361299" cy="62865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114" y="552829"/>
            <a:ext cx="909167" cy="128442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3997" y="3702651"/>
            <a:ext cx="909167" cy="128442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623" y="518278"/>
            <a:ext cx="909167" cy="128442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3997" y="3223410"/>
            <a:ext cx="909167" cy="1284427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337953" y="3889467"/>
            <a:ext cx="40290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The vase’s mass   </a:t>
            </a:r>
          </a:p>
          <a:p>
            <a:r>
              <a:rPr lang="en-GB" sz="4000" dirty="0">
                <a:latin typeface="Comic Sans MS" panose="030F0702030302020204" pitchFamily="66" charset="0"/>
              </a:rPr>
              <a:t> is 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  <a:r>
              <a:rPr lang="en-GB" sz="4000" dirty="0">
                <a:latin typeface="Comic Sans MS" panose="030F0702030302020204" pitchFamily="66" charset="0"/>
              </a:rPr>
              <a:t> cubes.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1128982" y="4541662"/>
            <a:ext cx="361299" cy="62865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149" y="109526"/>
            <a:ext cx="909167" cy="128442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37" y="97208"/>
            <a:ext cx="909167" cy="128442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958" y="3124310"/>
            <a:ext cx="1662475" cy="191909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8471" y="3702651"/>
            <a:ext cx="909167" cy="128442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8519" y="3223410"/>
            <a:ext cx="909167" cy="1284427"/>
          </a:xfrm>
          <a:prstGeom prst="rect">
            <a:avLst/>
          </a:prstGeom>
        </p:spPr>
      </p:pic>
      <p:sp>
        <p:nvSpPr>
          <p:cNvPr id="29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7510901" y="4673481"/>
            <a:ext cx="452644" cy="848522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8896" y="669419"/>
            <a:ext cx="1395585" cy="114369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07866" y="614853"/>
            <a:ext cx="1451025" cy="182433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23225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6" grpId="0" animBg="1"/>
      <p:bldP spid="21" grpId="0" animBg="1"/>
      <p:bldP spid="2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294" y="3057988"/>
            <a:ext cx="1651750" cy="85312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569" y="2264280"/>
            <a:ext cx="1662475" cy="191909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67" y="2074605"/>
            <a:ext cx="5632886" cy="400827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02286" y="305640"/>
            <a:ext cx="769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The van and vase together have the same mass as Eva.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1629" y="3524906"/>
            <a:ext cx="909167" cy="128442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3234" y="3911110"/>
            <a:ext cx="909167" cy="128442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3207" y="1908274"/>
            <a:ext cx="909167" cy="128442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6354" y="3529375"/>
            <a:ext cx="909167" cy="128442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4467" y="1847499"/>
            <a:ext cx="909167" cy="128442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3100" y="4064332"/>
            <a:ext cx="909167" cy="128442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1593" y="3030474"/>
            <a:ext cx="909167" cy="128442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517" y="3008487"/>
            <a:ext cx="909167" cy="128442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1501" y="1369019"/>
            <a:ext cx="909167" cy="128442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0846" y="2341215"/>
            <a:ext cx="909167" cy="128442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7972" y="2391332"/>
            <a:ext cx="909167" cy="128442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57948" y="2311664"/>
            <a:ext cx="1451025" cy="182433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69500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341" y="2310765"/>
            <a:ext cx="5632886" cy="400827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2987" y="2643318"/>
            <a:ext cx="909167" cy="128442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4592" y="3029522"/>
            <a:ext cx="909167" cy="128442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4565" y="1026686"/>
            <a:ext cx="909167" cy="128442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7712" y="2647787"/>
            <a:ext cx="909167" cy="128442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5825" y="965911"/>
            <a:ext cx="909167" cy="128442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4458" y="3182744"/>
            <a:ext cx="909167" cy="128442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2951" y="2148886"/>
            <a:ext cx="909167" cy="128442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875" y="2126899"/>
            <a:ext cx="909167" cy="128442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4077" y="372543"/>
            <a:ext cx="909167" cy="128442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2204" y="1459627"/>
            <a:ext cx="909167" cy="128442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9330" y="1509744"/>
            <a:ext cx="909167" cy="128442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544" y="2575709"/>
            <a:ext cx="1486489" cy="183311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06963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0.00208 C 0.00417 -0.00718 0.01927 -0.01598 0.02448 -0.01598 C 0.05764 -0.01598 0.09167 0.12662 0.09167 0.26921 C 0.09167 0.19722 0.10886 0.12662 0.125 0.12662 C 0.14202 0.12662 0.15816 0.19838 0.15816 0.26921 C 0.15816 0.23379 0.16667 0.19722 0.17518 0.19722 C 0.18368 0.19722 0.19219 0.23264 0.19219 0.26921 C 0.19219 0.25092 0.19653 0.23379 0.20087 0.23379 C 0.20504 0.23379 0.20938 0.25185 0.20938 0.26921 C 0.20938 0.25995 0.21146 0.25092 0.21354 0.25092 C 0.21476 0.25092 0.21789 0.26018 0.21789 0.26921 C 0.21789 0.26458 0.21893 0.25995 0.22014 0.25995 C 0.22014 0.26088 0.22223 0.26435 0.22223 0.26921 C 0.22223 0.26666 0.22223 0.26458 0.22344 0.26458 C 0.22344 0.26574 0.22448 0.2669 0.22448 0.26921 C 0.22448 0.26805 0.22448 0.26666 0.22448 0.26574 C 0.2257 0.26574 0.2257 0.26666 0.2257 0.26805 C 0.22674 0.26805 0.22674 0.2669 0.22674 0.26574 C 0.22795 0.26574 0.22795 0.26666 0.22795 0.26805 " pathEditMode="relative" rAng="0" ptsTypes="AAAAAAAAAAAAAAAAAAA">
                                      <p:cBhvr>
                                        <p:cTn id="6" dur="1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89" y="1245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0.00069 C 0.00435 -0.01366 0.0198 -0.02709 0.02535 -0.02709 C 0.05973 -0.02709 0.09532 0.19143 0.09532 0.41041 C 0.09532 0.3 0.1132 0.19143 0.12987 0.19143 C 0.14757 0.19143 0.16441 0.30162 0.16441 0.41041 C 0.16441 0.35578 0.17327 0.3 0.18212 0.3 C 0.19115 0.3 0.2 0.35416 0.2 0.41041 C 0.2 0.38217 0.20435 0.35578 0.20869 0.35578 C 0.21337 0.35578 0.21771 0.38379 0.21771 0.41041 C 0.21771 0.39606 0.21997 0.38217 0.22205 0.38217 C 0.22327 0.38217 0.22657 0.39652 0.22657 0.41041 C 0.22657 0.40324 0.22778 0.39606 0.22882 0.39606 C 0.22882 0.39768 0.23125 0.40277 0.23125 0.41041 C 0.23125 0.40648 0.23125 0.40324 0.2323 0.40324 C 0.2323 0.40486 0.23351 0.40694 0.23351 0.41041 C 0.23351 0.40856 0.23351 0.40648 0.23351 0.40486 C 0.23455 0.40486 0.23455 0.40648 0.23455 0.40856 C 0.23577 0.40856 0.23577 0.40694 0.23577 0.40486 C 0.23716 0.40486 0.23716 0.40648 0.23716 0.40856 " pathEditMode="relative" rAng="0" ptsTypes="AAAAAAAAAAAAAAAAAAA">
                                      <p:cBhvr>
                                        <p:cTn id="8" dur="17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58" y="1909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0.00185 C 0.00382 -0.00717 0.01737 -0.01597 0.02205 -0.01597 C 0.05209 -0.01597 0.08299 0.125 0.08299 0.26621 C 0.08299 0.19491 0.09844 0.125 0.11303 0.125 C 0.12848 0.125 0.14306 0.19607 0.14306 0.26621 C 0.14306 0.23102 0.15087 0.19491 0.15851 0.19491 C 0.16615 0.19491 0.17396 0.23009 0.17396 0.26621 C 0.17396 0.24815 0.17778 0.23102 0.1816 0.23102 C 0.18559 0.23102 0.18941 0.24908 0.18941 0.26621 C 0.18941 0.25695 0.19132 0.24815 0.19323 0.24815 C 0.19428 0.24815 0.19705 0.25718 0.19705 0.26621 C 0.19705 0.26158 0.19809 0.25695 0.19914 0.25695 C 0.19914 0.2581 0.20122 0.26134 0.20122 0.26621 C 0.20122 0.26366 0.20122 0.26158 0.20209 0.26158 C 0.20209 0.26273 0.20313 0.26389 0.20313 0.26621 C 0.20313 0.26505 0.20313 0.26366 0.20313 0.26273 C 0.20417 0.26273 0.20417 0.26366 0.20417 0.26505 C 0.20521 0.26505 0.20521 0.26389 0.20521 0.26273 C 0.20625 0.26273 0.20625 0.26366 0.20625 0.26505 " pathEditMode="relative" rAng="0" ptsTypes="AAAAAAAAAAAAAAAAAAA">
                                      <p:cBhvr>
                                        <p:cTn id="1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12" y="1231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5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0.00069 C 0.00469 -0.00856 0.02153 -0.01597 0.02743 -0.01597 C 0.06476 -0.01597 0.10313 0.10509 0.10313 0.22639 C 0.10313 0.16528 0.12223 0.10509 0.14028 0.10509 C 0.15955 0.10509 0.17761 0.1662 0.17761 0.22639 C 0.17761 0.1963 0.18716 0.16528 0.19688 0.16528 C 0.20643 0.16528 0.21598 0.19537 0.21598 0.22639 C 0.21598 0.21088 0.22084 0.1963 0.22552 0.1963 C 0.23039 0.1963 0.23507 0.21157 0.23507 0.22639 C 0.23507 0.21852 0.23768 0.21088 0.23993 0.21088 C 0.24115 0.21088 0.2448 0.21875 0.2448 0.22639 C 0.2448 0.22245 0.24601 0.21852 0.24723 0.21852 C 0.24723 0.21921 0.24966 0.22222 0.24966 0.22639 C 0.24966 0.22431 0.24966 0.22245 0.25105 0.22245 C 0.25105 0.22338 0.25226 0.22454 0.25226 0.22639 C 0.25226 0.22546 0.25226 0.22431 0.25226 0.22338 C 0.25348 0.22338 0.25348 0.22431 0.25348 0.22546 C 0.25469 0.22546 0.25469 0.22454 0.25469 0.22338 C 0.25608 0.22338 0.25608 0.22431 0.25608 0.22546 " pathEditMode="relative" rAng="0" ptsTypes="AAAAAAAAAAAAAAAAAAA">
                                      <p:cBhvr>
                                        <p:cTn id="12" dur="22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95" y="1057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5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05556E-6 -0.00556 C 0.0033 -0.01088 0.01493 -0.01597 0.01893 -0.01597 C 0.04479 -0.01597 0.07136 0.06713 0.07136 0.15046 C 0.07136 0.10833 0.08473 0.06713 0.09723 0.06713 C 0.11042 0.06713 0.12309 0.10903 0.12309 0.15046 C 0.12309 0.12963 0.12969 0.10833 0.13629 0.10833 C 0.14306 0.10833 0.14966 0.12916 0.14966 0.15046 C 0.14966 0.13981 0.15295 0.12963 0.15625 0.12963 C 0.15955 0.12963 0.16285 0.14028 0.16285 0.15046 C 0.16285 0.1449 0.16459 0.13981 0.16615 0.13981 C 0.16702 0.13981 0.16962 0.14514 0.16962 0.15046 C 0.16962 0.14768 0.17049 0.1449 0.17136 0.1449 C 0.17136 0.1456 0.17309 0.14768 0.17309 0.15046 C 0.17309 0.14907 0.17309 0.14768 0.17396 0.14768 C 0.17396 0.14838 0.17483 0.14907 0.17483 0.15046 C 0.17483 0.14977 0.17483 0.14907 0.17483 0.14838 C 0.1757 0.14838 0.1757 0.14907 0.1757 0.14977 C 0.17657 0.14977 0.17657 0.14907 0.17657 0.14838 C 0.17743 0.14838 0.17743 0.14907 0.17743 0.14977 " pathEditMode="relative" rAng="0" ptsTypes="AAAAAAAAAAAAAAAAAAA">
                                      <p:cBhvr>
                                        <p:cTn id="14" dur="18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72" y="726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0.00556 0.0007 0.01146 -0.00046 0.01684 0.00209 C 0.01858 0.00301 0.01771 0.00672 0.01858 0.00903 C 0.01945 0.01135 0.02084 0.01343 0.02188 0.01574 C 0.02605 0.03195 0.02344 0.02524 0.02865 0.03612 C 0.03438 0.0588 0.0257 0.02338 0.03212 0.05186 C 0.03316 0.05649 0.03438 0.06088 0.03559 0.06551 L 0.03716 0.07223 L 0.03889 0.07894 C 0.05174 0.07338 0.04549 0.07362 0.05747 0.07686 C 0.05973 0.08125 0.06302 0.08519 0.06441 0.09028 C 0.06667 0.09977 0.06511 0.09514 0.06945 0.10394 C 0.07118 0.10301 0.07275 0.10116 0.07448 0.10162 C 0.08108 0.10301 0.079 0.10741 0.08125 0.11297 C 0.08334 0.1176 0.08802 0.12639 0.08802 0.12639 C 0.09184 0.14167 0.08993 0.13588 0.09323 0.14468 L 0.09323 0.14005 " pathEditMode="relative" ptsTypes="AAAAAAAAAAAAAAAAAA">
                                      <p:cBhvr>
                                        <p:cTn id="2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0.00556 0.0007 0.01146 -0.00046 0.01684 0.00209 C 0.01858 0.00301 0.01771 0.00672 0.01858 0.00903 C 0.01945 0.01135 0.02084 0.01343 0.02188 0.01574 C 0.02605 0.03195 0.02344 0.02524 0.02865 0.03612 C 0.03438 0.0588 0.0257 0.02338 0.03212 0.05186 C 0.03316 0.05649 0.03438 0.06088 0.03559 0.06551 L 0.03716 0.07223 L 0.03889 0.07894 C 0.05174 0.07338 0.04549 0.07362 0.05747 0.07686 C 0.05973 0.08125 0.06302 0.08519 0.06441 0.09028 C 0.06667 0.09977 0.06511 0.09514 0.06945 0.10394 C 0.07118 0.10301 0.07275 0.10116 0.07448 0.10162 C 0.08108 0.10301 0.079 0.10741 0.08125 0.11297 C 0.08334 0.1176 0.08802 0.12639 0.08802 0.12639 C 0.09184 0.14167 0.08993 0.13588 0.09323 0.14468 L 0.09323 0.14005 " pathEditMode="relative" ptsTypes="AAAAAAAAAAAAAAAAAA">
                                      <p:cBhvr>
                                        <p:cTn id="2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0.00556 0.0007 0.01146 -0.00046 0.01684 0.00209 C 0.01858 0.00301 0.01771 0.00672 0.01858 0.00903 C 0.01945 0.01135 0.02084 0.01343 0.02188 0.01574 C 0.02605 0.03195 0.02344 0.02524 0.02865 0.03612 C 0.03438 0.0588 0.0257 0.02338 0.03212 0.05186 C 0.03316 0.05649 0.03438 0.06088 0.03559 0.06551 L 0.03716 0.07223 L 0.03889 0.07894 C 0.05174 0.07338 0.04549 0.07362 0.05747 0.07686 C 0.05973 0.08125 0.06302 0.08519 0.06441 0.09028 C 0.06667 0.09977 0.06511 0.09514 0.06945 0.10394 C 0.07118 0.10301 0.07275 0.10116 0.07448 0.10162 C 0.08108 0.10301 0.079 0.10741 0.08125 0.11297 C 0.08334 0.1176 0.08802 0.12639 0.08802 0.12639 C 0.09184 0.14167 0.08993 0.13588 0.09323 0.14468 L 0.09323 0.14005 " pathEditMode="relative" ptsTypes="AAAAAAAAAAAAAAAAAA">
                                      <p:cBhvr>
                                        <p:cTn id="2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0.00556 0.0007 0.01146 -0.00046 0.01684 0.00209 C 0.01858 0.00301 0.01771 0.00672 0.01858 0.00903 C 0.01945 0.01135 0.02084 0.01343 0.02188 0.01574 C 0.02605 0.03195 0.02344 0.02524 0.02865 0.03612 C 0.03438 0.0588 0.0257 0.02338 0.03212 0.05186 C 0.03316 0.05649 0.03438 0.06088 0.03559 0.06551 L 0.03716 0.07223 L 0.03889 0.07894 C 0.05174 0.07338 0.04549 0.07362 0.05747 0.07686 C 0.05973 0.08125 0.06302 0.08519 0.06441 0.09028 C 0.06667 0.09977 0.06511 0.09514 0.06945 0.10394 C 0.07118 0.10301 0.07275 0.10116 0.07448 0.10162 C 0.08108 0.10301 0.079 0.10741 0.08125 0.11297 C 0.08334 0.1176 0.08802 0.12639 0.08802 0.12639 C 0.09184 0.14167 0.08993 0.13588 0.09323 0.14468 L 0.09323 0.14005 " pathEditMode="relative" ptsTypes="AAAAAAAAAAAAAAAAAA">
                                      <p:cBhvr>
                                        <p:cTn id="2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81481E-6 L 3.33333E-6 0.00023 C 0.00555 0.00069 0.01146 -0.00047 0.01684 0.00208 C 0.01857 0.003 0.01771 0.00671 0.01857 0.00902 C 0.01944 0.01134 0.02083 0.01342 0.02187 0.01574 C 0.02604 0.03194 0.02343 0.02523 0.02864 0.03611 C 0.03437 0.05879 0.02569 0.02337 0.03211 0.05185 C 0.03316 0.05648 0.03437 0.06087 0.03559 0.0655 L 0.03715 0.07222 L 0.03889 0.07893 C 0.05173 0.07337 0.04548 0.07361 0.05746 0.07685 C 0.05972 0.08125 0.06302 0.08518 0.06441 0.09027 C 0.06666 0.09976 0.0651 0.09513 0.06944 0.10393 C 0.07118 0.103 0.07274 0.10115 0.07448 0.10162 C 0.08107 0.103 0.07899 0.1074 0.08125 0.11296 C 0.08333 0.11759 0.08802 0.12638 0.08802 0.12662 C 0.09184 0.14166 0.08993 0.13587 0.09323 0.14467 L 0.09323 0.14004 " pathEditMode="relative" rAng="0" ptsTypes="AAAAAAAAAAAAAAAAAA">
                                      <p:cBhvr>
                                        <p:cTn id="3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53" y="7222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7.03704E-6 L 1.66667E-6 -7.03704E-6 C 0.00504 -0.00093 0.01007 -0.00279 0.0151 -0.00232 C 0.01979 -0.00186 0.025 0.00323 0.02882 0.00671 C 0.02934 0.00902 0.03021 0.0111 0.03038 0.01342 C 0.03142 0.02476 0.02865 0.03703 0.03212 0.04721 C 0.03351 0.05161 0.03889 0.0486 0.04236 0.04953 C 0.0441 0.04999 0.04566 0.05115 0.0474 0.05184 C 0.04913 0.05485 0.05122 0.0574 0.05243 0.06087 C 0.05573 0.06967 0.06094 0.08796 0.06094 0.08796 C 0.06267 0.10161 0.06146 0.11643 0.06597 0.1287 C 0.06788 0.13356 0.07431 0.13055 0.07795 0.13309 C 0.07969 0.13448 0.08021 0.13772 0.08125 0.14004 C 0.08177 0.15046 0.08212 0.1611 0.08299 0.17152 C 0.08368 0.17916 0.08333 0.17823 0.08646 0.17823 L 0.08646 0.17823 " pathEditMode="relative" ptsTypes="AAAAAAAAAAAAAAAA">
                                      <p:cBhvr>
                                        <p:cTn id="3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22222E-6 L 2.77778E-7 2.22222E-6 C 0.01476 -0.0044 0.01632 -0.00695 0.03212 -0.00209 C 0.03403 -0.00162 0.03542 0.00092 0.03715 0.00231 C 0.03837 0.00463 0.03924 0.00694 0.04063 0.00902 C 0.04219 0.01157 0.04427 0.01319 0.04566 0.01597 C 0.0467 0.01782 0.04653 0.0206 0.0474 0.02268 C 0.05156 0.03402 0.05156 0.03287 0.05747 0.04074 L 0.06424 0.06782 L 0.06597 0.07476 L 0.06771 0.08148 C 0.07136 0.11967 0.06945 0.09351 0.06945 0.16064 L 0.06945 0.16064 " pathEditMode="relative" ptsTypes="AAAAAAAAAAAAA">
                                      <p:cBhvr>
                                        <p:cTn id="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341" y="1222196"/>
            <a:ext cx="5632886" cy="4008271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xmlns="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8935" y="1114754"/>
            <a:ext cx="754392" cy="754392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6537745" y="1861828"/>
            <a:ext cx="185077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What do you notice?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93496" y="257988"/>
            <a:ext cx="81300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1 green block has the same mass as 5 cubes.</a:t>
            </a: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9410" y="1969289"/>
            <a:ext cx="909167" cy="128442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4592" y="1940953"/>
            <a:ext cx="909167" cy="128442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4458" y="2094175"/>
            <a:ext cx="909167" cy="128442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0745" y="1451961"/>
            <a:ext cx="909167" cy="128442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421" y="1702499"/>
            <a:ext cx="2021164" cy="188177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8171" y="1440791"/>
            <a:ext cx="909167" cy="1284427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224977" y="4143494"/>
            <a:ext cx="81300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2 green blocks have the same mass as 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  <a:r>
              <a:rPr lang="en-GB" sz="4000" dirty="0">
                <a:latin typeface="Comic Sans MS" panose="030F0702030302020204" pitchFamily="66" charset="0"/>
              </a:rPr>
              <a:t> cubes.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260" y="1075293"/>
            <a:ext cx="2021164" cy="1881773"/>
          </a:xfrm>
          <a:prstGeom prst="rect">
            <a:avLst/>
          </a:prstGeom>
        </p:spPr>
      </p:pic>
      <p:sp>
        <p:nvSpPr>
          <p:cNvPr id="29" name="Rounded Rectangle 28"/>
          <p:cNvSpPr/>
          <p:nvPr/>
        </p:nvSpPr>
        <p:spPr>
          <a:xfrm>
            <a:off x="2305842" y="4780348"/>
            <a:ext cx="509929" cy="62865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147" y="2094175"/>
            <a:ext cx="909167" cy="128442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8887" y="1545880"/>
            <a:ext cx="909167" cy="128442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8514" y="1052736"/>
            <a:ext cx="909167" cy="128442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175" y="1141622"/>
            <a:ext cx="909167" cy="128442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7698" y="1013417"/>
            <a:ext cx="909167" cy="128442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36890" y="2128066"/>
            <a:ext cx="1451025" cy="182433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608" y="1050472"/>
            <a:ext cx="6006739" cy="4274299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6537745" y="2148275"/>
            <a:ext cx="1850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Have a go</a:t>
            </a:r>
          </a:p>
        </p:txBody>
      </p:sp>
      <p:sp>
        <p:nvSpPr>
          <p:cNvPr id="8" name="Rectangle 7"/>
          <p:cNvSpPr/>
          <p:nvPr/>
        </p:nvSpPr>
        <p:spPr>
          <a:xfrm>
            <a:off x="6592341" y="1050472"/>
            <a:ext cx="1637259" cy="2203244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8904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48148E-6 L 0.06111 -0.06852 " pathEditMode="relative" rAng="0" ptsTypes="AA">
                                      <p:cBhvr>
                                        <p:cTn id="10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6" y="-3426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33333E-6 L 0.06076 -0.07523 " pathEditMode="relative" rAng="0" ptsTypes="AA">
                                      <p:cBhvr>
                                        <p:cTn id="10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8" y="-3773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8" grpId="1"/>
      <p:bldP spid="20" grpId="0"/>
      <p:bldP spid="20" grpId="1"/>
      <p:bldP spid="27" grpId="0"/>
      <p:bldP spid="29" grpId="0" animBg="1"/>
      <p:bldP spid="29" grpId="1" animBg="1"/>
      <p:bldP spid="29" grpId="2" animBg="1"/>
      <p:bldP spid="50" grpId="0"/>
      <p:bldP spid="50" grpId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341" y="2310765"/>
            <a:ext cx="5632886" cy="400827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6915" y="3883268"/>
            <a:ext cx="2021164" cy="188177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0076" y="3256062"/>
            <a:ext cx="2021164" cy="188177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45908" y="3502459"/>
            <a:ext cx="1451025" cy="182433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390" y="4167011"/>
            <a:ext cx="909167" cy="128442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06525" y="320760"/>
            <a:ext cx="790408" cy="790408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4281712" y="423576"/>
            <a:ext cx="26721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39209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341" y="2310765"/>
            <a:ext cx="5632886" cy="400827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45908" y="3502459"/>
            <a:ext cx="1451025" cy="1824330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-300076" y="3256062"/>
            <a:ext cx="2521633" cy="2508979"/>
            <a:chOff x="-300076" y="3256062"/>
            <a:chExt cx="2521633" cy="2508979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96915" y="3883268"/>
              <a:ext cx="2021164" cy="1881773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00076" y="3256062"/>
              <a:ext cx="2021164" cy="1881773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12390" y="4167011"/>
              <a:ext cx="909167" cy="1284427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1191391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81481E-6 L 0.10399 0.06783 C 0.12778 0.08612 0.14896 0.08565 0.16267 0.07408 C 0.17674 0.05672 0.18073 0.02963 0.17483 -0.00347 L 0.15104 -0.15671 " pathEditMode="relative" rAng="19320000" ptsTypes="AAA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62" y="-30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33333E-6 L -0.03437 -0.08056 C -0.04166 -0.09792 -0.0559 -0.11412 -0.07274 -0.1257 C -0.09219 -0.13889 -0.10955 -0.14352 -0.1243 -0.14121 L -0.19323 -0.13125 " pathEditMode="relative" rAng="1620000" ptsTypes="AAAAA">
                                      <p:cBhvr>
                                        <p:cTn id="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07" y="-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85288280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16.9|7.8|1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9.2|6|9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4.1|3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|16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9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5|5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1|1.6|1.2|0.5|0.6|0.8|0.8|9.9|1.6|0.9|0.4|0.7|0.6|0.4|0.9|17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1|1.6|1.2|0.5|0.6|0.8|0.8|9.9|1.6|0.9|0.4|0.7|0.6|0.4|0.9|17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12.6|4.4|16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9.8|3.8|10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12.3|16.9|2|9.1|3.5|0.6|7.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4|11.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12189</TotalTime>
  <Words>842</Words>
  <Application>Microsoft Office PowerPoint</Application>
  <PresentationFormat>On-screen Show (4:3)</PresentationFormat>
  <Paragraphs>135</Paragraphs>
  <Slides>20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252</cp:revision>
  <dcterms:created xsi:type="dcterms:W3CDTF">2019-07-05T11:02:13Z</dcterms:created>
  <dcterms:modified xsi:type="dcterms:W3CDTF">2021-06-20T23:43:13Z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