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313" r:id="rId11"/>
    <p:sldId id="297" r:id="rId12"/>
    <p:sldId id="314" r:id="rId13"/>
    <p:sldId id="315" r:id="rId14"/>
    <p:sldId id="299" r:id="rId15"/>
    <p:sldId id="300" r:id="rId16"/>
    <p:sldId id="311" r:id="rId17"/>
    <p:sldId id="301" r:id="rId18"/>
    <p:sldId id="307" r:id="rId19"/>
    <p:sldId id="316" r:id="rId20"/>
    <p:sldId id="317" r:id="rId21"/>
    <p:sldId id="318" r:id="rId22"/>
    <p:sldId id="308" r:id="rId23"/>
    <p:sldId id="319" r:id="rId24"/>
    <p:sldId id="320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13/06/2021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13/06/2021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microsoft.com/office/2007/relationships/hdphoto" Target="../media/hdphoto1.wdp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6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emf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emf"/><Relationship Id="rId3" Type="http://schemas.openxmlformats.org/officeDocument/2006/relationships/image" Target="../media/image24.png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36409" y="2202182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66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What number is missing? 10, 20, 30, 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What number is missing? 82, 83, 84, 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What is the missing part?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Which has a greater mass?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3685" y="4772695"/>
            <a:ext cx="670050" cy="64353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96844">
            <a:off x="7254145" y="4799986"/>
            <a:ext cx="656656" cy="115468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469" b="89844" l="2837" r="95272">
                        <a14:backgroundMark x1="34988" y1="18490" x2="34988" y2="18490"/>
                        <a14:backgroundMark x1="27896" y1="521" x2="27896" y2="5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3969" y="4249475"/>
            <a:ext cx="2096172" cy="190290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756" y="2473259"/>
            <a:ext cx="1609290" cy="161102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342879" y="252960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868756" y="347147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6541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What number is missing? 10, 20, 30, 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What number is missing? 82, 83, 84, 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What is the missing part?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Which has a greater mass?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3685" y="4772695"/>
            <a:ext cx="670050" cy="64353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96844">
            <a:off x="7254145" y="4799986"/>
            <a:ext cx="656656" cy="115468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469" b="89844" l="2837" r="95272">
                        <a14:backgroundMark x1="34988" y1="18490" x2="34988" y2="18490"/>
                        <a14:backgroundMark x1="27896" y1="521" x2="27896" y2="5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3969" y="4249475"/>
            <a:ext cx="2096172" cy="1902908"/>
          </a:xfrm>
          <a:prstGeom prst="rect">
            <a:avLst/>
          </a:prstGeom>
        </p:spPr>
      </p:pic>
      <p:sp>
        <p:nvSpPr>
          <p:cNvPr id="8" name="Oval 7"/>
          <p:cNvSpPr/>
          <p:nvPr/>
        </p:nvSpPr>
        <p:spPr>
          <a:xfrm>
            <a:off x="6968411" y="4807133"/>
            <a:ext cx="1082416" cy="1145956"/>
          </a:xfrm>
          <a:prstGeom prst="ellipse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756" y="2473259"/>
            <a:ext cx="1609290" cy="161102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251951" y="35655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40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335192" y="159777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85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342879" y="252960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868756" y="347147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811470" y="347147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92565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/>
      <p:bldP spid="11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1744" y="2842157"/>
            <a:ext cx="397427" cy="58839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555" y="1110770"/>
            <a:ext cx="454202" cy="228649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200" y="1108315"/>
            <a:ext cx="454202" cy="228649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1725" y="2334186"/>
            <a:ext cx="397427" cy="58839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8852" y="2861504"/>
            <a:ext cx="397427" cy="58839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364" y="2331731"/>
            <a:ext cx="397427" cy="588398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-875554" y="363807"/>
            <a:ext cx="79663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Comparing tens and ones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195784" y="1478840"/>
            <a:ext cx="5197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34 is  3 tens and 4 ones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058068" y="2278199"/>
            <a:ext cx="5197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34 is  30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4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6254767" y="3786559"/>
            <a:ext cx="1741396" cy="2361374"/>
            <a:chOff x="6158467" y="3811532"/>
            <a:chExt cx="1998597" cy="2713245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28011" y="5545374"/>
              <a:ext cx="469433" cy="695004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33220" y="3824015"/>
              <a:ext cx="536494" cy="2700762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58467" y="3811532"/>
              <a:ext cx="536494" cy="2700762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17992" y="5037403"/>
              <a:ext cx="469433" cy="695004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85119" y="5564721"/>
              <a:ext cx="469433" cy="695004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87631" y="5034948"/>
              <a:ext cx="469433" cy="695004"/>
            </a:xfrm>
            <a:prstGeom prst="rect">
              <a:avLst/>
            </a:prstGeom>
          </p:spPr>
        </p:pic>
      </p:grpSp>
      <p:grpSp>
        <p:nvGrpSpPr>
          <p:cNvPr id="21" name="Group 20"/>
          <p:cNvGrpSpPr/>
          <p:nvPr/>
        </p:nvGrpSpPr>
        <p:grpSpPr>
          <a:xfrm>
            <a:off x="1107145" y="3647111"/>
            <a:ext cx="1785153" cy="2500822"/>
            <a:chOff x="1179099" y="3724537"/>
            <a:chExt cx="1998597" cy="2700870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48643" y="5458487"/>
              <a:ext cx="469433" cy="695004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83160" y="3724537"/>
              <a:ext cx="536494" cy="2700762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79099" y="3724645"/>
              <a:ext cx="536494" cy="2700762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8624" y="4950516"/>
              <a:ext cx="469433" cy="695004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05751" y="5477834"/>
              <a:ext cx="469433" cy="695004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08263" y="4948061"/>
              <a:ext cx="469433" cy="695004"/>
            </a:xfrm>
            <a:prstGeom prst="rect">
              <a:avLst/>
            </a:prstGeom>
          </p:spPr>
        </p:pic>
      </p:grpSp>
      <p:cxnSp>
        <p:nvCxnSpPr>
          <p:cNvPr id="28" name="Straight Connector 27"/>
          <p:cNvCxnSpPr/>
          <p:nvPr/>
        </p:nvCxnSpPr>
        <p:spPr>
          <a:xfrm>
            <a:off x="667512" y="3554543"/>
            <a:ext cx="7489552" cy="128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2450229" y="4308956"/>
            <a:ext cx="40273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2400" dirty="0">
                <a:latin typeface="Comic Sans MS" panose="030F0702030302020204" pitchFamily="66" charset="0"/>
              </a:rPr>
              <a:t>34 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                        </a:t>
            </a:r>
            <a:r>
              <a:rPr lang="en-GB" sz="2400" dirty="0" smtClean="0">
                <a:latin typeface="Comic Sans MS" panose="030F0702030302020204" pitchFamily="66" charset="0"/>
              </a:rPr>
              <a:t>24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663378" y="3813222"/>
            <a:ext cx="33507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  </a:t>
            </a:r>
            <a:r>
              <a:rPr lang="en-GB" sz="2400" dirty="0">
                <a:latin typeface="Comic Sans MS" panose="030F0702030302020204" pitchFamily="66" charset="0"/>
              </a:rPr>
              <a:t>34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2400" dirty="0">
                <a:solidFill>
                  <a:schemeClr val="accent5">
                    <a:lumMod val="50000"/>
                  </a:schemeClr>
                </a:solidFill>
                <a:latin typeface="Comic Sans MS" panose="030F0702030302020204" pitchFamily="66" charset="0"/>
              </a:rPr>
              <a:t>is more than </a:t>
            </a:r>
            <a:r>
              <a:rPr lang="en-GB" sz="2400" dirty="0">
                <a:latin typeface="Comic Sans MS" panose="030F0702030302020204" pitchFamily="66" charset="0"/>
              </a:rPr>
              <a:t>24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377" y="3633540"/>
            <a:ext cx="496757" cy="250072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4547" y="1112032"/>
            <a:ext cx="454202" cy="228649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2736906" y="4864671"/>
                <a:ext cx="33507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>
                    <a:latin typeface="Comic Sans MS" panose="030F0702030302020204" pitchFamily="66" charset="0"/>
                  </a:rPr>
                  <a:t>  </a:t>
                </a:r>
                <a:r>
                  <a:rPr lang="en-GB" sz="2400" dirty="0">
                    <a:latin typeface="Comic Sans MS" panose="030F0702030302020204" pitchFamily="66" charset="0"/>
                  </a:rPr>
                  <a:t>34</a:t>
                </a:r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200" i="1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</a:t>
                </a:r>
                <a:r>
                  <a:rPr lang="en-GB" sz="2400" dirty="0">
                    <a:latin typeface="Comic Sans MS" panose="030F0702030302020204" pitchFamily="66" charset="0"/>
                  </a:rPr>
                  <a:t>24</a:t>
                </a: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36906" y="4864671"/>
                <a:ext cx="3350763" cy="584775"/>
              </a:xfrm>
              <a:prstGeom prst="rect">
                <a:avLst/>
              </a:prstGeom>
              <a:blipFill>
                <a:blip r:embed="rId5"/>
                <a:stretch>
                  <a:fillRect b="-187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TextBox 33"/>
          <p:cNvSpPr txBox="1"/>
          <p:nvPr/>
        </p:nvSpPr>
        <p:spPr>
          <a:xfrm>
            <a:off x="2434248" y="4394539"/>
            <a:ext cx="40273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 </a:t>
            </a:r>
            <a:r>
              <a:rPr lang="en-GB" sz="2400" dirty="0">
                <a:solidFill>
                  <a:schemeClr val="accent5">
                    <a:lumMod val="50000"/>
                  </a:schemeClr>
                </a:solidFill>
                <a:latin typeface="Comic Sans MS" panose="030F0702030302020204" pitchFamily="66" charset="0"/>
              </a:rPr>
              <a:t>is greater than 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008571" y="5603769"/>
            <a:ext cx="7624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2400" dirty="0" smtClean="0">
                <a:latin typeface="Comic Sans MS" panose="030F0702030302020204" pitchFamily="66" charset="0"/>
              </a:rPr>
              <a:t>34</a:t>
            </a:r>
            <a:r>
              <a:rPr lang="en-GB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168309" y="5614818"/>
            <a:ext cx="7624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2400" dirty="0">
                <a:latin typeface="Comic Sans MS" panose="030F0702030302020204" pitchFamily="66" charset="0"/>
              </a:rPr>
              <a:t>2</a:t>
            </a:r>
            <a:r>
              <a:rPr lang="en-GB" sz="2400" dirty="0" smtClean="0">
                <a:latin typeface="Comic Sans MS" panose="030F0702030302020204" pitchFamily="66" charset="0"/>
              </a:rPr>
              <a:t>4</a:t>
            </a:r>
            <a:r>
              <a:rPr lang="en-GB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29" grpId="0"/>
      <p:bldP spid="30" grpId="0"/>
      <p:bldP spid="33" grpId="0"/>
      <p:bldP spid="34" grpId="0"/>
      <p:bldP spid="35" grpId="0"/>
      <p:bldP spid="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51123" y="37817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Comparing- Which is greater?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3096" y="5597372"/>
            <a:ext cx="280161" cy="45074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2079" y="4322065"/>
            <a:ext cx="320183" cy="175159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5581" y="5609919"/>
            <a:ext cx="280161" cy="45074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8357" y="5499665"/>
            <a:ext cx="280161" cy="450749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6157914" y="4227197"/>
            <a:ext cx="8035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787901" y="4150565"/>
            <a:ext cx="8035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21</a:t>
            </a: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7791" y="4273605"/>
            <a:ext cx="320183" cy="175159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897" y="4275839"/>
            <a:ext cx="320183" cy="175159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119" y="2073503"/>
            <a:ext cx="320183" cy="175159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957" y="2073503"/>
            <a:ext cx="320183" cy="175159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4885" y="3349734"/>
            <a:ext cx="280161" cy="450749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6384" y="3006146"/>
            <a:ext cx="280161" cy="450749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530" y="2073503"/>
            <a:ext cx="320183" cy="1751597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2495" y="3311646"/>
            <a:ext cx="280161" cy="450749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1478" y="2054192"/>
            <a:ext cx="320183" cy="175159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5316" y="2054192"/>
            <a:ext cx="320183" cy="175159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6515" y="2982198"/>
            <a:ext cx="280161" cy="450749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980" y="3324193"/>
            <a:ext cx="280161" cy="450749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6479" y="2980605"/>
            <a:ext cx="280161" cy="450749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3676" y="2678291"/>
            <a:ext cx="280161" cy="450749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113" y="2073503"/>
            <a:ext cx="320183" cy="175159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2373" y="2054192"/>
            <a:ext cx="320183" cy="1751597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2160" y="2054192"/>
            <a:ext cx="320183" cy="1751597"/>
          </a:xfrm>
          <a:prstGeom prst="rect">
            <a:avLst/>
          </a:prstGeom>
        </p:spPr>
      </p:pic>
      <p:sp>
        <p:nvSpPr>
          <p:cNvPr id="54" name="TextBox 53"/>
          <p:cNvSpPr txBox="1"/>
          <p:nvPr/>
        </p:nvSpPr>
        <p:spPr>
          <a:xfrm>
            <a:off x="2909879" y="2268218"/>
            <a:ext cx="8035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73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7271707" y="2268219"/>
            <a:ext cx="8035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74</a:t>
            </a:r>
          </a:p>
        </p:txBody>
      </p:sp>
      <p:pic>
        <p:nvPicPr>
          <p:cNvPr id="57" name="Picture 5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4166" y="2073503"/>
            <a:ext cx="320183" cy="1751597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512" y="2073503"/>
            <a:ext cx="320183" cy="1751597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102" y="2073503"/>
            <a:ext cx="320183" cy="1751597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2197" y="2054192"/>
            <a:ext cx="320183" cy="1751597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6333" y="2054192"/>
            <a:ext cx="320183" cy="1751597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8420" y="2054192"/>
            <a:ext cx="320183" cy="1751597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4844955" y="2131575"/>
            <a:ext cx="3174113" cy="168955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ounded Rectangle 71"/>
          <p:cNvSpPr/>
          <p:nvPr/>
        </p:nvSpPr>
        <p:spPr>
          <a:xfrm>
            <a:off x="1164174" y="4167633"/>
            <a:ext cx="2302358" cy="1859803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3" name="Picture 7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14138" y="912655"/>
            <a:ext cx="747045" cy="747045"/>
          </a:xfrm>
          <a:prstGeom prst="rect">
            <a:avLst/>
          </a:prstGeom>
        </p:spPr>
      </p:pic>
      <p:sp>
        <p:nvSpPr>
          <p:cNvPr id="74" name="TextBox 73"/>
          <p:cNvSpPr txBox="1"/>
          <p:nvPr/>
        </p:nvSpPr>
        <p:spPr>
          <a:xfrm>
            <a:off x="5376657" y="105534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cxnSp>
        <p:nvCxnSpPr>
          <p:cNvPr id="56" name="Straight Connector 55"/>
          <p:cNvCxnSpPr/>
          <p:nvPr/>
        </p:nvCxnSpPr>
        <p:spPr>
          <a:xfrm>
            <a:off x="667512" y="3950335"/>
            <a:ext cx="7489552" cy="128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54" grpId="0"/>
      <p:bldP spid="55" grpId="0"/>
      <p:bldP spid="2" grpId="0" animBg="1"/>
      <p:bldP spid="7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1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8646" y="5233646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1165" y="5376335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4681" y="1668229"/>
            <a:ext cx="700133" cy="989220"/>
          </a:xfrm>
          <a:prstGeom prst="rect">
            <a:avLst/>
          </a:prstGeom>
        </p:spPr>
      </p:pic>
      <p:grpSp>
        <p:nvGrpSpPr>
          <p:cNvPr id="28" name="Group 27"/>
          <p:cNvGrpSpPr/>
          <p:nvPr/>
        </p:nvGrpSpPr>
        <p:grpSpPr>
          <a:xfrm>
            <a:off x="3322648" y="4049302"/>
            <a:ext cx="1786567" cy="1763809"/>
            <a:chOff x="3446884" y="3827094"/>
            <a:chExt cx="1966768" cy="200091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46884" y="3827094"/>
              <a:ext cx="1966768" cy="2000913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4163817" y="5172955"/>
              <a:ext cx="80356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 smtClean="0">
                  <a:latin typeface="Comic Sans MS" panose="030F0702030302020204" pitchFamily="66" charset="0"/>
                </a:rPr>
                <a:t>50</a:t>
              </a:r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818132" y="1539063"/>
            <a:ext cx="1423593" cy="2011399"/>
            <a:chOff x="1848030" y="1173579"/>
            <a:chExt cx="1423593" cy="2011399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48030" y="1173579"/>
              <a:ext cx="1423593" cy="2011399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 rot="19897523">
              <a:off x="2181401" y="2149137"/>
              <a:ext cx="80356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Comic Sans MS" panose="030F0702030302020204" pitchFamily="66" charset="0"/>
                </a:rPr>
                <a:t>1</a:t>
              </a:r>
              <a:r>
                <a:rPr lang="en-GB" sz="2000" dirty="0" smtClean="0">
                  <a:latin typeface="Comic Sans MS" panose="030F0702030302020204" pitchFamily="66" charset="0"/>
                </a:rPr>
                <a:t>0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1559232" y="1586568"/>
            <a:ext cx="51365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these sweets?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174620" y="1539063"/>
            <a:ext cx="1423593" cy="2011399"/>
            <a:chOff x="1848030" y="1173579"/>
            <a:chExt cx="1423593" cy="2011399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48030" y="1173579"/>
              <a:ext cx="1423593" cy="2011399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 rot="19897523">
              <a:off x="2181401" y="2149137"/>
              <a:ext cx="80356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Comic Sans MS" panose="030F0702030302020204" pitchFamily="66" charset="0"/>
                </a:rPr>
                <a:t>1</a:t>
              </a:r>
              <a:r>
                <a:rPr lang="en-GB" sz="2000" dirty="0" smtClean="0">
                  <a:latin typeface="Comic Sans MS" panose="030F0702030302020204" pitchFamily="66" charset="0"/>
                </a:rPr>
                <a:t>0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3544672" y="1546379"/>
            <a:ext cx="1423593" cy="2011399"/>
            <a:chOff x="1848030" y="1173579"/>
            <a:chExt cx="1423593" cy="2011399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48030" y="1173579"/>
              <a:ext cx="1423593" cy="2011399"/>
            </a:xfrm>
            <a:prstGeom prst="rect">
              <a:avLst/>
            </a:prstGeom>
          </p:spPr>
        </p:pic>
        <p:sp>
          <p:nvSpPr>
            <p:cNvPr id="18" name="TextBox 17"/>
            <p:cNvSpPr txBox="1"/>
            <p:nvPr/>
          </p:nvSpPr>
          <p:spPr>
            <a:xfrm rot="19897523">
              <a:off x="2181401" y="2149137"/>
              <a:ext cx="80356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Comic Sans MS" panose="030F0702030302020204" pitchFamily="66" charset="0"/>
                </a:rPr>
                <a:t>1</a:t>
              </a:r>
              <a:r>
                <a:rPr lang="en-GB" sz="2000" dirty="0" smtClean="0">
                  <a:latin typeface="Comic Sans MS" panose="030F0702030302020204" pitchFamily="66" charset="0"/>
                </a:rPr>
                <a:t>0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4887596" y="1539063"/>
            <a:ext cx="1423593" cy="2011399"/>
            <a:chOff x="1848030" y="1173579"/>
            <a:chExt cx="1423593" cy="2011399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48030" y="1173579"/>
              <a:ext cx="1423593" cy="2011399"/>
            </a:xfrm>
            <a:prstGeom prst="rect">
              <a:avLst/>
            </a:prstGeom>
          </p:spPr>
        </p:pic>
        <p:sp>
          <p:nvSpPr>
            <p:cNvPr id="21" name="TextBox 20"/>
            <p:cNvSpPr txBox="1"/>
            <p:nvPr/>
          </p:nvSpPr>
          <p:spPr>
            <a:xfrm rot="19897523">
              <a:off x="2181401" y="2149137"/>
              <a:ext cx="80356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latin typeface="Comic Sans MS" panose="030F0702030302020204" pitchFamily="66" charset="0"/>
                </a:rPr>
                <a:t>1</a:t>
              </a:r>
              <a:r>
                <a:rPr lang="en-GB" sz="2000" dirty="0" smtClean="0">
                  <a:latin typeface="Comic Sans MS" panose="030F0702030302020204" pitchFamily="66" charset="0"/>
                </a:rPr>
                <a:t>0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1189" y="2114736"/>
            <a:ext cx="700133" cy="98922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4681" y="2480220"/>
            <a:ext cx="700133" cy="98922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4637" y="1783532"/>
            <a:ext cx="700133" cy="98922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698" y="1629557"/>
            <a:ext cx="700133" cy="98922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2206" y="2076064"/>
            <a:ext cx="700133" cy="98922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698" y="2441548"/>
            <a:ext cx="700133" cy="98922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830079" y="3402976"/>
            <a:ext cx="47438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Or this jar of sweets?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766977" y="164567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47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501962" y="346092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50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5766" y="4005136"/>
            <a:ext cx="1427798" cy="172232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5482" y="698416"/>
            <a:ext cx="1375243" cy="1695927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4029398" y="443293"/>
            <a:ext cx="41361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Would you rather…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2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597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Box 29"/>
          <p:cNvSpPr txBox="1"/>
          <p:nvPr/>
        </p:nvSpPr>
        <p:spPr>
          <a:xfrm>
            <a:off x="1128318" y="354284"/>
            <a:ext cx="654139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Can you build a number greater than 30?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357514" y="3320048"/>
            <a:ext cx="342453" cy="393187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243022" y="1849632"/>
            <a:ext cx="699670" cy="1973071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357514" y="3026329"/>
            <a:ext cx="342453" cy="393187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357514" y="2438891"/>
            <a:ext cx="342453" cy="393187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357514" y="2732610"/>
            <a:ext cx="342453" cy="393187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357514" y="2145172"/>
            <a:ext cx="342453" cy="39318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6649" y="4412956"/>
            <a:ext cx="1076515" cy="1332256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6017" y="4692595"/>
            <a:ext cx="786563" cy="981794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7031" y="1897431"/>
            <a:ext cx="1825612" cy="2005718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4669265"/>
            <a:ext cx="1550013" cy="1087172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3091" y="4426905"/>
            <a:ext cx="1076515" cy="1332256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533" y="4426905"/>
            <a:ext cx="1076515" cy="1332256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5148" y="4692595"/>
            <a:ext cx="786563" cy="98179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6629" y="4720582"/>
            <a:ext cx="786563" cy="981794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766985" y="1849632"/>
            <a:ext cx="699670" cy="1973071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4290948" y="1849632"/>
            <a:ext cx="699670" cy="1973071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4814911" y="1849632"/>
            <a:ext cx="699670" cy="1973071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974198" y="2589197"/>
            <a:ext cx="9864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45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129934" y="4932805"/>
            <a:ext cx="9864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975" y="4426905"/>
            <a:ext cx="1076515" cy="133225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2419" y="4458383"/>
            <a:ext cx="1076515" cy="133225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91296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Box 29"/>
          <p:cNvSpPr txBox="1"/>
          <p:nvPr/>
        </p:nvSpPr>
        <p:spPr>
          <a:xfrm>
            <a:off x="1156068" y="329440"/>
            <a:ext cx="654139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Can you build a number greater than 30 but less than 50?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6649" y="4372014"/>
            <a:ext cx="1076515" cy="1332256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6017" y="4651653"/>
            <a:ext cx="786563" cy="981794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61279" y="1982606"/>
            <a:ext cx="1825612" cy="2005718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4628323"/>
            <a:ext cx="1550013" cy="1087172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3091" y="4385963"/>
            <a:ext cx="1076515" cy="1332256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533" y="4385963"/>
            <a:ext cx="1076515" cy="1332256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5148" y="4651653"/>
            <a:ext cx="786563" cy="98179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9692" y="4679640"/>
            <a:ext cx="786563" cy="981794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7129934" y="4891863"/>
            <a:ext cx="9864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975" y="4385963"/>
            <a:ext cx="1076515" cy="133225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2419" y="4417441"/>
            <a:ext cx="1076515" cy="1332256"/>
          </a:xfrm>
          <a:prstGeom prst="rect">
            <a:avLst/>
          </a:prstGeom>
        </p:spPr>
      </p:pic>
      <p:sp>
        <p:nvSpPr>
          <p:cNvPr id="27" name="Rounded Rectangular Callout 26"/>
          <p:cNvSpPr/>
          <p:nvPr/>
        </p:nvSpPr>
        <p:spPr>
          <a:xfrm>
            <a:off x="1817838" y="1697490"/>
            <a:ext cx="1413386" cy="799927"/>
          </a:xfrm>
          <a:prstGeom prst="wedgeRoundRectCallout">
            <a:avLst>
              <a:gd name="adj1" fmla="val -42803"/>
              <a:gd name="adj2" fmla="val 80200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/>
          <p:cNvSpPr txBox="1"/>
          <p:nvPr/>
        </p:nvSpPr>
        <p:spPr>
          <a:xfrm>
            <a:off x="1720675" y="1750287"/>
            <a:ext cx="16077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My number </a:t>
            </a: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still works!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357514" y="3279106"/>
            <a:ext cx="342453" cy="393187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3243022" y="1808690"/>
            <a:ext cx="699670" cy="1973071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357514" y="2985387"/>
            <a:ext cx="342453" cy="393187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357514" y="2397949"/>
            <a:ext cx="342453" cy="393187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357514" y="2691668"/>
            <a:ext cx="342453" cy="393187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357514" y="2104230"/>
            <a:ext cx="342453" cy="393187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3766985" y="1808690"/>
            <a:ext cx="699670" cy="1973071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4290948" y="1808690"/>
            <a:ext cx="699670" cy="1973071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4814911" y="1808690"/>
            <a:ext cx="699670" cy="1973071"/>
          </a:xfrm>
          <a:prstGeom prst="rect">
            <a:avLst/>
          </a:prstGeom>
        </p:spPr>
      </p:pic>
      <p:sp>
        <p:nvSpPr>
          <p:cNvPr id="54" name="TextBox 53"/>
          <p:cNvSpPr txBox="1"/>
          <p:nvPr/>
        </p:nvSpPr>
        <p:spPr>
          <a:xfrm>
            <a:off x="5974198" y="2548255"/>
            <a:ext cx="9864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45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55" name="Rounded Rectangular Callout 54"/>
          <p:cNvSpPr/>
          <p:nvPr/>
        </p:nvSpPr>
        <p:spPr>
          <a:xfrm>
            <a:off x="1817838" y="3545191"/>
            <a:ext cx="1413386" cy="799927"/>
          </a:xfrm>
          <a:prstGeom prst="wedgeRoundRectCallout">
            <a:avLst>
              <a:gd name="adj1" fmla="val -32181"/>
              <a:gd name="adj2" fmla="val 97261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TextBox 57"/>
          <p:cNvSpPr txBox="1"/>
          <p:nvPr/>
        </p:nvSpPr>
        <p:spPr>
          <a:xfrm>
            <a:off x="1720675" y="3597988"/>
            <a:ext cx="16077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My number </a:t>
            </a: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i</a:t>
            </a:r>
            <a:r>
              <a:rPr lang="en-GB" sz="2000" dirty="0" smtClean="0">
                <a:latin typeface="Comic Sans MS" panose="030F0702030302020204" pitchFamily="66" charset="0"/>
              </a:rPr>
              <a:t>s too big.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7116183" y="4905856"/>
            <a:ext cx="9864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33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7370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24" grpId="0"/>
      <p:bldP spid="24" grpId="1"/>
      <p:bldP spid="27" grpId="0" animBg="1"/>
      <p:bldP spid="28" grpId="0"/>
      <p:bldP spid="54" grpId="0"/>
      <p:bldP spid="55" grpId="0" animBg="1"/>
      <p:bldP spid="58" grpId="0"/>
      <p:bldP spid="5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-1202839" y="327122"/>
            <a:ext cx="79663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Comparing </a:t>
            </a:r>
            <a:r>
              <a:rPr lang="en-GB" sz="3200" dirty="0" smtClean="0">
                <a:latin typeface="Comic Sans MS" panose="030F0702030302020204" pitchFamily="66" charset="0"/>
              </a:rPr>
              <a:t>numbers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831421" y="3083231"/>
            <a:ext cx="51976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34 is   </a:t>
            </a:r>
            <a:r>
              <a:rPr lang="en-GB" sz="3200" dirty="0" smtClean="0">
                <a:latin typeface="Comic Sans MS" panose="030F0702030302020204" pitchFamily="66" charset="0"/>
              </a:rPr>
              <a:t>                 than 43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886488" y="1948437"/>
            <a:ext cx="1909688" cy="609856"/>
            <a:chOff x="767517" y="993176"/>
            <a:chExt cx="1909688" cy="609856"/>
          </a:xfrm>
        </p:grpSpPr>
        <p:sp>
          <p:nvSpPr>
            <p:cNvPr id="35" name="Rounded Rectangle 34"/>
            <p:cNvSpPr/>
            <p:nvPr/>
          </p:nvSpPr>
          <p:spPr>
            <a:xfrm>
              <a:off x="912256" y="993176"/>
              <a:ext cx="1620210" cy="609856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>
                <a:latin typeface="Comic Sans MS" panose="030F0702030302020204" pitchFamily="66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767517" y="1074421"/>
              <a:ext cx="190968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rgbClr val="0070C0"/>
                  </a:solidFill>
                  <a:latin typeface="Comic Sans MS" panose="030F0702030302020204" pitchFamily="66" charset="0"/>
                </a:rPr>
                <a:t>less than</a:t>
              </a: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617030" y="1955587"/>
            <a:ext cx="2292990" cy="609856"/>
            <a:chOff x="2945799" y="1408443"/>
            <a:chExt cx="2041271" cy="609856"/>
          </a:xfrm>
        </p:grpSpPr>
        <p:sp>
          <p:nvSpPr>
            <p:cNvPr id="38" name="Rounded Rectangle 37"/>
            <p:cNvSpPr/>
            <p:nvPr/>
          </p:nvSpPr>
          <p:spPr>
            <a:xfrm>
              <a:off x="2990368" y="1408443"/>
              <a:ext cx="1952135" cy="609856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>
                <a:latin typeface="Comic Sans MS" panose="030F0702030302020204" pitchFamily="66" charset="0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2945799" y="1488216"/>
              <a:ext cx="204127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greater</a:t>
              </a:r>
              <a:r>
                <a:rPr lang="en-GB" sz="2400" dirty="0">
                  <a:latin typeface="Comic Sans MS" panose="030F0702030302020204" pitchFamily="66" charset="0"/>
                </a:rPr>
                <a:t> </a:t>
              </a:r>
              <a:r>
                <a:rPr lang="en-GB" sz="24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than</a:t>
              </a: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1841332" y="4053749"/>
            <a:ext cx="51976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79 </a:t>
            </a:r>
            <a:r>
              <a:rPr lang="en-GB" sz="3200" dirty="0">
                <a:latin typeface="Comic Sans MS" panose="030F0702030302020204" pitchFamily="66" charset="0"/>
              </a:rPr>
              <a:t>is   </a:t>
            </a:r>
            <a:r>
              <a:rPr lang="en-GB" sz="3200" dirty="0" smtClean="0">
                <a:latin typeface="Comic Sans MS" panose="030F0702030302020204" pitchFamily="66" charset="0"/>
              </a:rPr>
              <a:t>                 than 69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353669"/>
            <a:ext cx="747045" cy="747045"/>
          </a:xfrm>
          <a:prstGeom prst="rect">
            <a:avLst/>
          </a:prstGeom>
        </p:spPr>
      </p:pic>
      <p:sp>
        <p:nvSpPr>
          <p:cNvPr id="45" name="TextBox 44"/>
          <p:cNvSpPr txBox="1"/>
          <p:nvPr/>
        </p:nvSpPr>
        <p:spPr>
          <a:xfrm>
            <a:off x="5494553" y="5496358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29526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22222E-6 L 0.25694 0.1611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47" y="8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39 3.7037E-7 L -0.27951 0.3011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45" y="150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4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</a:t>
            </a:r>
            <a:r>
              <a:rPr lang="en-GB" smtClean="0"/>
              <a:t>question 4 </a:t>
            </a:r>
            <a:r>
              <a:rPr lang="en-GB" dirty="0" smtClean="0"/>
              <a:t>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4709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|15.5|22.3|12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10.1|16.8|7.8|6|3.3|9.6|6.3|8.4|6.6|6.8|11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.2|8.2|9.5|12.2|5.9|5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8.5|9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|11|18.8|11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5.3|5.2|10.8|23.1|17|1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|1.9|12.9|10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7268</TotalTime>
  <Words>258</Words>
  <Application>Microsoft Office PowerPoint</Application>
  <PresentationFormat>On-screen Show (4:3)</PresentationFormat>
  <Paragraphs>74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Have a go at question 2 on the worksheet</vt:lpstr>
      <vt:lpstr>PowerPoint Presentation</vt:lpstr>
      <vt:lpstr>PowerPoint Presentation</vt:lpstr>
      <vt:lpstr>Have a go at question 3 on the worksheet</vt:lpstr>
      <vt:lpstr>PowerPoint Presentation</vt:lpstr>
      <vt:lpstr>Have a go at question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 Hanson BTP</cp:lastModifiedBy>
  <cp:revision>236</cp:revision>
  <dcterms:created xsi:type="dcterms:W3CDTF">2019-07-05T11:02:13Z</dcterms:created>
  <dcterms:modified xsi:type="dcterms:W3CDTF">2021-06-13T13:19:08Z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