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9"/>
  </p:handoutMasterIdLst>
  <p:sldIdLst>
    <p:sldId id="256" r:id="rId2"/>
    <p:sldId id="257" r:id="rId3"/>
    <p:sldId id="259" r:id="rId4"/>
    <p:sldId id="258" r:id="rId5"/>
    <p:sldId id="260" r:id="rId6"/>
    <p:sldId id="268" r:id="rId7"/>
    <p:sldId id="264"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54"/>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CC6F75B-6F5E-4065-A0E9-22A7C9CF261E}" type="datetimeFigureOut">
              <a:rPr lang="en-GB" smtClean="0"/>
              <a:t>07/05/2020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67D3E22-349D-491C-829A-B2D33A88EB25}" type="slidenum">
              <a:rPr lang="en-GB" smtClean="0"/>
              <a:t>‹#›</a:t>
            </a:fld>
            <a:endParaRPr lang="en-GB"/>
          </a:p>
        </p:txBody>
      </p:sp>
    </p:spTree>
    <p:extLst>
      <p:ext uri="{BB962C8B-B14F-4D97-AF65-F5344CB8AC3E}">
        <p14:creationId xmlns:p14="http://schemas.microsoft.com/office/powerpoint/2010/main" val="176735213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524089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733632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931382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8F3CFC5-3A91-4053-AFEC-F553C0AD4811}"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990176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8F3CFC5-3A91-4053-AFEC-F553C0AD4811}" type="datetimeFigureOut">
              <a:rPr lang="en-GB" smtClean="0"/>
              <a:t>07/05/2020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5127261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8F3CFC5-3A91-4053-AFEC-F553C0AD4811}" type="datetimeFigureOut">
              <a:rPr lang="en-GB" smtClean="0"/>
              <a:t>07/05/2020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2289911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F3CFC5-3A91-4053-AFEC-F553C0AD4811}" type="datetimeFigureOut">
              <a:rPr lang="en-GB" smtClean="0"/>
              <a:t>07/05/2020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689868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F3CFC5-3A91-4053-AFEC-F553C0AD4811}"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937065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F3CFC5-3A91-4053-AFEC-F553C0AD4811}" type="datetimeFigureOut">
              <a:rPr lang="en-GB" smtClean="0"/>
              <a:t>07/05/2020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28810585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704130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F3CFC5-3A91-4053-AFEC-F553C0AD4811}" type="datetimeFigureOut">
              <a:rPr lang="en-GB" smtClean="0"/>
              <a:t>07/05/2020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081247-A775-4465-920A-9504887FAB33}" type="slidenum">
              <a:rPr lang="en-GB" smtClean="0"/>
              <a:t>‹#›</a:t>
            </a:fld>
            <a:endParaRPr lang="en-GB"/>
          </a:p>
        </p:txBody>
      </p:sp>
    </p:spTree>
    <p:extLst>
      <p:ext uri="{BB962C8B-B14F-4D97-AF65-F5344CB8AC3E}">
        <p14:creationId xmlns:p14="http://schemas.microsoft.com/office/powerpoint/2010/main" val="1133663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F3CFC5-3A91-4053-AFEC-F553C0AD4811}" type="datetimeFigureOut">
              <a:rPr lang="en-GB" smtClean="0"/>
              <a:t>07/05/2020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081247-A775-4465-920A-9504887FAB33}" type="slidenum">
              <a:rPr lang="en-GB" smtClean="0"/>
              <a:t>‹#›</a:t>
            </a:fld>
            <a:endParaRPr lang="en-GB"/>
          </a:p>
        </p:txBody>
      </p:sp>
    </p:spTree>
    <p:extLst>
      <p:ext uri="{BB962C8B-B14F-4D97-AF65-F5344CB8AC3E}">
        <p14:creationId xmlns:p14="http://schemas.microsoft.com/office/powerpoint/2010/main" val="3560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0660" y="172395"/>
            <a:ext cx="1672972" cy="2528063"/>
          </a:xfrm>
          <a:prstGeom prst="rect">
            <a:avLst/>
          </a:prstGeom>
        </p:spPr>
      </p:pic>
      <p:sp>
        <p:nvSpPr>
          <p:cNvPr id="5" name="Rectangle 4"/>
          <p:cNvSpPr/>
          <p:nvPr/>
        </p:nvSpPr>
        <p:spPr>
          <a:xfrm>
            <a:off x="2147246" y="343484"/>
            <a:ext cx="8825553" cy="1200329"/>
          </a:xfrm>
          <a:prstGeom prst="rect">
            <a:avLst/>
          </a:prstGeom>
        </p:spPr>
        <p:txBody>
          <a:bodyPr wrap="square">
            <a:spAutoFit/>
          </a:bodyPr>
          <a:lstStyle/>
          <a:p>
            <a:r>
              <a:rPr lang="en-GB" sz="2400" b="1" u="sng" dirty="0" smtClean="0">
                <a:solidFill>
                  <a:srgbClr val="000000"/>
                </a:solidFill>
                <a:latin typeface="Calibri" panose="020F0502020204030204" pitchFamily="34" charset="0"/>
              </a:rPr>
              <a:t>The Boy at the Back of the Class</a:t>
            </a:r>
            <a:endParaRPr lang="en-GB" dirty="0">
              <a:solidFill>
                <a:srgbClr val="000000"/>
              </a:solidFill>
              <a:latin typeface="Calibri" panose="020F0502020204030204" pitchFamily="34" charset="0"/>
            </a:endParaRPr>
          </a:p>
          <a:p>
            <a:r>
              <a:rPr lang="en-GB" sz="2400" dirty="0" smtClean="0">
                <a:solidFill>
                  <a:srgbClr val="000000"/>
                </a:solidFill>
                <a:latin typeface="Calibri" panose="020F0502020204030204" pitchFamily="34" charset="0"/>
              </a:rPr>
              <a:t>Look at </a:t>
            </a:r>
            <a:r>
              <a:rPr lang="en-GB" sz="2400" dirty="0">
                <a:solidFill>
                  <a:srgbClr val="000000"/>
                </a:solidFill>
                <a:latin typeface="Calibri" panose="020F0502020204030204" pitchFamily="34" charset="0"/>
              </a:rPr>
              <a:t>the front </a:t>
            </a:r>
            <a:r>
              <a:rPr lang="en-GB" sz="2400" dirty="0" smtClean="0">
                <a:solidFill>
                  <a:srgbClr val="000000"/>
                </a:solidFill>
                <a:latin typeface="Calibri" panose="020F0502020204030204" pitchFamily="34" charset="0"/>
              </a:rPr>
              <a:t>cover</a:t>
            </a:r>
            <a:r>
              <a:rPr lang="en-GB" sz="2400" dirty="0">
                <a:solidFill>
                  <a:srgbClr val="000000"/>
                </a:solidFill>
                <a:latin typeface="Calibri" panose="020F0502020204030204" pitchFamily="34" charset="0"/>
              </a:rPr>
              <a:t> </a:t>
            </a:r>
            <a:r>
              <a:rPr lang="en-GB" sz="2400" dirty="0" smtClean="0">
                <a:solidFill>
                  <a:srgbClr val="000000"/>
                </a:solidFill>
                <a:latin typeface="Calibri" panose="020F0502020204030204" pitchFamily="34" charset="0"/>
              </a:rPr>
              <a:t>and title. </a:t>
            </a:r>
          </a:p>
          <a:p>
            <a:r>
              <a:rPr lang="en-GB" sz="2400" dirty="0" smtClean="0">
                <a:solidFill>
                  <a:srgbClr val="000000"/>
                </a:solidFill>
                <a:latin typeface="Calibri" panose="020F0502020204030204" pitchFamily="34" charset="0"/>
              </a:rPr>
              <a:t>Predict </a:t>
            </a:r>
            <a:r>
              <a:rPr lang="en-GB" sz="2400" dirty="0">
                <a:solidFill>
                  <a:srgbClr val="000000"/>
                </a:solidFill>
                <a:latin typeface="Calibri" panose="020F0502020204030204" pitchFamily="34" charset="0"/>
              </a:rPr>
              <a:t>what the story might be </a:t>
            </a:r>
            <a:r>
              <a:rPr lang="en-GB" sz="2400" dirty="0" smtClean="0">
                <a:solidFill>
                  <a:srgbClr val="000000"/>
                </a:solidFill>
                <a:latin typeface="Calibri" panose="020F0502020204030204" pitchFamily="34" charset="0"/>
              </a:rPr>
              <a:t>about – jot your ideas down.</a:t>
            </a:r>
            <a:endParaRPr lang="en-GB" sz="2400" dirty="0"/>
          </a:p>
        </p:txBody>
      </p:sp>
      <p:sp>
        <p:nvSpPr>
          <p:cNvPr id="6" name="Rectangle 5"/>
          <p:cNvSpPr/>
          <p:nvPr/>
        </p:nvSpPr>
        <p:spPr>
          <a:xfrm>
            <a:off x="2320119" y="1720840"/>
            <a:ext cx="9689911" cy="4524315"/>
          </a:xfrm>
          <a:prstGeom prst="rect">
            <a:avLst/>
          </a:prstGeom>
        </p:spPr>
        <p:txBody>
          <a:bodyPr wrap="square">
            <a:spAutoFit/>
          </a:bodyPr>
          <a:lstStyle/>
          <a:p>
            <a:r>
              <a:rPr lang="en-GB" sz="2400" b="1" u="sng" dirty="0" smtClean="0">
                <a:solidFill>
                  <a:srgbClr val="000000"/>
                </a:solidFill>
                <a:latin typeface="Calibri" panose="020F0502020204030204" pitchFamily="34" charset="0"/>
              </a:rPr>
              <a:t>READ CHAPTER 1  FROM THE DOCUMENT</a:t>
            </a:r>
            <a:endParaRPr lang="en-GB" sz="2400" dirty="0" smtClean="0">
              <a:solidFill>
                <a:srgbClr val="000000"/>
              </a:solidFill>
              <a:latin typeface="Calibri" panose="020F0502020204030204" pitchFamily="34" charset="0"/>
            </a:endParaRPr>
          </a:p>
          <a:p>
            <a:r>
              <a:rPr lang="en-GB" sz="2400" dirty="0" smtClean="0">
                <a:solidFill>
                  <a:srgbClr val="000000"/>
                </a:solidFill>
                <a:latin typeface="Calibri" panose="020F0502020204030204" pitchFamily="34" charset="0"/>
              </a:rPr>
              <a:t>1</a:t>
            </a:r>
            <a:r>
              <a:rPr lang="en-GB" sz="2400" dirty="0">
                <a:solidFill>
                  <a:srgbClr val="000000"/>
                </a:solidFill>
                <a:latin typeface="Calibri" panose="020F0502020204030204" pitchFamily="34" charset="0"/>
              </a:rPr>
              <a:t>. How does the author create suspense in the first paragraph?</a:t>
            </a:r>
          </a:p>
          <a:p>
            <a:r>
              <a:rPr lang="en-GB" sz="2400" dirty="0">
                <a:solidFill>
                  <a:srgbClr val="000000"/>
                </a:solidFill>
                <a:latin typeface="Calibri" panose="020F0502020204030204" pitchFamily="34" charset="0"/>
              </a:rPr>
              <a:t>2. What is ‘</a:t>
            </a:r>
            <a:r>
              <a:rPr lang="en-GB" sz="2400" i="1" dirty="0">
                <a:solidFill>
                  <a:srgbClr val="000000"/>
                </a:solidFill>
                <a:latin typeface="Calibri" panose="020F0502020204030204" pitchFamily="34" charset="0"/>
              </a:rPr>
              <a:t>usually the best thing about starting a brand new term</a:t>
            </a:r>
            <a:r>
              <a:rPr lang="en-GB" sz="2400" dirty="0">
                <a:solidFill>
                  <a:srgbClr val="000000"/>
                </a:solidFill>
                <a:latin typeface="Calibri" panose="020F0502020204030204" pitchFamily="34" charset="0"/>
              </a:rPr>
              <a:t>’ (p1)? </a:t>
            </a:r>
            <a:endParaRPr lang="en-GB" sz="2400" dirty="0" smtClean="0">
              <a:solidFill>
                <a:srgbClr val="000000"/>
              </a:solidFill>
              <a:latin typeface="Calibri" panose="020F0502020204030204" pitchFamily="34" charset="0"/>
            </a:endParaRPr>
          </a:p>
          <a:p>
            <a:r>
              <a:rPr lang="en-GB" sz="2400" dirty="0" smtClean="0">
                <a:solidFill>
                  <a:srgbClr val="000000"/>
                </a:solidFill>
                <a:latin typeface="Calibri" panose="020F0502020204030204" pitchFamily="34" charset="0"/>
              </a:rPr>
              <a:t>Is </a:t>
            </a:r>
            <a:r>
              <a:rPr lang="en-GB" sz="2400" dirty="0">
                <a:solidFill>
                  <a:srgbClr val="000000"/>
                </a:solidFill>
                <a:latin typeface="Calibri" panose="020F0502020204030204" pitchFamily="34" charset="0"/>
              </a:rPr>
              <a:t>it the same for you? </a:t>
            </a:r>
            <a:r>
              <a:rPr lang="en-GB" sz="2400" dirty="0" smtClean="0">
                <a:solidFill>
                  <a:srgbClr val="000000"/>
                </a:solidFill>
                <a:latin typeface="Calibri" panose="020F0502020204030204" pitchFamily="34" charset="0"/>
              </a:rPr>
              <a:t>What </a:t>
            </a:r>
            <a:r>
              <a:rPr lang="en-GB" sz="2400" dirty="0">
                <a:solidFill>
                  <a:srgbClr val="000000"/>
                </a:solidFill>
                <a:latin typeface="Calibri" panose="020F0502020204030204" pitchFamily="34" charset="0"/>
              </a:rPr>
              <a:t>do you look forward to?</a:t>
            </a:r>
          </a:p>
          <a:p>
            <a:r>
              <a:rPr lang="en-GB" sz="2400" dirty="0">
                <a:solidFill>
                  <a:srgbClr val="000000"/>
                </a:solidFill>
                <a:latin typeface="Calibri" panose="020F0502020204030204" pitchFamily="34" charset="0"/>
              </a:rPr>
              <a:t>3. How does the author show the feelings of the narrator through their actions on page 1?</a:t>
            </a:r>
          </a:p>
          <a:p>
            <a:r>
              <a:rPr lang="en-GB" sz="2400" dirty="0">
                <a:solidFill>
                  <a:srgbClr val="000000"/>
                </a:solidFill>
                <a:latin typeface="Calibri" panose="020F0502020204030204" pitchFamily="34" charset="0"/>
              </a:rPr>
              <a:t>4. What does the narrator want to be when they are older? What would you like to be? </a:t>
            </a:r>
          </a:p>
          <a:p>
            <a:r>
              <a:rPr lang="en-GB" sz="2400" dirty="0">
                <a:solidFill>
                  <a:srgbClr val="000000"/>
                </a:solidFill>
                <a:latin typeface="Calibri" panose="020F0502020204030204" pitchFamily="34" charset="0"/>
              </a:rPr>
              <a:t>5. What are </a:t>
            </a:r>
            <a:r>
              <a:rPr lang="en-GB" sz="2400" i="1" dirty="0">
                <a:solidFill>
                  <a:srgbClr val="000000"/>
                </a:solidFill>
                <a:latin typeface="Calibri" panose="020F0502020204030204" pitchFamily="34" charset="0"/>
              </a:rPr>
              <a:t>‘Blistering Barnacles’</a:t>
            </a:r>
            <a:r>
              <a:rPr lang="en-GB" sz="2400" dirty="0">
                <a:solidFill>
                  <a:srgbClr val="000000"/>
                </a:solidFill>
                <a:latin typeface="Calibri" panose="020F0502020204030204" pitchFamily="34" charset="0"/>
              </a:rPr>
              <a:t>?</a:t>
            </a:r>
          </a:p>
          <a:p>
            <a:r>
              <a:rPr lang="en-GB" sz="2400" dirty="0">
                <a:solidFill>
                  <a:srgbClr val="000000"/>
                </a:solidFill>
                <a:latin typeface="Calibri" panose="020F0502020204030204" pitchFamily="34" charset="0"/>
              </a:rPr>
              <a:t>6. Why is the narrator embarrassed in maths? Is it all right to learn by our mistakes?</a:t>
            </a:r>
          </a:p>
          <a:p>
            <a:r>
              <a:rPr lang="en-GB" sz="2400" dirty="0">
                <a:solidFill>
                  <a:srgbClr val="000000"/>
                </a:solidFill>
                <a:latin typeface="Calibri" panose="020F0502020204030204" pitchFamily="34" charset="0"/>
              </a:rPr>
              <a:t>7. What are your first impressions of the narrator?</a:t>
            </a:r>
            <a:endParaRPr lang="en-GB" sz="2400" dirty="0"/>
          </a:p>
        </p:txBody>
      </p:sp>
      <p:sp>
        <p:nvSpPr>
          <p:cNvPr id="3" name="TextBox 2"/>
          <p:cNvSpPr txBox="1"/>
          <p:nvPr/>
        </p:nvSpPr>
        <p:spPr>
          <a:xfrm>
            <a:off x="0" y="2877485"/>
            <a:ext cx="2525115" cy="461665"/>
          </a:xfrm>
          <a:prstGeom prst="rect">
            <a:avLst/>
          </a:prstGeom>
          <a:noFill/>
        </p:spPr>
        <p:txBody>
          <a:bodyPr wrap="none" rtlCol="0">
            <a:spAutoFit/>
          </a:bodyPr>
          <a:lstStyle/>
          <a:p>
            <a:r>
              <a:rPr lang="en-GB" sz="2400" b="1" u="sng" dirty="0" smtClean="0"/>
              <a:t>Monday 11th May</a:t>
            </a:r>
            <a:endParaRPr lang="en-GB" sz="2400" b="1" u="sng" dirty="0"/>
          </a:p>
        </p:txBody>
      </p:sp>
    </p:spTree>
    <p:extLst>
      <p:ext uri="{BB962C8B-B14F-4D97-AF65-F5344CB8AC3E}">
        <p14:creationId xmlns:p14="http://schemas.microsoft.com/office/powerpoint/2010/main" val="1684239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3396" y="2855121"/>
            <a:ext cx="10515600" cy="3046988"/>
          </a:xfrm>
          <a:prstGeom prst="rect">
            <a:avLst/>
          </a:prstGeom>
        </p:spPr>
        <p:txBody>
          <a:bodyPr wrap="square">
            <a:spAutoFit/>
          </a:bodyPr>
          <a:lstStyle/>
          <a:p>
            <a:r>
              <a:rPr lang="en-GB" sz="3200" dirty="0">
                <a:solidFill>
                  <a:srgbClr val="000000"/>
                </a:solidFill>
                <a:latin typeface="Calibri" panose="020F0502020204030204" pitchFamily="34" charset="0"/>
              </a:rPr>
              <a:t>8. What does the narrator think of Tom, Josie and Michael? </a:t>
            </a:r>
            <a:endParaRPr lang="en-GB" sz="3200" dirty="0" smtClean="0">
              <a:solidFill>
                <a:srgbClr val="000000"/>
              </a:solidFill>
              <a:latin typeface="Calibri" panose="020F0502020204030204" pitchFamily="34" charset="0"/>
            </a:endParaRPr>
          </a:p>
          <a:p>
            <a:endParaRPr lang="en-GB" sz="3200" dirty="0" smtClean="0">
              <a:solidFill>
                <a:srgbClr val="000000"/>
              </a:solidFill>
              <a:latin typeface="Calibri" panose="020F0502020204030204" pitchFamily="34" charset="0"/>
            </a:endParaRPr>
          </a:p>
          <a:p>
            <a:r>
              <a:rPr lang="en-GB" sz="3200" dirty="0" smtClean="0">
                <a:solidFill>
                  <a:srgbClr val="000000"/>
                </a:solidFill>
                <a:latin typeface="Calibri" panose="020F0502020204030204" pitchFamily="34" charset="0"/>
              </a:rPr>
              <a:t>Create </a:t>
            </a:r>
            <a:r>
              <a:rPr lang="en-GB" sz="3200" dirty="0">
                <a:solidFill>
                  <a:srgbClr val="000000"/>
                </a:solidFill>
                <a:latin typeface="Calibri" panose="020F0502020204030204" pitchFamily="34" charset="0"/>
              </a:rPr>
              <a:t>a character portrait of </a:t>
            </a:r>
            <a:r>
              <a:rPr lang="en-GB" sz="3200" dirty="0" smtClean="0">
                <a:solidFill>
                  <a:srgbClr val="000000"/>
                </a:solidFill>
                <a:latin typeface="Calibri" panose="020F0502020204030204" pitchFamily="34" charset="0"/>
              </a:rPr>
              <a:t>each character </a:t>
            </a:r>
            <a:r>
              <a:rPr lang="en-GB" sz="3200" dirty="0">
                <a:solidFill>
                  <a:srgbClr val="000000"/>
                </a:solidFill>
                <a:latin typeface="Calibri" panose="020F0502020204030204" pitchFamily="34" charset="0"/>
              </a:rPr>
              <a:t>using the information shared by the narrator.</a:t>
            </a:r>
          </a:p>
          <a:p>
            <a:endParaRPr lang="en-GB" sz="3200" dirty="0" smtClean="0">
              <a:solidFill>
                <a:srgbClr val="000000"/>
              </a:solidFill>
              <a:latin typeface="Calibri" panose="020F0502020204030204" pitchFamily="34" charset="0"/>
            </a:endParaRPr>
          </a:p>
          <a:p>
            <a:r>
              <a:rPr lang="en-GB" sz="3200" dirty="0" smtClean="0">
                <a:solidFill>
                  <a:srgbClr val="000000"/>
                </a:solidFill>
                <a:latin typeface="Calibri" panose="020F0502020204030204" pitchFamily="34" charset="0"/>
              </a:rPr>
              <a:t>9</a:t>
            </a:r>
            <a:r>
              <a:rPr lang="en-GB" sz="3200" dirty="0">
                <a:solidFill>
                  <a:srgbClr val="000000"/>
                </a:solidFill>
                <a:latin typeface="Calibri" panose="020F0502020204030204" pitchFamily="34" charset="0"/>
              </a:rPr>
              <a:t>. </a:t>
            </a:r>
            <a:r>
              <a:rPr lang="en-GB" sz="3200" dirty="0" smtClean="0">
                <a:solidFill>
                  <a:srgbClr val="000000"/>
                </a:solidFill>
                <a:latin typeface="Calibri" panose="020F0502020204030204" pitchFamily="34" charset="0"/>
              </a:rPr>
              <a:t>Draw and write about the </a:t>
            </a:r>
            <a:r>
              <a:rPr lang="en-GB" sz="3200" dirty="0">
                <a:solidFill>
                  <a:srgbClr val="000000"/>
                </a:solidFill>
                <a:latin typeface="Calibri" panose="020F0502020204030204" pitchFamily="34" charset="0"/>
              </a:rPr>
              <a:t>characteristics of a good friend</a:t>
            </a:r>
            <a:r>
              <a:rPr lang="en-GB" sz="3200" dirty="0" smtClean="0">
                <a:solidFill>
                  <a:srgbClr val="000000"/>
                </a:solidFill>
                <a:latin typeface="Calibri" panose="020F0502020204030204" pitchFamily="34" charset="0"/>
              </a:rPr>
              <a:t>.</a:t>
            </a:r>
            <a:endParaRPr lang="en-GB" sz="3200" dirty="0">
              <a:solidFill>
                <a:srgbClr val="000000"/>
              </a:solidFill>
              <a:latin typeface="Calibri" panose="020F0502020204030204" pitchFamily="34" charset="0"/>
            </a:endParaRPr>
          </a:p>
        </p:txBody>
      </p:sp>
      <p:pic>
        <p:nvPicPr>
          <p:cNvPr id="3" name="Picture 2"/>
          <p:cNvPicPr>
            <a:picLocks noChangeAspect="1"/>
          </p:cNvPicPr>
          <p:nvPr/>
        </p:nvPicPr>
        <p:blipFill>
          <a:blip r:embed="rId2"/>
          <a:stretch>
            <a:fillRect/>
          </a:stretch>
        </p:blipFill>
        <p:spPr>
          <a:xfrm>
            <a:off x="423396" y="145099"/>
            <a:ext cx="1672972" cy="2528063"/>
          </a:xfrm>
          <a:prstGeom prst="rect">
            <a:avLst/>
          </a:prstGeom>
        </p:spPr>
      </p:pic>
      <p:sp>
        <p:nvSpPr>
          <p:cNvPr id="4" name="TextBox 3"/>
          <p:cNvSpPr txBox="1"/>
          <p:nvPr/>
        </p:nvSpPr>
        <p:spPr>
          <a:xfrm>
            <a:off x="2849858" y="1224464"/>
            <a:ext cx="2506135" cy="461665"/>
          </a:xfrm>
          <a:prstGeom prst="rect">
            <a:avLst/>
          </a:prstGeom>
          <a:noFill/>
        </p:spPr>
        <p:txBody>
          <a:bodyPr wrap="none" rtlCol="0">
            <a:spAutoFit/>
          </a:bodyPr>
          <a:lstStyle/>
          <a:p>
            <a:r>
              <a:rPr lang="en-GB" sz="2400" b="1" u="sng" dirty="0" smtClean="0"/>
              <a:t>Tuesday 12th May</a:t>
            </a:r>
            <a:endParaRPr lang="en-GB" sz="2400" b="1" u="sng" dirty="0"/>
          </a:p>
        </p:txBody>
      </p:sp>
    </p:spTree>
    <p:extLst>
      <p:ext uri="{BB962C8B-B14F-4D97-AF65-F5344CB8AC3E}">
        <p14:creationId xmlns:p14="http://schemas.microsoft.com/office/powerpoint/2010/main" val="637633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700458"/>
            <a:ext cx="12192000" cy="3785652"/>
          </a:xfrm>
          <a:prstGeom prst="rect">
            <a:avLst/>
          </a:prstGeom>
        </p:spPr>
        <p:txBody>
          <a:bodyPr wrap="square">
            <a:spAutoFit/>
          </a:bodyPr>
          <a:lstStyle/>
          <a:p>
            <a:r>
              <a:rPr lang="en-GB" sz="2400" dirty="0" smtClean="0">
                <a:solidFill>
                  <a:srgbClr val="000000"/>
                </a:solidFill>
                <a:latin typeface="Calibri" panose="020F0502020204030204" pitchFamily="34" charset="0"/>
              </a:rPr>
              <a:t>10. Why is everyone scared of Mrs Sanders?</a:t>
            </a:r>
          </a:p>
          <a:p>
            <a:r>
              <a:rPr lang="en-GB" sz="2400" dirty="0" smtClean="0">
                <a:solidFill>
                  <a:srgbClr val="000000"/>
                </a:solidFill>
                <a:latin typeface="Calibri" panose="020F0502020204030204" pitchFamily="34" charset="0"/>
              </a:rPr>
              <a:t>11. Why is the chair at the back of the class empty?</a:t>
            </a:r>
          </a:p>
          <a:p>
            <a:r>
              <a:rPr lang="en-GB" sz="2400" dirty="0" smtClean="0">
                <a:solidFill>
                  <a:srgbClr val="000000"/>
                </a:solidFill>
                <a:latin typeface="Calibri" panose="020F0502020204030204" pitchFamily="34" charset="0"/>
              </a:rPr>
              <a:t>12. Why does the narrator make a secret promise to be friends with the new boy?</a:t>
            </a:r>
          </a:p>
          <a:p>
            <a:r>
              <a:rPr lang="en-GB" sz="2400" dirty="0" smtClean="0">
                <a:solidFill>
                  <a:srgbClr val="000000"/>
                </a:solidFill>
                <a:latin typeface="Calibri" panose="020F0502020204030204" pitchFamily="34" charset="0"/>
              </a:rPr>
              <a:t>13. Do you agree that ‘</a:t>
            </a:r>
            <a:r>
              <a:rPr lang="en-GB" sz="2400" i="1" dirty="0" smtClean="0">
                <a:solidFill>
                  <a:srgbClr val="000000"/>
                </a:solidFill>
                <a:latin typeface="Calibri" panose="020F0502020204030204" pitchFamily="34" charset="0"/>
              </a:rPr>
              <a:t>it must be one of the worst things in the world to be new to a place</a:t>
            </a:r>
            <a:r>
              <a:rPr lang="en-GB" sz="2400" dirty="0" smtClean="0">
                <a:solidFill>
                  <a:srgbClr val="000000"/>
                </a:solidFill>
                <a:latin typeface="Calibri" panose="020F0502020204030204" pitchFamily="34" charset="0"/>
              </a:rPr>
              <a:t>’ (p11)? Why?  Why not?</a:t>
            </a:r>
          </a:p>
          <a:p>
            <a:r>
              <a:rPr lang="en-GB" sz="2400" dirty="0" smtClean="0">
                <a:solidFill>
                  <a:srgbClr val="000000"/>
                </a:solidFill>
                <a:latin typeface="Calibri" panose="020F0502020204030204" pitchFamily="34" charset="0"/>
              </a:rPr>
              <a:t>14. How do you think Ahmet must be feeling when he walks into the classroom for the first time?</a:t>
            </a:r>
          </a:p>
          <a:p>
            <a:r>
              <a:rPr lang="en-GB" sz="2400" dirty="0" smtClean="0">
                <a:solidFill>
                  <a:srgbClr val="000000"/>
                </a:solidFill>
                <a:latin typeface="Calibri" panose="020F0502020204030204" pitchFamily="34" charset="0"/>
              </a:rPr>
              <a:t>Can you summarise this in five words.</a:t>
            </a:r>
          </a:p>
          <a:p>
            <a:r>
              <a:rPr lang="en-GB" sz="2400" dirty="0" smtClean="0">
                <a:solidFill>
                  <a:srgbClr val="000000"/>
                </a:solidFill>
                <a:latin typeface="Calibri" panose="020F0502020204030204" pitchFamily="34" charset="0"/>
              </a:rPr>
              <a:t>15. How do you think it would feel to move to a new place where you don’t know anyone, or know where anything is?</a:t>
            </a:r>
          </a:p>
          <a:p>
            <a:r>
              <a:rPr lang="en-GB" sz="2400" dirty="0" smtClean="0">
                <a:solidFill>
                  <a:srgbClr val="000000"/>
                </a:solidFill>
                <a:latin typeface="Calibri" panose="020F0502020204030204" pitchFamily="34" charset="0"/>
              </a:rPr>
              <a:t>16. How would you welcome someone new to your class? Jot some initial ideas down</a:t>
            </a:r>
            <a:endParaRPr lang="en-GB" sz="2400" dirty="0"/>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1874292" y="882429"/>
            <a:ext cx="2958182" cy="461665"/>
          </a:xfrm>
          <a:prstGeom prst="rect">
            <a:avLst/>
          </a:prstGeom>
          <a:noFill/>
        </p:spPr>
        <p:txBody>
          <a:bodyPr wrap="none" rtlCol="0">
            <a:spAutoFit/>
          </a:bodyPr>
          <a:lstStyle/>
          <a:p>
            <a:r>
              <a:rPr lang="en-GB" sz="2400" b="1" u="sng" dirty="0" smtClean="0"/>
              <a:t>Wednesday 13th May</a:t>
            </a:r>
            <a:endParaRPr lang="en-GB" sz="2400" b="1" u="sng" dirty="0"/>
          </a:p>
        </p:txBody>
      </p:sp>
    </p:spTree>
    <p:extLst>
      <p:ext uri="{BB962C8B-B14F-4D97-AF65-F5344CB8AC3E}">
        <p14:creationId xmlns:p14="http://schemas.microsoft.com/office/powerpoint/2010/main" val="14103703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6019" y="671691"/>
            <a:ext cx="11682124" cy="6186309"/>
          </a:xfrm>
          <a:prstGeom prst="rect">
            <a:avLst/>
          </a:prstGeom>
        </p:spPr>
        <p:txBody>
          <a:bodyPr wrap="square">
            <a:spAutoFit/>
          </a:bodyPr>
          <a:lstStyle/>
          <a:p>
            <a:r>
              <a:rPr lang="en-GB" sz="1500" b="1" dirty="0" smtClean="0">
                <a:latin typeface="Calibri" panose="020F0502020204030204" pitchFamily="34" charset="0"/>
              </a:rPr>
              <a:t>1</a:t>
            </a:r>
            <a:r>
              <a:rPr lang="en-GB" sz="1500" b="1" dirty="0">
                <a:latin typeface="Calibri" panose="020F0502020204030204" pitchFamily="34" charset="0"/>
              </a:rPr>
              <a:t>. Explore it </a:t>
            </a:r>
            <a:r>
              <a:rPr lang="en-GB" sz="1500" dirty="0" smtClean="0">
                <a:latin typeface="Calibri" panose="020F0502020204030204" pitchFamily="34" charset="0"/>
              </a:rPr>
              <a:t>Read </a:t>
            </a:r>
            <a:r>
              <a:rPr lang="en-GB" sz="1500" dirty="0">
                <a:latin typeface="Calibri" panose="020F0502020204030204" pitchFamily="34" charset="0"/>
              </a:rPr>
              <a:t>the extract from the book below, thinking about what is happening and the characters you meet: </a:t>
            </a:r>
          </a:p>
          <a:p>
            <a:r>
              <a:rPr lang="en-GB" sz="1500" b="1" dirty="0" smtClean="0">
                <a:latin typeface="Calibri" panose="020F0502020204030204" pitchFamily="34" charset="0"/>
              </a:rPr>
              <a:t>Start of Chapter </a:t>
            </a:r>
            <a:r>
              <a:rPr lang="en-GB" sz="1500" b="1" dirty="0">
                <a:latin typeface="Calibri" panose="020F0502020204030204" pitchFamily="34" charset="0"/>
              </a:rPr>
              <a:t>Two </a:t>
            </a:r>
            <a:endParaRPr lang="en-GB" sz="1500" dirty="0">
              <a:latin typeface="Calibri" panose="020F0502020204030204" pitchFamily="34" charset="0"/>
            </a:endParaRPr>
          </a:p>
          <a:p>
            <a:r>
              <a:rPr lang="en-GB" sz="1500" b="1" dirty="0">
                <a:latin typeface="Calibri" panose="020F0502020204030204" pitchFamily="34" charset="0"/>
              </a:rPr>
              <a:t>THE BOY WITH THE LION EYES </a:t>
            </a:r>
            <a:endParaRPr lang="en-GB" sz="1500" dirty="0">
              <a:latin typeface="Calibri" panose="020F0502020204030204" pitchFamily="34" charset="0"/>
            </a:endParaRPr>
          </a:p>
          <a:p>
            <a:r>
              <a:rPr lang="en-GB" sz="1500" i="1" dirty="0">
                <a:latin typeface="Calibri" panose="020F0502020204030204" pitchFamily="34" charset="0"/>
              </a:rPr>
              <a:t>For the rest of the day I kept sneaking glances over my shoulder at the new boy and noticed that everyone else was doing the same. </a:t>
            </a:r>
            <a:endParaRPr lang="en-GB" sz="1500" dirty="0">
              <a:latin typeface="Calibri" panose="020F0502020204030204" pitchFamily="34" charset="0"/>
            </a:endParaRPr>
          </a:p>
          <a:p>
            <a:r>
              <a:rPr lang="en-GB" sz="1500" i="1" dirty="0">
                <a:latin typeface="Calibri" panose="020F0502020204030204" pitchFamily="34" charset="0"/>
              </a:rPr>
              <a:t>Most of the time he kept his head down low but every so often I’d catch him staring right back at us. He had the strangest coloured eyes I’d ever seen - like a bright ocean but on a half-sunny, half-cloudy day. They were grey and silvery-blue with specks of golden-brown. They reminded me of a programme I saw about lions once. The camera operator had zoomed into a lion’s face so much that its eyes had taken up the whole screen. The new boy’s eyes were like those lion’s eyes. They made you want to never stop staring. </a:t>
            </a:r>
            <a:endParaRPr lang="en-GB" sz="1500" dirty="0">
              <a:latin typeface="Calibri" panose="020F0502020204030204" pitchFamily="34" charset="0"/>
            </a:endParaRPr>
          </a:p>
          <a:p>
            <a:r>
              <a:rPr lang="en-GB" sz="1500" i="1" dirty="0">
                <a:latin typeface="Calibri" panose="020F0502020204030204" pitchFamily="34" charset="0"/>
              </a:rPr>
              <a:t>When Tom joined our class last year, I’d stared at him a lot too. I didn’t mean to, but I kept imagining that he came from an American spy family – like the ones you see in the movies. He told me later that he had thought there was something wrong with me. The new boy probably thought there was something wrong with me too, but it’s hard to stop staring at new people – especially when they have eyes like a lion’s. </a:t>
            </a:r>
            <a:endParaRPr lang="en-GB" sz="1500" i="1" dirty="0" smtClean="0">
              <a:latin typeface="Calibri" panose="020F0502020204030204" pitchFamily="34" charset="0"/>
            </a:endParaRPr>
          </a:p>
          <a:p>
            <a:endParaRPr lang="en-GB" sz="1500" dirty="0">
              <a:latin typeface="Calibri" panose="020F0502020204030204" pitchFamily="34" charset="0"/>
            </a:endParaRPr>
          </a:p>
          <a:p>
            <a:r>
              <a:rPr lang="en-GB" dirty="0" smtClean="0">
                <a:latin typeface="Calibri" panose="020F0502020204030204" pitchFamily="34" charset="0"/>
              </a:rPr>
              <a:t>A What </a:t>
            </a:r>
            <a:r>
              <a:rPr lang="en-GB" dirty="0">
                <a:latin typeface="Calibri" panose="020F0502020204030204" pitchFamily="34" charset="0"/>
              </a:rPr>
              <a:t>do you think is happening in this extract? </a:t>
            </a:r>
            <a:endParaRPr lang="en-GB" dirty="0" smtClean="0">
              <a:latin typeface="Calibri" panose="020F0502020204030204" pitchFamily="34" charset="0"/>
            </a:endParaRPr>
          </a:p>
          <a:p>
            <a:r>
              <a:rPr lang="en-GB" dirty="0" smtClean="0">
                <a:latin typeface="Calibri" panose="020F0502020204030204" pitchFamily="34" charset="0"/>
              </a:rPr>
              <a:t>B Name the </a:t>
            </a:r>
            <a:r>
              <a:rPr lang="en-GB" dirty="0">
                <a:latin typeface="Calibri" panose="020F0502020204030204" pitchFamily="34" charset="0"/>
              </a:rPr>
              <a:t>central characters? </a:t>
            </a:r>
            <a:endParaRPr lang="en-GB" dirty="0" smtClean="0">
              <a:latin typeface="Calibri" panose="020F0502020204030204" pitchFamily="34" charset="0"/>
            </a:endParaRPr>
          </a:p>
          <a:p>
            <a:r>
              <a:rPr lang="en-GB" dirty="0" smtClean="0">
                <a:latin typeface="Calibri" panose="020F0502020204030204" pitchFamily="34" charset="0"/>
              </a:rPr>
              <a:t>C Summarise </a:t>
            </a:r>
            <a:r>
              <a:rPr lang="en-GB" dirty="0">
                <a:latin typeface="Calibri" panose="020F0502020204030204" pitchFamily="34" charset="0"/>
              </a:rPr>
              <a:t>what you’ve read in a couple of sentences? </a:t>
            </a:r>
          </a:p>
          <a:p>
            <a:r>
              <a:rPr lang="en-GB" dirty="0" smtClean="0">
                <a:latin typeface="Calibri" panose="020F0502020204030204" pitchFamily="34" charset="0"/>
              </a:rPr>
              <a:t>D Think </a:t>
            </a:r>
            <a:r>
              <a:rPr lang="en-GB" dirty="0">
                <a:latin typeface="Calibri" panose="020F0502020204030204" pitchFamily="34" charset="0"/>
              </a:rPr>
              <a:t>about the character of the ‘new boy’. What words and phrases stand out to you in the narrator’s description? What do we know about the new boy from the text? What can we infer from what the narrator tells us? What do we know about the narrator’s thoughts or feelings about him? What do the words used to describe him and his actions suggest to us? We see this situation through the eyes of the narrator, but what do you think the new boy might be thinking or feeling? </a:t>
            </a:r>
          </a:p>
          <a:p>
            <a:r>
              <a:rPr lang="en-GB" dirty="0" smtClean="0">
                <a:latin typeface="Calibri" panose="020F0502020204030204" pitchFamily="34" charset="0"/>
              </a:rPr>
              <a:t>E Now </a:t>
            </a:r>
            <a:r>
              <a:rPr lang="en-GB" dirty="0">
                <a:latin typeface="Calibri" panose="020F0502020204030204" pitchFamily="34" charset="0"/>
              </a:rPr>
              <a:t>think about the narrator. What do you know about them from the text? What do you think about them from what you have read? </a:t>
            </a:r>
            <a:endParaRPr lang="en-GB" dirty="0" smtClean="0">
              <a:latin typeface="Calibri" panose="020F0502020204030204" pitchFamily="34" charset="0"/>
            </a:endParaRPr>
          </a:p>
          <a:p>
            <a:r>
              <a:rPr lang="en-GB" dirty="0" smtClean="0">
                <a:latin typeface="Calibri" panose="020F0502020204030204" pitchFamily="34" charset="0"/>
              </a:rPr>
              <a:t>F Why </a:t>
            </a:r>
            <a:r>
              <a:rPr lang="en-GB" dirty="0">
                <a:latin typeface="Calibri" panose="020F0502020204030204" pitchFamily="34" charset="0"/>
              </a:rPr>
              <a:t>do you think the author might have chosen to focus on the eyes of the new boy? Why do you think the narrator repeatedly compares them to a </a:t>
            </a:r>
            <a:r>
              <a:rPr lang="en-GB" b="1" i="1" dirty="0">
                <a:latin typeface="Calibri" panose="020F0502020204030204" pitchFamily="34" charset="0"/>
              </a:rPr>
              <a:t>lion’s eyes</a:t>
            </a:r>
            <a:r>
              <a:rPr lang="en-GB" dirty="0">
                <a:latin typeface="Calibri" panose="020F0502020204030204" pitchFamily="34" charset="0"/>
              </a:rPr>
              <a:t>? Have you seen a lion’s eyes before? See if you can find a picture to look at. What are a lion’s eyes really like? </a:t>
            </a:r>
            <a:endParaRPr lang="en-GB" dirty="0"/>
          </a:p>
        </p:txBody>
      </p:sp>
      <p:sp>
        <p:nvSpPr>
          <p:cNvPr id="3" name="TextBox 2"/>
          <p:cNvSpPr txBox="1"/>
          <p:nvPr/>
        </p:nvSpPr>
        <p:spPr>
          <a:xfrm>
            <a:off x="638920" y="302359"/>
            <a:ext cx="2636747" cy="461665"/>
          </a:xfrm>
          <a:prstGeom prst="rect">
            <a:avLst/>
          </a:prstGeom>
          <a:noFill/>
        </p:spPr>
        <p:txBody>
          <a:bodyPr wrap="none" rtlCol="0">
            <a:spAutoFit/>
          </a:bodyPr>
          <a:lstStyle/>
          <a:p>
            <a:r>
              <a:rPr lang="en-GB" sz="2400" b="1" u="sng" dirty="0" smtClean="0"/>
              <a:t>Thursday 14th May</a:t>
            </a:r>
            <a:endParaRPr lang="en-GB" sz="2400" b="1" u="sng" dirty="0"/>
          </a:p>
        </p:txBody>
      </p:sp>
    </p:spTree>
    <p:extLst>
      <p:ext uri="{BB962C8B-B14F-4D97-AF65-F5344CB8AC3E}">
        <p14:creationId xmlns:p14="http://schemas.microsoft.com/office/powerpoint/2010/main" val="15201514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4693" y="2704210"/>
            <a:ext cx="11574380" cy="2062103"/>
          </a:xfrm>
          <a:prstGeom prst="rect">
            <a:avLst/>
          </a:prstGeom>
        </p:spPr>
        <p:txBody>
          <a:bodyPr wrap="square">
            <a:spAutoFit/>
          </a:bodyPr>
          <a:lstStyle/>
          <a:p>
            <a:r>
              <a:rPr lang="en-GB" sz="1600" b="1" dirty="0" smtClean="0">
                <a:solidFill>
                  <a:srgbClr val="000000"/>
                </a:solidFill>
                <a:latin typeface="Calibri" panose="020F0502020204030204" pitchFamily="34" charset="0"/>
              </a:rPr>
              <a:t>2</a:t>
            </a:r>
            <a:r>
              <a:rPr lang="en-GB" sz="1600" b="1" dirty="0">
                <a:solidFill>
                  <a:srgbClr val="000000"/>
                </a:solidFill>
                <a:latin typeface="Calibri" panose="020F0502020204030204" pitchFamily="34" charset="0"/>
              </a:rPr>
              <a:t>. Illustrate it </a:t>
            </a:r>
            <a:endParaRPr lang="en-GB" sz="1600" dirty="0">
              <a:solidFill>
                <a:srgbClr val="000000"/>
              </a:solidFill>
              <a:latin typeface="Calibri" panose="020F0502020204030204" pitchFamily="34" charset="0"/>
            </a:endParaRPr>
          </a:p>
          <a:p>
            <a:r>
              <a:rPr lang="en-GB" sz="1600" dirty="0">
                <a:solidFill>
                  <a:srgbClr val="000000"/>
                </a:solidFill>
                <a:latin typeface="Calibri" panose="020F0502020204030204" pitchFamily="34" charset="0"/>
              </a:rPr>
              <a:t>Re-read the extract </a:t>
            </a:r>
            <a:r>
              <a:rPr lang="en-GB" sz="1600" dirty="0" smtClean="0">
                <a:solidFill>
                  <a:srgbClr val="000000"/>
                </a:solidFill>
                <a:latin typeface="Calibri" panose="020F0502020204030204" pitchFamily="34" charset="0"/>
              </a:rPr>
              <a:t>from yesterday again</a:t>
            </a:r>
            <a:r>
              <a:rPr lang="en-GB" sz="1600" dirty="0">
                <a:solidFill>
                  <a:srgbClr val="000000"/>
                </a:solidFill>
                <a:latin typeface="Calibri" panose="020F0502020204030204" pitchFamily="34" charset="0"/>
              </a:rPr>
              <a:t>. Circle, underline or note the words and phrases used to describe the boy’s eyes. What do they make you think about? How would you draw these eyes? What colours would you use? How would you portray them in your drawing? Visualise the eyes in your mind as strongly as you can from the </a:t>
            </a:r>
            <a:r>
              <a:rPr lang="en-GB" sz="1600" dirty="0"/>
              <a:t>description. It might help for someone else to read the extract to you as you focus. You might also want to look in a mirror to reference the shapes and features of your own eyes. </a:t>
            </a:r>
          </a:p>
          <a:p>
            <a:r>
              <a:rPr lang="en-GB" sz="1600" dirty="0"/>
              <a:t>Using whatever materials you have available, create an artistic representation of the boys eyes. How will you reference the colours described by the narrator? You could for example use colouring pencils, felt tips, watercolour paints or make your own colour pastes from different coloured spices and water, such as turmeric, paprika and black pepper. </a:t>
            </a:r>
          </a:p>
        </p:txBody>
      </p:sp>
      <p:pic>
        <p:nvPicPr>
          <p:cNvPr id="3" name="Picture 2"/>
          <p:cNvPicPr>
            <a:picLocks noChangeAspect="1"/>
          </p:cNvPicPr>
          <p:nvPr/>
        </p:nvPicPr>
        <p:blipFill>
          <a:blip r:embed="rId2"/>
          <a:stretch>
            <a:fillRect/>
          </a:stretch>
        </p:blipFill>
        <p:spPr>
          <a:xfrm>
            <a:off x="100660" y="172396"/>
            <a:ext cx="1529658" cy="2311498"/>
          </a:xfrm>
          <a:prstGeom prst="rect">
            <a:avLst/>
          </a:prstGeom>
        </p:spPr>
      </p:pic>
      <p:sp>
        <p:nvSpPr>
          <p:cNvPr id="4" name="Rectangle 3"/>
          <p:cNvSpPr/>
          <p:nvPr/>
        </p:nvSpPr>
        <p:spPr>
          <a:xfrm>
            <a:off x="264693" y="4766313"/>
            <a:ext cx="11799927" cy="2031325"/>
          </a:xfrm>
          <a:prstGeom prst="rect">
            <a:avLst/>
          </a:prstGeom>
        </p:spPr>
        <p:txBody>
          <a:bodyPr wrap="square">
            <a:spAutoFit/>
          </a:bodyPr>
          <a:lstStyle/>
          <a:p>
            <a:r>
              <a:rPr lang="en-GB" b="1" dirty="0">
                <a:solidFill>
                  <a:srgbClr val="000000"/>
                </a:solidFill>
                <a:latin typeface="Calibri" panose="020F0502020204030204" pitchFamily="34" charset="0"/>
              </a:rPr>
              <a:t>3. Talk about it </a:t>
            </a:r>
            <a:endParaRPr lang="en-GB" dirty="0">
              <a:solidFill>
                <a:srgbClr val="000000"/>
              </a:solidFill>
              <a:latin typeface="Calibri" panose="020F0502020204030204" pitchFamily="34" charset="0"/>
            </a:endParaRP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There is a common expression, which states that ‘the eyes are the window to the soul.’ What do you think this expression means?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What might the eyes of the boy be telling us about who he is?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What do we know about lions?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How might some of the characteristics we associate with lions have a connection to the boy’s character? </a:t>
            </a:r>
          </a:p>
          <a:p>
            <a:r>
              <a:rPr lang="en-GB" dirty="0">
                <a:solidFill>
                  <a:srgbClr val="000000"/>
                </a:solidFill>
                <a:latin typeface="Wingdings" panose="05000000000000000000" pitchFamily="2" charset="2"/>
              </a:rPr>
              <a:t> </a:t>
            </a:r>
            <a:r>
              <a:rPr lang="en-GB" dirty="0">
                <a:solidFill>
                  <a:srgbClr val="000000"/>
                </a:solidFill>
                <a:latin typeface="Calibri" panose="020F0502020204030204" pitchFamily="34" charset="0"/>
              </a:rPr>
              <a:t>What do you think the narrator should do next? </a:t>
            </a:r>
            <a:r>
              <a:rPr lang="en-GB" u="sng" dirty="0">
                <a:solidFill>
                  <a:srgbClr val="000000"/>
                </a:solidFill>
                <a:latin typeface="Calibri" panose="020F0502020204030204" pitchFamily="34" charset="0"/>
              </a:rPr>
              <a:t>Write what you think will happen next in paragraphs in the same style</a:t>
            </a:r>
            <a:r>
              <a:rPr lang="en-GB" dirty="0">
                <a:solidFill>
                  <a:srgbClr val="000000"/>
                </a:solidFill>
                <a:latin typeface="Calibri" panose="020F0502020204030204" pitchFamily="34" charset="0"/>
              </a:rPr>
              <a:t>.</a:t>
            </a:r>
          </a:p>
        </p:txBody>
      </p:sp>
      <p:sp>
        <p:nvSpPr>
          <p:cNvPr id="5" name="TextBox 4"/>
          <p:cNvSpPr txBox="1"/>
          <p:nvPr/>
        </p:nvSpPr>
        <p:spPr>
          <a:xfrm>
            <a:off x="2112878" y="672885"/>
            <a:ext cx="2251001" cy="461665"/>
          </a:xfrm>
          <a:prstGeom prst="rect">
            <a:avLst/>
          </a:prstGeom>
          <a:noFill/>
        </p:spPr>
        <p:txBody>
          <a:bodyPr wrap="none" rtlCol="0">
            <a:spAutoFit/>
          </a:bodyPr>
          <a:lstStyle/>
          <a:p>
            <a:r>
              <a:rPr lang="en-GB" sz="2400" b="1" u="sng" dirty="0" smtClean="0"/>
              <a:t>Friday 15th May</a:t>
            </a:r>
            <a:endParaRPr lang="en-GB" sz="2400" b="1" u="sng" dirty="0"/>
          </a:p>
        </p:txBody>
      </p:sp>
    </p:spTree>
    <p:extLst>
      <p:ext uri="{BB962C8B-B14F-4D97-AF65-F5344CB8AC3E}">
        <p14:creationId xmlns:p14="http://schemas.microsoft.com/office/powerpoint/2010/main" val="234078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0223" y="2847686"/>
            <a:ext cx="11346556" cy="1200329"/>
          </a:xfrm>
          <a:prstGeom prst="rect">
            <a:avLst/>
          </a:prstGeom>
        </p:spPr>
        <p:txBody>
          <a:bodyPr wrap="square">
            <a:spAutoFit/>
          </a:bodyPr>
          <a:lstStyle/>
          <a:p>
            <a:r>
              <a:rPr lang="en-GB" sz="2400" dirty="0" smtClean="0">
                <a:solidFill>
                  <a:srgbClr val="000000"/>
                </a:solidFill>
                <a:latin typeface="Calibri" panose="020F0502020204030204" pitchFamily="34" charset="0"/>
              </a:rPr>
              <a:t>What </a:t>
            </a:r>
            <a:r>
              <a:rPr lang="en-GB" sz="2400" dirty="0">
                <a:solidFill>
                  <a:srgbClr val="000000"/>
                </a:solidFill>
                <a:latin typeface="Calibri" panose="020F0502020204030204" pitchFamily="34" charset="0"/>
              </a:rPr>
              <a:t>questions would you like to ask Ahmet? </a:t>
            </a:r>
            <a:endParaRPr lang="en-GB" sz="2400" dirty="0" smtClean="0">
              <a:solidFill>
                <a:srgbClr val="000000"/>
              </a:solidFill>
              <a:latin typeface="Calibri" panose="020F0502020204030204" pitchFamily="34" charset="0"/>
            </a:endParaRPr>
          </a:p>
          <a:p>
            <a:r>
              <a:rPr lang="en-GB" sz="2400" dirty="0" smtClean="0">
                <a:solidFill>
                  <a:srgbClr val="000000"/>
                </a:solidFill>
                <a:latin typeface="Calibri" panose="020F0502020204030204" pitchFamily="34" charset="0"/>
              </a:rPr>
              <a:t>Write </a:t>
            </a:r>
            <a:r>
              <a:rPr lang="en-GB" sz="2400" dirty="0">
                <a:solidFill>
                  <a:srgbClr val="000000"/>
                </a:solidFill>
                <a:latin typeface="Calibri" panose="020F0502020204030204" pitchFamily="34" charset="0"/>
              </a:rPr>
              <a:t>them in your </a:t>
            </a:r>
            <a:r>
              <a:rPr lang="en-GB" sz="2400" dirty="0" smtClean="0">
                <a:solidFill>
                  <a:srgbClr val="000000"/>
                </a:solidFill>
                <a:latin typeface="Calibri" panose="020F0502020204030204" pitchFamily="34" charset="0"/>
              </a:rPr>
              <a:t>exercise book </a:t>
            </a:r>
            <a:r>
              <a:rPr lang="en-GB" sz="2400" dirty="0">
                <a:solidFill>
                  <a:srgbClr val="000000"/>
                </a:solidFill>
                <a:latin typeface="Calibri" panose="020F0502020204030204" pitchFamily="34" charset="0"/>
              </a:rPr>
              <a:t>and </a:t>
            </a:r>
            <a:r>
              <a:rPr lang="en-GB" sz="2400" dirty="0" smtClean="0">
                <a:solidFill>
                  <a:srgbClr val="000000"/>
                </a:solidFill>
                <a:latin typeface="Calibri" panose="020F0502020204030204" pitchFamily="34" charset="0"/>
              </a:rPr>
              <a:t>see if you can answer </a:t>
            </a:r>
            <a:r>
              <a:rPr lang="en-GB" sz="2400" dirty="0">
                <a:solidFill>
                  <a:srgbClr val="000000"/>
                </a:solidFill>
                <a:latin typeface="Calibri" panose="020F0502020204030204" pitchFamily="34" charset="0"/>
              </a:rPr>
              <a:t>them as you progress through the book.</a:t>
            </a:r>
          </a:p>
        </p:txBody>
      </p:sp>
      <p:pic>
        <p:nvPicPr>
          <p:cNvPr id="4" name="Picture 3"/>
          <p:cNvPicPr>
            <a:picLocks noChangeAspect="1"/>
          </p:cNvPicPr>
          <p:nvPr/>
        </p:nvPicPr>
        <p:blipFill>
          <a:blip r:embed="rId2"/>
          <a:stretch>
            <a:fillRect/>
          </a:stretch>
        </p:blipFill>
        <p:spPr>
          <a:xfrm>
            <a:off x="196912" y="156353"/>
            <a:ext cx="1672972" cy="2528063"/>
          </a:xfrm>
          <a:prstGeom prst="rect">
            <a:avLst/>
          </a:prstGeom>
        </p:spPr>
      </p:pic>
      <p:sp>
        <p:nvSpPr>
          <p:cNvPr id="5" name="TextBox 4"/>
          <p:cNvSpPr txBox="1"/>
          <p:nvPr/>
        </p:nvSpPr>
        <p:spPr>
          <a:xfrm>
            <a:off x="2112878" y="672885"/>
            <a:ext cx="1713802" cy="461665"/>
          </a:xfrm>
          <a:prstGeom prst="rect">
            <a:avLst/>
          </a:prstGeom>
          <a:noFill/>
        </p:spPr>
        <p:txBody>
          <a:bodyPr wrap="none" rtlCol="0">
            <a:spAutoFit/>
          </a:bodyPr>
          <a:lstStyle/>
          <a:p>
            <a:r>
              <a:rPr lang="en-GB" sz="2400" b="1" u="sng" dirty="0" smtClean="0"/>
              <a:t>EXTRA TASK</a:t>
            </a:r>
            <a:endParaRPr lang="en-GB" sz="2400" b="1" u="sng" dirty="0"/>
          </a:p>
        </p:txBody>
      </p:sp>
    </p:spTree>
    <p:extLst>
      <p:ext uri="{BB962C8B-B14F-4D97-AF65-F5344CB8AC3E}">
        <p14:creationId xmlns:p14="http://schemas.microsoft.com/office/powerpoint/2010/main" val="2628236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5853" y="2813447"/>
            <a:ext cx="11149263" cy="2862322"/>
          </a:xfrm>
          <a:prstGeom prst="rect">
            <a:avLst/>
          </a:prstGeom>
        </p:spPr>
        <p:txBody>
          <a:bodyPr wrap="square">
            <a:spAutoFit/>
          </a:bodyPr>
          <a:lstStyle/>
          <a:p>
            <a:endParaRPr lang="en-GB" sz="2000" b="0" i="0" u="none" strike="noStrike" baseline="0" dirty="0" smtClean="0">
              <a:solidFill>
                <a:srgbClr val="000000"/>
              </a:solidFill>
              <a:latin typeface="Calibri" panose="020F0502020204030204" pitchFamily="34" charset="0"/>
            </a:endParaRPr>
          </a:p>
          <a:p>
            <a:r>
              <a:rPr lang="en-GB" sz="4000" dirty="0">
                <a:solidFill>
                  <a:srgbClr val="000000"/>
                </a:solidFill>
                <a:latin typeface="Calibri" panose="020F0502020204030204" pitchFamily="34" charset="0"/>
              </a:rPr>
              <a:t>The narrator enjoys reading comics. </a:t>
            </a:r>
            <a:endParaRPr lang="en-GB" sz="4000" dirty="0" smtClean="0">
              <a:solidFill>
                <a:srgbClr val="000000"/>
              </a:solidFill>
              <a:latin typeface="Calibri" panose="020F0502020204030204" pitchFamily="34" charset="0"/>
            </a:endParaRPr>
          </a:p>
          <a:p>
            <a:r>
              <a:rPr lang="en-GB" sz="4000" dirty="0" smtClean="0">
                <a:solidFill>
                  <a:srgbClr val="000000"/>
                </a:solidFill>
                <a:latin typeface="Calibri" panose="020F0502020204030204" pitchFamily="34" charset="0"/>
              </a:rPr>
              <a:t>Look </a:t>
            </a:r>
            <a:r>
              <a:rPr lang="en-GB" sz="4000" dirty="0">
                <a:solidFill>
                  <a:srgbClr val="000000"/>
                </a:solidFill>
                <a:latin typeface="Calibri" panose="020F0502020204030204" pitchFamily="34" charset="0"/>
              </a:rPr>
              <a:t>at some different comics, study the features and create your own adventure/mystery story in the form of a comic strip.</a:t>
            </a:r>
          </a:p>
        </p:txBody>
      </p:sp>
      <p:pic>
        <p:nvPicPr>
          <p:cNvPr id="3" name="Picture 2"/>
          <p:cNvPicPr>
            <a:picLocks noChangeAspect="1"/>
          </p:cNvPicPr>
          <p:nvPr/>
        </p:nvPicPr>
        <p:blipFill>
          <a:blip r:embed="rId2"/>
          <a:stretch>
            <a:fillRect/>
          </a:stretch>
        </p:blipFill>
        <p:spPr>
          <a:xfrm>
            <a:off x="100660" y="172395"/>
            <a:ext cx="1672972" cy="2528063"/>
          </a:xfrm>
          <a:prstGeom prst="rect">
            <a:avLst/>
          </a:prstGeom>
        </p:spPr>
      </p:pic>
      <p:sp>
        <p:nvSpPr>
          <p:cNvPr id="4" name="TextBox 3"/>
          <p:cNvSpPr txBox="1"/>
          <p:nvPr/>
        </p:nvSpPr>
        <p:spPr>
          <a:xfrm>
            <a:off x="2112878" y="672885"/>
            <a:ext cx="1713802" cy="461665"/>
          </a:xfrm>
          <a:prstGeom prst="rect">
            <a:avLst/>
          </a:prstGeom>
          <a:noFill/>
        </p:spPr>
        <p:txBody>
          <a:bodyPr wrap="none" rtlCol="0">
            <a:spAutoFit/>
          </a:bodyPr>
          <a:lstStyle/>
          <a:p>
            <a:r>
              <a:rPr lang="en-GB" sz="2400" b="1" u="sng" dirty="0" smtClean="0"/>
              <a:t>EXTRA TASK</a:t>
            </a:r>
            <a:endParaRPr lang="en-GB" sz="2400" b="1" u="sng" dirty="0"/>
          </a:p>
        </p:txBody>
      </p:sp>
    </p:spTree>
    <p:extLst>
      <p:ext uri="{BB962C8B-B14F-4D97-AF65-F5344CB8AC3E}">
        <p14:creationId xmlns:p14="http://schemas.microsoft.com/office/powerpoint/2010/main" val="22656465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TotalTime>
  <Words>1173</Words>
  <Application>Microsoft Office PowerPoint</Application>
  <PresentationFormat>Widescreen</PresentationFormat>
  <Paragraphs>59</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Allard BTP</dc:creator>
  <cp:lastModifiedBy>J Allard BTP</cp:lastModifiedBy>
  <cp:revision>11</cp:revision>
  <cp:lastPrinted>2020-05-06T12:12:37Z</cp:lastPrinted>
  <dcterms:created xsi:type="dcterms:W3CDTF">2020-05-05T14:13:35Z</dcterms:created>
  <dcterms:modified xsi:type="dcterms:W3CDTF">2020-05-07T22:10:16Z</dcterms:modified>
</cp:coreProperties>
</file>